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73" r:id="rId2"/>
    <p:sldId id="271" r:id="rId3"/>
    <p:sldId id="294" r:id="rId4"/>
    <p:sldId id="261" r:id="rId5"/>
    <p:sldId id="265" r:id="rId6"/>
    <p:sldId id="289" r:id="rId7"/>
    <p:sldId id="275" r:id="rId8"/>
    <p:sldId id="292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6" r:id="rId18"/>
    <p:sldId id="287" r:id="rId19"/>
    <p:sldId id="290" r:id="rId20"/>
    <p:sldId id="291" r:id="rId21"/>
    <p:sldId id="295" r:id="rId22"/>
    <p:sldId id="285" r:id="rId23"/>
    <p:sldId id="296" r:id="rId24"/>
    <p:sldId id="267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yan, Wilson" initials="WWB" lastIdx="11" clrIdx="0"/>
  <p:cmAuthor id="1" name="Witten, Rachel" initials="WR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6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10T14:20:54.791" idx="10">
    <p:pos x="3933" y="207"/>
    <p:text>Excellent slide.  Did you make this?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D4F9F-A402-4B3A-B58B-27268E35ED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440B0E-33BE-4BA0-9A64-D8D6B2444D7F}">
      <dgm:prSet/>
      <dgm:spPr/>
      <dgm:t>
        <a:bodyPr/>
        <a:lstStyle/>
        <a:p>
          <a:pPr rtl="0"/>
          <a:r>
            <a:rPr lang="en-US" smtClean="0"/>
            <a:t>CBER website</a:t>
          </a:r>
          <a:endParaRPr lang="en-US"/>
        </a:p>
      </dgm:t>
    </dgm:pt>
    <dgm:pt modelId="{7C29F0D0-D4C0-454F-9248-32815268DB63}" type="parTrans" cxnId="{87044A2F-000C-44D8-ACC3-E5FF7920D0DE}">
      <dgm:prSet/>
      <dgm:spPr/>
      <dgm:t>
        <a:bodyPr/>
        <a:lstStyle/>
        <a:p>
          <a:endParaRPr lang="en-US"/>
        </a:p>
      </dgm:t>
    </dgm:pt>
    <dgm:pt modelId="{7FE99C7B-FD7E-4452-9A63-65ECFF5E7669}" type="sibTrans" cxnId="{87044A2F-000C-44D8-ACC3-E5FF7920D0DE}">
      <dgm:prSet/>
      <dgm:spPr/>
      <dgm:t>
        <a:bodyPr/>
        <a:lstStyle/>
        <a:p>
          <a:endParaRPr lang="en-US"/>
        </a:p>
      </dgm:t>
    </dgm:pt>
    <dgm:pt modelId="{CF4D9719-6386-42EA-9E5F-BA0AC507922D}">
      <dgm:prSet/>
      <dgm:spPr/>
      <dgm:t>
        <a:bodyPr/>
        <a:lstStyle/>
        <a:p>
          <a:pPr rtl="0"/>
          <a:r>
            <a:rPr lang="en-US" smtClean="0"/>
            <a:t>http://www.fda.gov/BiologicsBloodVaccines/default.htm</a:t>
          </a:r>
          <a:endParaRPr lang="en-US"/>
        </a:p>
      </dgm:t>
    </dgm:pt>
    <dgm:pt modelId="{6E712E16-F5E1-48F0-96A4-4E061DD7B7FE}" type="parTrans" cxnId="{8718D258-B7BB-45FA-81E9-A1C5071EDDA4}">
      <dgm:prSet/>
      <dgm:spPr/>
      <dgm:t>
        <a:bodyPr/>
        <a:lstStyle/>
        <a:p>
          <a:endParaRPr lang="en-US"/>
        </a:p>
      </dgm:t>
    </dgm:pt>
    <dgm:pt modelId="{4F495A65-01EB-411E-B815-DDE88AC94224}" type="sibTrans" cxnId="{8718D258-B7BB-45FA-81E9-A1C5071EDDA4}">
      <dgm:prSet/>
      <dgm:spPr/>
      <dgm:t>
        <a:bodyPr/>
        <a:lstStyle/>
        <a:p>
          <a:endParaRPr lang="en-US"/>
        </a:p>
      </dgm:t>
    </dgm:pt>
    <dgm:pt modelId="{F3B3F990-FCE7-4EB0-B768-A2F13B50A219}">
      <dgm:prSet/>
      <dgm:spPr/>
      <dgm:t>
        <a:bodyPr/>
        <a:lstStyle/>
        <a:p>
          <a:pPr rtl="0"/>
          <a:r>
            <a:rPr lang="en-US" smtClean="0"/>
            <a:t>Phone: 1-800-835-4709 or 240-402-8010</a:t>
          </a:r>
          <a:endParaRPr lang="en-US"/>
        </a:p>
      </dgm:t>
    </dgm:pt>
    <dgm:pt modelId="{9CF98C4D-A728-412E-B07A-BC1B72200B3A}" type="parTrans" cxnId="{F4DB3566-0BB1-4397-AAF9-62C09D9F9C23}">
      <dgm:prSet/>
      <dgm:spPr/>
      <dgm:t>
        <a:bodyPr/>
        <a:lstStyle/>
        <a:p>
          <a:endParaRPr lang="en-US"/>
        </a:p>
      </dgm:t>
    </dgm:pt>
    <dgm:pt modelId="{8D98E569-516D-4CEC-9384-6583FE632648}" type="sibTrans" cxnId="{F4DB3566-0BB1-4397-AAF9-62C09D9F9C23}">
      <dgm:prSet/>
      <dgm:spPr/>
      <dgm:t>
        <a:bodyPr/>
        <a:lstStyle/>
        <a:p>
          <a:endParaRPr lang="en-US"/>
        </a:p>
      </dgm:t>
    </dgm:pt>
    <dgm:pt modelId="{69313DA9-92C2-420D-B931-8638B13D3E23}">
      <dgm:prSet/>
      <dgm:spPr/>
      <dgm:t>
        <a:bodyPr/>
        <a:lstStyle/>
        <a:p>
          <a:pPr rtl="0"/>
          <a:r>
            <a:rPr lang="en-US" smtClean="0"/>
            <a:t>Consumer Affairs Branch (CAB) </a:t>
          </a:r>
          <a:endParaRPr lang="en-US"/>
        </a:p>
      </dgm:t>
    </dgm:pt>
    <dgm:pt modelId="{7860402E-9795-4C15-AA10-70AA4C697B73}" type="parTrans" cxnId="{33836777-D509-472D-B0AE-01DC42856E13}">
      <dgm:prSet/>
      <dgm:spPr/>
      <dgm:t>
        <a:bodyPr/>
        <a:lstStyle/>
        <a:p>
          <a:endParaRPr lang="en-US"/>
        </a:p>
      </dgm:t>
    </dgm:pt>
    <dgm:pt modelId="{7B8A97CD-1B4D-44E1-B2BE-AE80BCE3D186}" type="sibTrans" cxnId="{33836777-D509-472D-B0AE-01DC42856E13}">
      <dgm:prSet/>
      <dgm:spPr/>
      <dgm:t>
        <a:bodyPr/>
        <a:lstStyle/>
        <a:p>
          <a:endParaRPr lang="en-US"/>
        </a:p>
      </dgm:t>
    </dgm:pt>
    <dgm:pt modelId="{BAC2E12E-BE9D-4E5E-BABF-062260E677FD}">
      <dgm:prSet/>
      <dgm:spPr/>
      <dgm:t>
        <a:bodyPr/>
        <a:lstStyle/>
        <a:p>
          <a:pPr rtl="0"/>
          <a:r>
            <a:rPr lang="en-US" smtClean="0"/>
            <a:t>Email: ocod@fda.hhs.gov</a:t>
          </a:r>
          <a:endParaRPr lang="en-US"/>
        </a:p>
      </dgm:t>
    </dgm:pt>
    <dgm:pt modelId="{2557FE39-F888-430A-B671-63CC3A7BD141}" type="parTrans" cxnId="{A67A5521-3717-43D2-9D59-E0918C8098C9}">
      <dgm:prSet/>
      <dgm:spPr/>
      <dgm:t>
        <a:bodyPr/>
        <a:lstStyle/>
        <a:p>
          <a:endParaRPr lang="en-US"/>
        </a:p>
      </dgm:t>
    </dgm:pt>
    <dgm:pt modelId="{B33C57EA-ACD5-440D-B386-16F088AD0E1F}" type="sibTrans" cxnId="{A67A5521-3717-43D2-9D59-E0918C8098C9}">
      <dgm:prSet/>
      <dgm:spPr/>
      <dgm:t>
        <a:bodyPr/>
        <a:lstStyle/>
        <a:p>
          <a:endParaRPr lang="en-US"/>
        </a:p>
      </dgm:t>
    </dgm:pt>
    <dgm:pt modelId="{D1BB2DA6-22F4-4E45-A941-5979D174230B}">
      <dgm:prSet/>
      <dgm:spPr/>
      <dgm:t>
        <a:bodyPr/>
        <a:lstStyle/>
        <a:p>
          <a:pPr rtl="0"/>
          <a:r>
            <a:rPr lang="en-US" smtClean="0"/>
            <a:t>Phone: 240-402-7800</a:t>
          </a:r>
          <a:endParaRPr lang="en-US"/>
        </a:p>
      </dgm:t>
    </dgm:pt>
    <dgm:pt modelId="{9EDAEFC8-6E6C-4D11-91A4-B084F436DD90}" type="parTrans" cxnId="{FD1021FF-A89C-4177-891D-2B82B6E167DB}">
      <dgm:prSet/>
      <dgm:spPr/>
      <dgm:t>
        <a:bodyPr/>
        <a:lstStyle/>
        <a:p>
          <a:endParaRPr lang="en-US"/>
        </a:p>
      </dgm:t>
    </dgm:pt>
    <dgm:pt modelId="{625AE581-268B-4D01-BA79-D7CA20E23FE5}" type="sibTrans" cxnId="{FD1021FF-A89C-4177-891D-2B82B6E167DB}">
      <dgm:prSet/>
      <dgm:spPr/>
      <dgm:t>
        <a:bodyPr/>
        <a:lstStyle/>
        <a:p>
          <a:endParaRPr lang="en-US"/>
        </a:p>
      </dgm:t>
    </dgm:pt>
    <dgm:pt modelId="{3CBF7D67-574A-4196-B3BE-95D4990138CF}">
      <dgm:prSet/>
      <dgm:spPr/>
      <dgm:t>
        <a:bodyPr/>
        <a:lstStyle/>
        <a:p>
          <a:pPr rtl="0"/>
          <a:r>
            <a:rPr lang="en-US" smtClean="0"/>
            <a:t>Manufacturers Assistance and Technical Training Branch (MATTB)</a:t>
          </a:r>
          <a:endParaRPr lang="en-US"/>
        </a:p>
      </dgm:t>
    </dgm:pt>
    <dgm:pt modelId="{88353F98-B35A-4B1A-BF1D-A664DC4D44CE}" type="parTrans" cxnId="{90A7F684-7DB3-4978-BD30-2555C04A4E96}">
      <dgm:prSet/>
      <dgm:spPr/>
      <dgm:t>
        <a:bodyPr/>
        <a:lstStyle/>
        <a:p>
          <a:endParaRPr lang="en-US"/>
        </a:p>
      </dgm:t>
    </dgm:pt>
    <dgm:pt modelId="{EA389CC7-D6F4-4866-A166-B9E4C35B7FB9}" type="sibTrans" cxnId="{90A7F684-7DB3-4978-BD30-2555C04A4E96}">
      <dgm:prSet/>
      <dgm:spPr/>
      <dgm:t>
        <a:bodyPr/>
        <a:lstStyle/>
        <a:p>
          <a:endParaRPr lang="en-US"/>
        </a:p>
      </dgm:t>
    </dgm:pt>
    <dgm:pt modelId="{3A0CF9D2-BC6B-481D-85CD-672784310B76}">
      <dgm:prSet/>
      <dgm:spPr/>
      <dgm:t>
        <a:bodyPr/>
        <a:lstStyle/>
        <a:p>
          <a:pPr rtl="0"/>
          <a:r>
            <a:rPr lang="en-US" smtClean="0"/>
            <a:t>Email: industry.biologics@fda.gov</a:t>
          </a:r>
          <a:endParaRPr lang="en-US"/>
        </a:p>
      </dgm:t>
    </dgm:pt>
    <dgm:pt modelId="{FEEDD862-8762-4C1F-A104-F4FD96D6AB17}" type="parTrans" cxnId="{F60C5424-6A0F-4626-A91E-11ED9CCCCCF6}">
      <dgm:prSet/>
      <dgm:spPr/>
      <dgm:t>
        <a:bodyPr/>
        <a:lstStyle/>
        <a:p>
          <a:endParaRPr lang="en-US"/>
        </a:p>
      </dgm:t>
    </dgm:pt>
    <dgm:pt modelId="{9168A2C8-9E4C-43E7-8DCA-D8AE2325F6FE}" type="sibTrans" cxnId="{F60C5424-6A0F-4626-A91E-11ED9CCCCCF6}">
      <dgm:prSet/>
      <dgm:spPr/>
      <dgm:t>
        <a:bodyPr/>
        <a:lstStyle/>
        <a:p>
          <a:endParaRPr lang="en-US"/>
        </a:p>
      </dgm:t>
    </dgm:pt>
    <dgm:pt modelId="{ECD76451-9BFE-4CC4-99E1-9B267CC8EA60}">
      <dgm:prSet/>
      <dgm:spPr/>
      <dgm:t>
        <a:bodyPr/>
        <a:lstStyle/>
        <a:p>
          <a:pPr rtl="0"/>
          <a:r>
            <a:rPr lang="en-US" smtClean="0"/>
            <a:t>Phone: 240-402-8020</a:t>
          </a:r>
          <a:endParaRPr lang="en-US"/>
        </a:p>
      </dgm:t>
    </dgm:pt>
    <dgm:pt modelId="{087A8B92-C4C9-4382-AFED-3724F3EF7C5D}" type="parTrans" cxnId="{0F26910E-974F-47C3-9AEF-E03A89B47D78}">
      <dgm:prSet/>
      <dgm:spPr/>
      <dgm:t>
        <a:bodyPr/>
        <a:lstStyle/>
        <a:p>
          <a:endParaRPr lang="en-US"/>
        </a:p>
      </dgm:t>
    </dgm:pt>
    <dgm:pt modelId="{61FDD808-CC09-48EF-A65B-A5CF8548CD1F}" type="sibTrans" cxnId="{0F26910E-974F-47C3-9AEF-E03A89B47D78}">
      <dgm:prSet/>
      <dgm:spPr/>
      <dgm:t>
        <a:bodyPr/>
        <a:lstStyle/>
        <a:p>
          <a:endParaRPr lang="en-US"/>
        </a:p>
      </dgm:t>
    </dgm:pt>
    <dgm:pt modelId="{2C7DB059-0701-4014-89D6-773F20C489B0}">
      <dgm:prSet/>
      <dgm:spPr/>
      <dgm:t>
        <a:bodyPr/>
        <a:lstStyle/>
        <a:p>
          <a:pPr rtl="0"/>
          <a:r>
            <a:rPr lang="en-US" smtClean="0"/>
            <a:t>Follow us on Twitter</a:t>
          </a:r>
          <a:endParaRPr lang="en-US"/>
        </a:p>
      </dgm:t>
    </dgm:pt>
    <dgm:pt modelId="{0260E6B7-08F5-4FD8-B89A-5220E2D2DC1A}" type="parTrans" cxnId="{612CF6BC-5AC3-4349-B099-530999E58351}">
      <dgm:prSet/>
      <dgm:spPr/>
      <dgm:t>
        <a:bodyPr/>
        <a:lstStyle/>
        <a:p>
          <a:endParaRPr lang="en-US"/>
        </a:p>
      </dgm:t>
    </dgm:pt>
    <dgm:pt modelId="{C4A24F1A-EF86-472C-899B-A8449DB95366}" type="sibTrans" cxnId="{612CF6BC-5AC3-4349-B099-530999E58351}">
      <dgm:prSet/>
      <dgm:spPr/>
      <dgm:t>
        <a:bodyPr/>
        <a:lstStyle/>
        <a:p>
          <a:endParaRPr lang="en-US"/>
        </a:p>
      </dgm:t>
    </dgm:pt>
    <dgm:pt modelId="{A3F65CD9-72DF-4EE6-A85F-C052B762C013}">
      <dgm:prSet custT="1"/>
      <dgm:spPr/>
      <dgm:t>
        <a:bodyPr/>
        <a:lstStyle/>
        <a:p>
          <a:pPr rtl="0"/>
          <a:r>
            <a:rPr lang="en-US" sz="1400" dirty="0" smtClean="0"/>
            <a:t>https://www.twitter.com/fdacber</a:t>
          </a:r>
          <a:endParaRPr lang="en-US" sz="1400" dirty="0"/>
        </a:p>
      </dgm:t>
    </dgm:pt>
    <dgm:pt modelId="{23EDB24D-48F8-471F-B73A-AC16CB75D7C4}" type="parTrans" cxnId="{AB78A5C8-CFB9-4F9D-ABBD-D6EBD7CD084E}">
      <dgm:prSet/>
      <dgm:spPr/>
      <dgm:t>
        <a:bodyPr/>
        <a:lstStyle/>
        <a:p>
          <a:endParaRPr lang="en-US"/>
        </a:p>
      </dgm:t>
    </dgm:pt>
    <dgm:pt modelId="{2F1EC79A-3EFE-43D7-BC61-3A8DE920F69B}" type="sibTrans" cxnId="{AB78A5C8-CFB9-4F9D-ABBD-D6EBD7CD084E}">
      <dgm:prSet/>
      <dgm:spPr/>
      <dgm:t>
        <a:bodyPr/>
        <a:lstStyle/>
        <a:p>
          <a:endParaRPr lang="en-US"/>
        </a:p>
      </dgm:t>
    </dgm:pt>
    <dgm:pt modelId="{96AA33B9-8DA3-457E-8299-5D4A493EFD15}" type="pres">
      <dgm:prSet presAssocID="{5A4D4F9F-A402-4B3A-B58B-27268E35ED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112142-FBF0-4790-8907-8226ABEF90C1}" type="pres">
      <dgm:prSet presAssocID="{02440B0E-33BE-4BA0-9A64-D8D6B2444D7F}" presName="linNode" presStyleCnt="0"/>
      <dgm:spPr/>
    </dgm:pt>
    <dgm:pt modelId="{83EEB8C7-BB17-49CD-8879-1AAAAC7F0D19}" type="pres">
      <dgm:prSet presAssocID="{02440B0E-33BE-4BA0-9A64-D8D6B2444D7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95FAD-9B51-4A40-BFF2-CFC9D5355755}" type="pres">
      <dgm:prSet presAssocID="{02440B0E-33BE-4BA0-9A64-D8D6B2444D7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2F466-9B02-427B-82C8-6A05CB6048D3}" type="pres">
      <dgm:prSet presAssocID="{7FE99C7B-FD7E-4452-9A63-65ECFF5E7669}" presName="sp" presStyleCnt="0"/>
      <dgm:spPr/>
    </dgm:pt>
    <dgm:pt modelId="{E6FC32EE-80A3-4E0E-982E-A7897285DC46}" type="pres">
      <dgm:prSet presAssocID="{69313DA9-92C2-420D-B931-8638B13D3E23}" presName="linNode" presStyleCnt="0"/>
      <dgm:spPr/>
    </dgm:pt>
    <dgm:pt modelId="{28E1F7EF-9AD5-4A9A-B77F-0AC74647C0D1}" type="pres">
      <dgm:prSet presAssocID="{69313DA9-92C2-420D-B931-8638B13D3E2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D473D-DB8E-4639-A5D4-9698AE3034BE}" type="pres">
      <dgm:prSet presAssocID="{69313DA9-92C2-420D-B931-8638B13D3E2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96963-EB70-42E6-A549-9365C82AD93F}" type="pres">
      <dgm:prSet presAssocID="{7B8A97CD-1B4D-44E1-B2BE-AE80BCE3D186}" presName="sp" presStyleCnt="0"/>
      <dgm:spPr/>
    </dgm:pt>
    <dgm:pt modelId="{350049E3-209A-4B04-8850-9B3E0682050B}" type="pres">
      <dgm:prSet presAssocID="{3CBF7D67-574A-4196-B3BE-95D4990138CF}" presName="linNode" presStyleCnt="0"/>
      <dgm:spPr/>
    </dgm:pt>
    <dgm:pt modelId="{6F50CEF9-17C5-4DF5-A130-A46B8EB3F296}" type="pres">
      <dgm:prSet presAssocID="{3CBF7D67-574A-4196-B3BE-95D4990138C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796BA-D322-4282-8E3D-3CF19236352E}" type="pres">
      <dgm:prSet presAssocID="{3CBF7D67-574A-4196-B3BE-95D4990138C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9828B-8CE6-4839-AE9C-2C901D2C4B3A}" type="pres">
      <dgm:prSet presAssocID="{EA389CC7-D6F4-4866-A166-B9E4C35B7FB9}" presName="sp" presStyleCnt="0"/>
      <dgm:spPr/>
    </dgm:pt>
    <dgm:pt modelId="{5FB191AA-A796-441A-A6DB-EB4E54530B59}" type="pres">
      <dgm:prSet presAssocID="{2C7DB059-0701-4014-89D6-773F20C489B0}" presName="linNode" presStyleCnt="0"/>
      <dgm:spPr/>
    </dgm:pt>
    <dgm:pt modelId="{6B48FC18-D806-4373-806B-163D10E4065F}" type="pres">
      <dgm:prSet presAssocID="{2C7DB059-0701-4014-89D6-773F20C489B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4C32C-6E43-47C7-8270-B1A386BCBC82}" type="pres">
      <dgm:prSet presAssocID="{2C7DB059-0701-4014-89D6-773F20C489B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0B442-F200-4DD3-919E-3D88BD35A5E1}" type="presOf" srcId="{CF4D9719-6386-42EA-9E5F-BA0AC507922D}" destId="{DAB95FAD-9B51-4A40-BFF2-CFC9D5355755}" srcOrd="0" destOrd="0" presId="urn:microsoft.com/office/officeart/2005/8/layout/vList5"/>
    <dgm:cxn modelId="{7EC2717A-B61A-46D6-AFCE-CF9F110BA89B}" type="presOf" srcId="{ECD76451-9BFE-4CC4-99E1-9B267CC8EA60}" destId="{6D2796BA-D322-4282-8E3D-3CF19236352E}" srcOrd="0" destOrd="1" presId="urn:microsoft.com/office/officeart/2005/8/layout/vList5"/>
    <dgm:cxn modelId="{1D774CB0-BC09-4AC6-8632-2AFFD947BF99}" type="presOf" srcId="{3CBF7D67-574A-4196-B3BE-95D4990138CF}" destId="{6F50CEF9-17C5-4DF5-A130-A46B8EB3F296}" srcOrd="0" destOrd="0" presId="urn:microsoft.com/office/officeart/2005/8/layout/vList5"/>
    <dgm:cxn modelId="{307E3553-B8A0-492D-915C-E65E88A68554}" type="presOf" srcId="{69313DA9-92C2-420D-B931-8638B13D3E23}" destId="{28E1F7EF-9AD5-4A9A-B77F-0AC74647C0D1}" srcOrd="0" destOrd="0" presId="urn:microsoft.com/office/officeart/2005/8/layout/vList5"/>
    <dgm:cxn modelId="{A67A5521-3717-43D2-9D59-E0918C8098C9}" srcId="{69313DA9-92C2-420D-B931-8638B13D3E23}" destId="{BAC2E12E-BE9D-4E5E-BABF-062260E677FD}" srcOrd="0" destOrd="0" parTransId="{2557FE39-F888-430A-B671-63CC3A7BD141}" sibTransId="{B33C57EA-ACD5-440D-B386-16F088AD0E1F}"/>
    <dgm:cxn modelId="{F60C5424-6A0F-4626-A91E-11ED9CCCCCF6}" srcId="{3CBF7D67-574A-4196-B3BE-95D4990138CF}" destId="{3A0CF9D2-BC6B-481D-85CD-672784310B76}" srcOrd="0" destOrd="0" parTransId="{FEEDD862-8762-4C1F-A104-F4FD96D6AB17}" sibTransId="{9168A2C8-9E4C-43E7-8DCA-D8AE2325F6FE}"/>
    <dgm:cxn modelId="{0F26910E-974F-47C3-9AEF-E03A89B47D78}" srcId="{3CBF7D67-574A-4196-B3BE-95D4990138CF}" destId="{ECD76451-9BFE-4CC4-99E1-9B267CC8EA60}" srcOrd="1" destOrd="0" parTransId="{087A8B92-C4C9-4382-AFED-3724F3EF7C5D}" sibTransId="{61FDD808-CC09-48EF-A65B-A5CF8548CD1F}"/>
    <dgm:cxn modelId="{AB78A5C8-CFB9-4F9D-ABBD-D6EBD7CD084E}" srcId="{2C7DB059-0701-4014-89D6-773F20C489B0}" destId="{A3F65CD9-72DF-4EE6-A85F-C052B762C013}" srcOrd="0" destOrd="0" parTransId="{23EDB24D-48F8-471F-B73A-AC16CB75D7C4}" sibTransId="{2F1EC79A-3EFE-43D7-BC61-3A8DE920F69B}"/>
    <dgm:cxn modelId="{90A7F684-7DB3-4978-BD30-2555C04A4E96}" srcId="{5A4D4F9F-A402-4B3A-B58B-27268E35ED66}" destId="{3CBF7D67-574A-4196-B3BE-95D4990138CF}" srcOrd="2" destOrd="0" parTransId="{88353F98-B35A-4B1A-BF1D-A664DC4D44CE}" sibTransId="{EA389CC7-D6F4-4866-A166-B9E4C35B7FB9}"/>
    <dgm:cxn modelId="{8718D258-B7BB-45FA-81E9-A1C5071EDDA4}" srcId="{02440B0E-33BE-4BA0-9A64-D8D6B2444D7F}" destId="{CF4D9719-6386-42EA-9E5F-BA0AC507922D}" srcOrd="0" destOrd="0" parTransId="{6E712E16-F5E1-48F0-96A4-4E061DD7B7FE}" sibTransId="{4F495A65-01EB-411E-B815-DDE88AC94224}"/>
    <dgm:cxn modelId="{56D61440-F005-4EAE-985C-5EA75F793EE3}" type="presOf" srcId="{A3F65CD9-72DF-4EE6-A85F-C052B762C013}" destId="{E6A4C32C-6E43-47C7-8270-B1A386BCBC82}" srcOrd="0" destOrd="0" presId="urn:microsoft.com/office/officeart/2005/8/layout/vList5"/>
    <dgm:cxn modelId="{CAC7DBA1-A5B6-4779-B5E2-A693834C0677}" type="presOf" srcId="{2C7DB059-0701-4014-89D6-773F20C489B0}" destId="{6B48FC18-D806-4373-806B-163D10E4065F}" srcOrd="0" destOrd="0" presId="urn:microsoft.com/office/officeart/2005/8/layout/vList5"/>
    <dgm:cxn modelId="{5EA50FBC-55E9-49FC-A31B-9F06B0D0A148}" type="presOf" srcId="{02440B0E-33BE-4BA0-9A64-D8D6B2444D7F}" destId="{83EEB8C7-BB17-49CD-8879-1AAAAC7F0D19}" srcOrd="0" destOrd="0" presId="urn:microsoft.com/office/officeart/2005/8/layout/vList5"/>
    <dgm:cxn modelId="{E3D6E59C-B10A-49DC-BD00-1283BC250074}" type="presOf" srcId="{5A4D4F9F-A402-4B3A-B58B-27268E35ED66}" destId="{96AA33B9-8DA3-457E-8299-5D4A493EFD15}" srcOrd="0" destOrd="0" presId="urn:microsoft.com/office/officeart/2005/8/layout/vList5"/>
    <dgm:cxn modelId="{33836777-D509-472D-B0AE-01DC42856E13}" srcId="{5A4D4F9F-A402-4B3A-B58B-27268E35ED66}" destId="{69313DA9-92C2-420D-B931-8638B13D3E23}" srcOrd="1" destOrd="0" parTransId="{7860402E-9795-4C15-AA10-70AA4C697B73}" sibTransId="{7B8A97CD-1B4D-44E1-B2BE-AE80BCE3D186}"/>
    <dgm:cxn modelId="{17C40F14-AE00-4C9F-B3F1-E464D6EACE72}" type="presOf" srcId="{BAC2E12E-BE9D-4E5E-BABF-062260E677FD}" destId="{C61D473D-DB8E-4639-A5D4-9698AE3034BE}" srcOrd="0" destOrd="0" presId="urn:microsoft.com/office/officeart/2005/8/layout/vList5"/>
    <dgm:cxn modelId="{F1E37C36-2CA8-42D4-8719-028B42285AAA}" type="presOf" srcId="{3A0CF9D2-BC6B-481D-85CD-672784310B76}" destId="{6D2796BA-D322-4282-8E3D-3CF19236352E}" srcOrd="0" destOrd="0" presId="urn:microsoft.com/office/officeart/2005/8/layout/vList5"/>
    <dgm:cxn modelId="{7DD4AE93-C923-414B-AA25-D83EB0B0FF20}" type="presOf" srcId="{F3B3F990-FCE7-4EB0-B768-A2F13B50A219}" destId="{DAB95FAD-9B51-4A40-BFF2-CFC9D5355755}" srcOrd="0" destOrd="1" presId="urn:microsoft.com/office/officeart/2005/8/layout/vList5"/>
    <dgm:cxn modelId="{FD1021FF-A89C-4177-891D-2B82B6E167DB}" srcId="{69313DA9-92C2-420D-B931-8638B13D3E23}" destId="{D1BB2DA6-22F4-4E45-A941-5979D174230B}" srcOrd="1" destOrd="0" parTransId="{9EDAEFC8-6E6C-4D11-91A4-B084F436DD90}" sibTransId="{625AE581-268B-4D01-BA79-D7CA20E23FE5}"/>
    <dgm:cxn modelId="{F4DB3566-0BB1-4397-AAF9-62C09D9F9C23}" srcId="{02440B0E-33BE-4BA0-9A64-D8D6B2444D7F}" destId="{F3B3F990-FCE7-4EB0-B768-A2F13B50A219}" srcOrd="1" destOrd="0" parTransId="{9CF98C4D-A728-412E-B07A-BC1B72200B3A}" sibTransId="{8D98E569-516D-4CEC-9384-6583FE632648}"/>
    <dgm:cxn modelId="{87044A2F-000C-44D8-ACC3-E5FF7920D0DE}" srcId="{5A4D4F9F-A402-4B3A-B58B-27268E35ED66}" destId="{02440B0E-33BE-4BA0-9A64-D8D6B2444D7F}" srcOrd="0" destOrd="0" parTransId="{7C29F0D0-D4C0-454F-9248-32815268DB63}" sibTransId="{7FE99C7B-FD7E-4452-9A63-65ECFF5E7669}"/>
    <dgm:cxn modelId="{612CF6BC-5AC3-4349-B099-530999E58351}" srcId="{5A4D4F9F-A402-4B3A-B58B-27268E35ED66}" destId="{2C7DB059-0701-4014-89D6-773F20C489B0}" srcOrd="3" destOrd="0" parTransId="{0260E6B7-08F5-4FD8-B89A-5220E2D2DC1A}" sibTransId="{C4A24F1A-EF86-472C-899B-A8449DB95366}"/>
    <dgm:cxn modelId="{A3E7E89B-A5A3-4B43-ADFF-59DA108C250A}" type="presOf" srcId="{D1BB2DA6-22F4-4E45-A941-5979D174230B}" destId="{C61D473D-DB8E-4639-A5D4-9698AE3034BE}" srcOrd="0" destOrd="1" presId="urn:microsoft.com/office/officeart/2005/8/layout/vList5"/>
    <dgm:cxn modelId="{BF624EED-2866-4861-A3C0-20D5FB4C8AB7}" type="presParOf" srcId="{96AA33B9-8DA3-457E-8299-5D4A493EFD15}" destId="{CE112142-FBF0-4790-8907-8226ABEF90C1}" srcOrd="0" destOrd="0" presId="urn:microsoft.com/office/officeart/2005/8/layout/vList5"/>
    <dgm:cxn modelId="{3E7CC4F8-35B4-4D9E-AD17-E36277A2790F}" type="presParOf" srcId="{CE112142-FBF0-4790-8907-8226ABEF90C1}" destId="{83EEB8C7-BB17-49CD-8879-1AAAAC7F0D19}" srcOrd="0" destOrd="0" presId="urn:microsoft.com/office/officeart/2005/8/layout/vList5"/>
    <dgm:cxn modelId="{424FB9D5-C204-4A74-B3C8-F6DDEAB99AB6}" type="presParOf" srcId="{CE112142-FBF0-4790-8907-8226ABEF90C1}" destId="{DAB95FAD-9B51-4A40-BFF2-CFC9D5355755}" srcOrd="1" destOrd="0" presId="urn:microsoft.com/office/officeart/2005/8/layout/vList5"/>
    <dgm:cxn modelId="{6704D651-19F4-40FD-BAB9-2D87F7558BBA}" type="presParOf" srcId="{96AA33B9-8DA3-457E-8299-5D4A493EFD15}" destId="{B882F466-9B02-427B-82C8-6A05CB6048D3}" srcOrd="1" destOrd="0" presId="urn:microsoft.com/office/officeart/2005/8/layout/vList5"/>
    <dgm:cxn modelId="{21DEFD71-EC27-4072-9F03-1B80B675BC3F}" type="presParOf" srcId="{96AA33B9-8DA3-457E-8299-5D4A493EFD15}" destId="{E6FC32EE-80A3-4E0E-982E-A7897285DC46}" srcOrd="2" destOrd="0" presId="urn:microsoft.com/office/officeart/2005/8/layout/vList5"/>
    <dgm:cxn modelId="{3DF6BCE8-CA20-4BFB-9BB4-8DCAA8EE07CC}" type="presParOf" srcId="{E6FC32EE-80A3-4E0E-982E-A7897285DC46}" destId="{28E1F7EF-9AD5-4A9A-B77F-0AC74647C0D1}" srcOrd="0" destOrd="0" presId="urn:microsoft.com/office/officeart/2005/8/layout/vList5"/>
    <dgm:cxn modelId="{62E1F87B-AF0F-4D5F-B0AD-1CB17D90DF27}" type="presParOf" srcId="{E6FC32EE-80A3-4E0E-982E-A7897285DC46}" destId="{C61D473D-DB8E-4639-A5D4-9698AE3034BE}" srcOrd="1" destOrd="0" presId="urn:microsoft.com/office/officeart/2005/8/layout/vList5"/>
    <dgm:cxn modelId="{178AFCB8-0DC9-4ECA-88D4-E1947560634B}" type="presParOf" srcId="{96AA33B9-8DA3-457E-8299-5D4A493EFD15}" destId="{4F596963-EB70-42E6-A549-9365C82AD93F}" srcOrd="3" destOrd="0" presId="urn:microsoft.com/office/officeart/2005/8/layout/vList5"/>
    <dgm:cxn modelId="{44062111-A694-456C-BE6F-CC05F7C75885}" type="presParOf" srcId="{96AA33B9-8DA3-457E-8299-5D4A493EFD15}" destId="{350049E3-209A-4B04-8850-9B3E0682050B}" srcOrd="4" destOrd="0" presId="urn:microsoft.com/office/officeart/2005/8/layout/vList5"/>
    <dgm:cxn modelId="{7F9AAD07-9B87-4060-83A2-4C68A4237F1A}" type="presParOf" srcId="{350049E3-209A-4B04-8850-9B3E0682050B}" destId="{6F50CEF9-17C5-4DF5-A130-A46B8EB3F296}" srcOrd="0" destOrd="0" presId="urn:microsoft.com/office/officeart/2005/8/layout/vList5"/>
    <dgm:cxn modelId="{6956494B-D93C-4F53-92E6-45722DB50A2A}" type="presParOf" srcId="{350049E3-209A-4B04-8850-9B3E0682050B}" destId="{6D2796BA-D322-4282-8E3D-3CF19236352E}" srcOrd="1" destOrd="0" presId="urn:microsoft.com/office/officeart/2005/8/layout/vList5"/>
    <dgm:cxn modelId="{EBA641C1-BA55-4A38-A37F-DCE9E981935C}" type="presParOf" srcId="{96AA33B9-8DA3-457E-8299-5D4A493EFD15}" destId="{0E69828B-8CE6-4839-AE9C-2C901D2C4B3A}" srcOrd="5" destOrd="0" presId="urn:microsoft.com/office/officeart/2005/8/layout/vList5"/>
    <dgm:cxn modelId="{DAA0F74F-42ED-450F-B70D-C901EA4C1B51}" type="presParOf" srcId="{96AA33B9-8DA3-457E-8299-5D4A493EFD15}" destId="{5FB191AA-A796-441A-A6DB-EB4E54530B59}" srcOrd="6" destOrd="0" presId="urn:microsoft.com/office/officeart/2005/8/layout/vList5"/>
    <dgm:cxn modelId="{E1D78075-41A4-449E-A477-9FC2BDE4554C}" type="presParOf" srcId="{5FB191AA-A796-441A-A6DB-EB4E54530B59}" destId="{6B48FC18-D806-4373-806B-163D10E4065F}" srcOrd="0" destOrd="0" presId="urn:microsoft.com/office/officeart/2005/8/layout/vList5"/>
    <dgm:cxn modelId="{1F136E3D-FAC2-4798-B1B1-8E7C637CC258}" type="presParOf" srcId="{5FB191AA-A796-441A-A6DB-EB4E54530B59}" destId="{E6A4C32C-6E43-47C7-8270-B1A386BCBC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95FAD-9B51-4A40-BFF2-CFC9D5355755}">
      <dsp:nvSpPr>
        <dsp:cNvPr id="0" name=""/>
        <dsp:cNvSpPr/>
      </dsp:nvSpPr>
      <dsp:spPr>
        <a:xfrm rot="5400000">
          <a:off x="4901880" y="-1938915"/>
          <a:ext cx="937667" cy="50547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http://www.fda.gov/BiologicsBloodVaccines/default.htm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Phone: 1-800-835-4709 or 240-402-8010</a:t>
          </a:r>
          <a:endParaRPr lang="en-US" sz="1500" kern="1200"/>
        </a:p>
      </dsp:txBody>
      <dsp:txXfrm rot="-5400000">
        <a:off x="2843319" y="165419"/>
        <a:ext cx="5009017" cy="846121"/>
      </dsp:txXfrm>
    </dsp:sp>
    <dsp:sp modelId="{83EEB8C7-BB17-49CD-8879-1AAAAC7F0D19}">
      <dsp:nvSpPr>
        <dsp:cNvPr id="0" name=""/>
        <dsp:cNvSpPr/>
      </dsp:nvSpPr>
      <dsp:spPr>
        <a:xfrm>
          <a:off x="0" y="2436"/>
          <a:ext cx="2843319" cy="1172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CBER website</a:t>
          </a:r>
          <a:endParaRPr lang="en-US" sz="2000" kern="1200"/>
        </a:p>
      </dsp:txBody>
      <dsp:txXfrm>
        <a:off x="57216" y="59652"/>
        <a:ext cx="2728887" cy="1057652"/>
      </dsp:txXfrm>
    </dsp:sp>
    <dsp:sp modelId="{C61D473D-DB8E-4639-A5D4-9698AE3034BE}">
      <dsp:nvSpPr>
        <dsp:cNvPr id="0" name=""/>
        <dsp:cNvSpPr/>
      </dsp:nvSpPr>
      <dsp:spPr>
        <a:xfrm rot="5400000">
          <a:off x="4901880" y="-708227"/>
          <a:ext cx="937667" cy="50547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Email: ocod@fda.hhs.gov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Phone: 240-402-7800</a:t>
          </a:r>
          <a:endParaRPr lang="en-US" sz="1500" kern="1200"/>
        </a:p>
      </dsp:txBody>
      <dsp:txXfrm rot="-5400000">
        <a:off x="2843319" y="1396107"/>
        <a:ext cx="5009017" cy="846121"/>
      </dsp:txXfrm>
    </dsp:sp>
    <dsp:sp modelId="{28E1F7EF-9AD5-4A9A-B77F-0AC74647C0D1}">
      <dsp:nvSpPr>
        <dsp:cNvPr id="0" name=""/>
        <dsp:cNvSpPr/>
      </dsp:nvSpPr>
      <dsp:spPr>
        <a:xfrm>
          <a:off x="0" y="1233125"/>
          <a:ext cx="2843319" cy="1172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Consumer Affairs Branch (CAB) </a:t>
          </a:r>
          <a:endParaRPr lang="en-US" sz="2000" kern="1200"/>
        </a:p>
      </dsp:txBody>
      <dsp:txXfrm>
        <a:off x="57216" y="1290341"/>
        <a:ext cx="2728887" cy="1057652"/>
      </dsp:txXfrm>
    </dsp:sp>
    <dsp:sp modelId="{6D2796BA-D322-4282-8E3D-3CF19236352E}">
      <dsp:nvSpPr>
        <dsp:cNvPr id="0" name=""/>
        <dsp:cNvSpPr/>
      </dsp:nvSpPr>
      <dsp:spPr>
        <a:xfrm rot="5400000">
          <a:off x="4901880" y="522461"/>
          <a:ext cx="937667" cy="50547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Email: industry.biologics@fda.gov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Phone: 240-402-8020</a:t>
          </a:r>
          <a:endParaRPr lang="en-US" sz="1500" kern="1200"/>
        </a:p>
      </dsp:txBody>
      <dsp:txXfrm rot="-5400000">
        <a:off x="2843319" y="2626796"/>
        <a:ext cx="5009017" cy="846121"/>
      </dsp:txXfrm>
    </dsp:sp>
    <dsp:sp modelId="{6F50CEF9-17C5-4DF5-A130-A46B8EB3F296}">
      <dsp:nvSpPr>
        <dsp:cNvPr id="0" name=""/>
        <dsp:cNvSpPr/>
      </dsp:nvSpPr>
      <dsp:spPr>
        <a:xfrm>
          <a:off x="0" y="2463814"/>
          <a:ext cx="2843319" cy="1172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Manufacturers Assistance and Technical Training Branch (MATTB)</a:t>
          </a:r>
          <a:endParaRPr lang="en-US" sz="2000" kern="1200"/>
        </a:p>
      </dsp:txBody>
      <dsp:txXfrm>
        <a:off x="57216" y="2521030"/>
        <a:ext cx="2728887" cy="1057652"/>
      </dsp:txXfrm>
    </dsp:sp>
    <dsp:sp modelId="{E6A4C32C-6E43-47C7-8270-B1A386BCBC82}">
      <dsp:nvSpPr>
        <dsp:cNvPr id="0" name=""/>
        <dsp:cNvSpPr/>
      </dsp:nvSpPr>
      <dsp:spPr>
        <a:xfrm rot="5400000">
          <a:off x="4901880" y="1753150"/>
          <a:ext cx="937667" cy="50547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https://www.twitter.com/fdacber</a:t>
          </a:r>
          <a:endParaRPr lang="en-US" sz="1400" kern="1200" dirty="0"/>
        </a:p>
      </dsp:txBody>
      <dsp:txXfrm rot="-5400000">
        <a:off x="2843319" y="3857485"/>
        <a:ext cx="5009017" cy="846121"/>
      </dsp:txXfrm>
    </dsp:sp>
    <dsp:sp modelId="{6B48FC18-D806-4373-806B-163D10E4065F}">
      <dsp:nvSpPr>
        <dsp:cNvPr id="0" name=""/>
        <dsp:cNvSpPr/>
      </dsp:nvSpPr>
      <dsp:spPr>
        <a:xfrm>
          <a:off x="0" y="3694503"/>
          <a:ext cx="2843319" cy="1172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Follow us on Twitter</a:t>
          </a:r>
          <a:endParaRPr lang="en-US" sz="2000" kern="1200"/>
        </a:p>
      </dsp:txBody>
      <dsp:txXfrm>
        <a:off x="57216" y="3751719"/>
        <a:ext cx="2728887" cy="1057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47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0547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0547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0547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0547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0547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0547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0547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0547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52959-C4E7-4435-89D6-1AD3AC6FEC0D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0413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0"/>
            <a:ext cx="5030391" cy="4118429"/>
          </a:xfrm>
          <a:noFill/>
        </p:spPr>
        <p:txBody>
          <a:bodyPr/>
          <a:lstStyle/>
          <a:p>
            <a:pPr eaLnBrk="1" hangingPunct="1"/>
            <a:endParaRPr lang="en-US" altLang="en-US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7" y="6355261"/>
            <a:ext cx="2133600" cy="365125"/>
          </a:xfrm>
        </p:spPr>
        <p:txBody>
          <a:bodyPr/>
          <a:lstStyle/>
          <a:p>
            <a:fld id="{4BF748F8-615C-408A-974A-2AE5C9D432E9}" type="datetime1">
              <a:rPr lang="en-US" smtClean="0"/>
              <a:t>10/11/2016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6"/>
            <a:ext cx="2703423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6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1"/>
            <a:ext cx="2133600" cy="365125"/>
          </a:xfrm>
        </p:spPr>
        <p:txBody>
          <a:bodyPr/>
          <a:lstStyle/>
          <a:p>
            <a:fld id="{B8037E58-4395-4EF5-91C0-289CED402A73}" type="datetime1">
              <a:rPr lang="en-US" smtClean="0"/>
              <a:t>10/11/2016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1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5" y="637621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1" y="6354124"/>
            <a:ext cx="2133600" cy="365125"/>
          </a:xfrm>
        </p:spPr>
        <p:txBody>
          <a:bodyPr/>
          <a:lstStyle/>
          <a:p>
            <a:fld id="{8DE47F11-B99C-4544-B6C4-CF560B55F797}" type="datetime1">
              <a:rPr lang="en-US" smtClean="0"/>
              <a:t>10/11/2016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6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90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81" y="6409773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7" y="2648602"/>
            <a:ext cx="4198519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3679"/>
            <a:ext cx="8509103" cy="92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2009776"/>
            <a:ext cx="8509103" cy="42860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1" y="6375401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C05A508A-EDE2-45FD-9A09-F4A0A8150B02}" type="datetime1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1" y="6384926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42501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81" y="6409773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6"/>
            <a:ext cx="2133600" cy="365125"/>
          </a:xfrm>
        </p:spPr>
        <p:txBody>
          <a:bodyPr/>
          <a:lstStyle/>
          <a:p>
            <a:fld id="{E4B6330B-EA07-4DD9-BFEB-A13B29701506}" type="datetime1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6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5" y="6349337"/>
            <a:ext cx="2133600" cy="365125"/>
          </a:xfrm>
        </p:spPr>
        <p:txBody>
          <a:bodyPr/>
          <a:lstStyle/>
          <a:p>
            <a:fld id="{35C269DD-A339-46E0-9B57-0B27CF9E9BB5}" type="datetime1">
              <a:rPr lang="en-US" smtClean="0"/>
              <a:t>10/11/2016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6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81" y="6409773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7"/>
            <a:ext cx="2133600" cy="365125"/>
          </a:xfrm>
        </p:spPr>
        <p:txBody>
          <a:bodyPr/>
          <a:lstStyle/>
          <a:p>
            <a:fld id="{67A85C65-A04E-4F4C-B151-D7CCCB1520BD}" type="datetime1">
              <a:rPr lang="en-US" smtClean="0"/>
              <a:t>10/11/2016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42501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6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81" y="6409773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6"/>
            <a:ext cx="2133600" cy="365125"/>
          </a:xfrm>
        </p:spPr>
        <p:txBody>
          <a:bodyPr/>
          <a:lstStyle/>
          <a:p>
            <a:fld id="{DFA6A1B8-D1FB-4941-AC14-B40E9B52E110}" type="datetime1">
              <a:rPr lang="en-US" smtClean="0"/>
              <a:t>10/11/2016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42501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6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81" y="6409773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50"/>
            <a:ext cx="2133600" cy="365125"/>
          </a:xfrm>
        </p:spPr>
        <p:txBody>
          <a:bodyPr/>
          <a:lstStyle/>
          <a:p>
            <a:fld id="{257F2C65-AC1B-4C94-9D21-D8A3D517A792}" type="datetime1">
              <a:rPr lang="en-US" smtClean="0"/>
              <a:t>10/11/2016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42501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6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81" y="6409773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8"/>
            <a:ext cx="2133600" cy="365125"/>
          </a:xfrm>
        </p:spPr>
        <p:txBody>
          <a:bodyPr/>
          <a:lstStyle/>
          <a:p>
            <a:fld id="{751CDBA0-4CC7-4F18-B845-00BD2BEC9B89}" type="datetime1">
              <a:rPr lang="en-US" smtClean="0"/>
              <a:t>10/11/2016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42501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6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81" y="6409773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5" y="6384926"/>
            <a:ext cx="2133600" cy="365125"/>
          </a:xfrm>
        </p:spPr>
        <p:txBody>
          <a:bodyPr/>
          <a:lstStyle/>
          <a:p>
            <a:fld id="{1EC14C9B-581B-4DC0-9342-815B0D699F06}" type="datetime1">
              <a:rPr lang="en-US" smtClean="0"/>
              <a:t>10/11/2016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1" y="242501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6"/>
            <a:ext cx="28956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81" y="6409773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16DA-9E23-4836-BDFF-3D903F31AAEE}" type="datetime1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www.fda.gov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757" y="914401"/>
            <a:ext cx="8382000" cy="306044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altLang="en-US" sz="3200" b="1" dirty="0" smtClean="0">
                <a:solidFill>
                  <a:srgbClr val="002060"/>
                </a:solidFill>
              </a:rPr>
              <a:t> FDA’s Clinical Investigator Course</a:t>
            </a:r>
            <a:br>
              <a:rPr lang="en-US" altLang="en-US" sz="3200" b="1" dirty="0" smtClean="0">
                <a:solidFill>
                  <a:srgbClr val="002060"/>
                </a:solidFill>
              </a:rPr>
            </a:br>
            <a:r>
              <a:rPr lang="en-US" altLang="en-US" sz="3200" b="1" dirty="0" smtClean="0">
                <a:solidFill>
                  <a:srgbClr val="002060"/>
                </a:solidFill>
              </a:rPr>
              <a:t>Preparing an IND Application</a:t>
            </a:r>
            <a:r>
              <a:rPr lang="en-US" altLang="en-US" sz="3200" b="1" dirty="0">
                <a:solidFill>
                  <a:srgbClr val="002060"/>
                </a:solidFill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</a:rPr>
            </a:br>
            <a:r>
              <a:rPr lang="en-US" altLang="en-US" sz="3200" b="1" dirty="0" smtClean="0">
                <a:solidFill>
                  <a:srgbClr val="002060"/>
                </a:solidFill>
              </a:rPr>
              <a:t>(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Clinical Considerations for Cell and Gene Therapy Products)</a:t>
            </a:r>
            <a:br>
              <a:rPr lang="en-US" altLang="en-US" sz="2000" b="1" dirty="0" smtClean="0">
                <a:solidFill>
                  <a:srgbClr val="002060"/>
                </a:solidFill>
              </a:rPr>
            </a:br>
            <a:r>
              <a:rPr lang="en-US" sz="2400" b="1" kern="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CBER </a:t>
            </a:r>
            <a:r>
              <a:rPr lang="en-US" sz="2400" b="1" kern="0" dirty="0">
                <a:solidFill>
                  <a:srgbClr val="C00000"/>
                </a:solidFill>
                <a:latin typeface="Constantia" panose="02030602050306030303" pitchFamily="18" charset="0"/>
              </a:rPr>
              <a:t>Breakout Session</a:t>
            </a:r>
            <a:endParaRPr lang="en-US" altLang="en-US" sz="2400" b="1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2357" y="4226768"/>
            <a:ext cx="8153400" cy="1791478"/>
          </a:xfrm>
        </p:spPr>
        <p:txBody>
          <a:bodyPr>
            <a:normAutofit fontScale="85000" lnSpcReduction="20000"/>
          </a:bodyPr>
          <a:lstStyle/>
          <a:p>
            <a:pPr marL="0" lvl="2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Rachel Witten, M.D.</a:t>
            </a:r>
          </a:p>
          <a:p>
            <a:pPr marL="0" lvl="2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FDA/CBER/OTAT/DCEPT</a:t>
            </a:r>
          </a:p>
          <a:p>
            <a:pPr marL="0" lvl="2" eaLnBrk="1" hangingPunct="1">
              <a:lnSpc>
                <a:spcPct val="90000"/>
              </a:lnSpc>
              <a:buFontTx/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lvl="2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Clinical Investigator Training Course</a:t>
            </a:r>
          </a:p>
          <a:p>
            <a:pPr marL="0" lvl="2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November 9, 2016</a:t>
            </a:r>
          </a:p>
          <a:p>
            <a:pPr algn="l" eaLnBrk="1" hangingPunct="1">
              <a:lnSpc>
                <a:spcPct val="75000"/>
              </a:lnSpc>
              <a:spcBef>
                <a:spcPct val="10000"/>
              </a:spcBef>
            </a:pPr>
            <a:r>
              <a:rPr lang="en-US" altLang="en-US" sz="1800" b="1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66964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29" y="407142"/>
            <a:ext cx="8509103" cy="1112058"/>
          </a:xfrm>
        </p:spPr>
        <p:txBody>
          <a:bodyPr>
            <a:normAutofit/>
          </a:bodyPr>
          <a:lstStyle/>
          <a:p>
            <a:r>
              <a:rPr lang="en-US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the FDA Review Team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670400"/>
            <a:ext cx="8509103" cy="4625419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project manager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CMC product reviewer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Preclinical pharm/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reviewer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reviewer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Biostatistician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Consultants</a:t>
            </a: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8757"/>
          <a:stretch>
            <a:fillRect/>
          </a:stretch>
        </p:blipFill>
        <p:spPr bwMode="auto">
          <a:xfrm>
            <a:off x="5313146" y="2920430"/>
            <a:ext cx="26908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7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999" y="183401"/>
            <a:ext cx="8796900" cy="140727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Application: Introductory Statement and General Investigational Plan 21 CFR 312.23(a)(3)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714500"/>
            <a:ext cx="8708183" cy="3849578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1600" dirty="0">
              <a:latin typeface="Cambria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Brief, 2-3 page summary </a:t>
            </a:r>
          </a:p>
          <a:p>
            <a:pPr>
              <a:buClr>
                <a:srgbClr val="C00000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Intended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place the developmental plan for the drug into perspective and to help FDA anticipate the needs of the future program </a:t>
            </a:r>
          </a:p>
          <a:p>
            <a:pPr>
              <a:buClr>
                <a:srgbClr val="C00000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developmental plan may not be well established yet and could be contingent on many factors; investigator (sponsor) should state this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151139"/>
            <a:ext cx="8166055" cy="142893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mbria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mbria"/>
              </a:rPr>
            </a:b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 Application: Protocols 21 CFR 312.23(a)(6)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99" y="986400"/>
            <a:ext cx="7255021" cy="5871601"/>
          </a:xfrm>
        </p:spPr>
        <p:txBody>
          <a:bodyPr>
            <a:normAutofit fontScale="32500" lnSpcReduction="20000"/>
          </a:bodyPr>
          <a:lstStyle/>
          <a:p>
            <a:endParaRPr lang="en-US" sz="2400" dirty="0">
              <a:solidFill>
                <a:srgbClr val="000000"/>
              </a:solidFill>
              <a:latin typeface="Cambria"/>
            </a:endParaRPr>
          </a:p>
          <a:p>
            <a:endParaRPr lang="en-US" sz="2400" dirty="0">
              <a:latin typeface="Cambria"/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protocol for each proposed clinical trial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6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sz="6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6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may be less detailed, but should provide all the critical details regarding assessments of safety, including </a:t>
            </a:r>
          </a:p>
          <a:p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of patients, dosing plan, safety exclusion criteria, toxicity stopping </a:t>
            </a: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en-US" sz="6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plan for staggering of subjects, and procedures for safety assessments</a:t>
            </a: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en-US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6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sz="6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and 3 </a:t>
            </a:r>
            <a:r>
              <a:rPr lang="en-US" sz="6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 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should provide sufficient details describing all aspects of the trial </a:t>
            </a:r>
          </a:p>
          <a:p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potential deviations from trial design should be built </a:t>
            </a: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the protocol from the outset </a:t>
            </a:r>
          </a:p>
          <a:p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>and purposes should be clearly stated </a:t>
            </a:r>
          </a:p>
          <a:p>
            <a:pPr lvl="0"/>
            <a:r>
              <a:rPr lang="en-US" sz="6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protocol should contain details of the observations and measurements to be made to fulfill the objectives of the trial </a:t>
            </a:r>
          </a:p>
          <a:p>
            <a:pPr lvl="0"/>
            <a:r>
              <a:rPr lang="en-US" sz="6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protocol should provide a description of clinical procedures, lab tests, and all measures to be taken to monitor the effects of the </a:t>
            </a:r>
            <a:r>
              <a:rPr lang="en-US" sz="6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</a:p>
          <a:p>
            <a:pPr marL="0" indent="0">
              <a:buNone/>
            </a:pPr>
            <a:r>
              <a:rPr lang="en-US" sz="6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 sz="6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  sufficient descriptions of safety monitoring in your protocol, irrespective of phase of development.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828800"/>
            <a:ext cx="182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2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298" y="327050"/>
            <a:ext cx="8294915" cy="1100536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mbria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mbria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 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Application: Protocols (cont.) Adverse Event (AE) Recording and Reporting in Clinical Protocols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14" y="1594024"/>
            <a:ext cx="7460086" cy="4580484"/>
          </a:xfrm>
        </p:spPr>
        <p:txBody>
          <a:bodyPr>
            <a:normAutofit fontScale="47500" lnSpcReduction="20000"/>
          </a:bodyPr>
          <a:lstStyle/>
          <a:p>
            <a:endParaRPr lang="en-US" sz="2000" dirty="0">
              <a:solidFill>
                <a:srgbClr val="000000"/>
              </a:solidFill>
              <a:latin typeface="Cambria"/>
            </a:endParaRPr>
          </a:p>
          <a:p>
            <a:endParaRPr lang="en-US" sz="2000" dirty="0">
              <a:latin typeface="Cambria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For all trial protocols in any phase, AE recording, grading, and reporting should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be specified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for AE recording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MedDRA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or other)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grading is important in relation to the studied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appropriate AE grading scale for the study </a:t>
            </a:r>
          </a:p>
          <a:p>
            <a:pPr marL="114300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merging of safety data from multiple trials </a:t>
            </a:r>
          </a:p>
          <a:p>
            <a:pPr marL="114300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consistent mechanism for judging relatedness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reporting should be described in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protocol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and performed according to the respective regulations (21CFR 312.32) 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86" y="2265826"/>
            <a:ext cx="1931439" cy="286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1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50" y="626400"/>
            <a:ext cx="8509103" cy="504865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Procedural Aspects: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50" y="1322479"/>
            <a:ext cx="8577553" cy="3846522"/>
          </a:xfrm>
        </p:spPr>
        <p:txBody>
          <a:bodyPr>
            <a:no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 21 CFR 312.23(d) one original IND application and 2 copies are required 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and all interactions with an IND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sponsor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occur within 30 days of the receipt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Requests 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Teleconferences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submissions 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modifications 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Day 30, the FDA will notify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sponsor that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IND application (studies)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proceed, OR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placed on “hold”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75" y="66675"/>
            <a:ext cx="7995995" cy="962025"/>
          </a:xfrm>
        </p:spPr>
        <p:txBody>
          <a:bodyPr>
            <a:normAutofit fontScale="90000"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mbria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mbria"/>
              </a:rPr>
            </a:b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Grounds for Imposition of Clinical Hold (21 CFR 312.42</a:t>
            </a:r>
            <a:r>
              <a:rPr lang="en-US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42" y="1028700"/>
            <a:ext cx="8879503" cy="54292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sz="9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en-US" sz="9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subjects are exposed to an unreasonable and </a:t>
            </a: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risk of illness or injury </a:t>
            </a:r>
          </a:p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investigators are not qualified by reason of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</a:p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training and experience to conduct the investigation </a:t>
            </a:r>
          </a:p>
          <a:p>
            <a:pPr marL="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described 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the IND application </a:t>
            </a:r>
          </a:p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Investigator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Brochure is misleading, erroneous, or incomplete </a:t>
            </a:r>
          </a:p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IND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application does not contain sufficient information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marL="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the risks to subjects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Inadequately described product preparation or formulation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IND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application is for the treatment of a life-threatening or </a:t>
            </a:r>
          </a:p>
          <a:p>
            <a:pPr marL="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serious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disease affecting both genders and only one gender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</a:p>
          <a:p>
            <a:pPr marL="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included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proposed trial and there are no plans to include both </a:t>
            </a:r>
          </a:p>
          <a:p>
            <a:pPr marL="0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genders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in subsequent trials 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sz="9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and 3 </a:t>
            </a:r>
            <a:r>
              <a:rPr lang="en-US" sz="9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en-US" sz="9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of the above, OR </a:t>
            </a:r>
          </a:p>
          <a:p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protocol is deficient in design to meet its stated objectives </a:t>
            </a:r>
          </a:p>
          <a:p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187999"/>
            <a:ext cx="1485899" cy="30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01" y="503853"/>
            <a:ext cx="7120800" cy="108688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your IND Could be Release from </a:t>
            </a:r>
            <a:b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Hold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00" y="1447800"/>
            <a:ext cx="8609754" cy="4410075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rgbClr val="000000"/>
              </a:solidFill>
              <a:latin typeface="Cambria"/>
            </a:endParaRPr>
          </a:p>
          <a:p>
            <a:endParaRPr lang="en-US" sz="1600" dirty="0">
              <a:latin typeface="Cambria"/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FDA sends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reasons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hold and how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address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them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 sponsor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submits a written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reviewed within 30 days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response is adequate,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released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hold and the IND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is in effect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FDA sends a letter stating the study may proceed.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Constantia" panose="02030602050306030303" pitchFamily="18" charset="0"/>
            </a:endParaRPr>
          </a:p>
        </p:txBody>
      </p:sp>
      <p:sp>
        <p:nvSpPr>
          <p:cNvPr id="4" name="AutoShape 2" descr="Image result for le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lette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Image result for clinical 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51" y="5057775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6" y="183451"/>
            <a:ext cx="8509103" cy="885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mbria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ambria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 Application’s Status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6" y="1202401"/>
            <a:ext cx="8509103" cy="5007693"/>
          </a:xfrm>
        </p:spPr>
        <p:txBody>
          <a:bodyPr>
            <a:normAutofit fontScale="32500" lnSpcReduction="20000"/>
          </a:bodyPr>
          <a:lstStyle/>
          <a:p>
            <a:endParaRPr lang="en-US" sz="2400" dirty="0">
              <a:solidFill>
                <a:srgbClr val="000000"/>
              </a:solidFill>
              <a:latin typeface="Cambria"/>
            </a:endParaRPr>
          </a:p>
          <a:p>
            <a:endParaRPr lang="en-US" sz="2400" dirty="0">
              <a:latin typeface="Cambria"/>
            </a:endParaRPr>
          </a:p>
          <a:p>
            <a:pPr marL="0" indent="0">
              <a:buNone/>
            </a:pPr>
            <a:r>
              <a:rPr lang="en-US" sz="7400" b="1" dirty="0">
                <a:solidFill>
                  <a:srgbClr val="C00000"/>
                </a:solidFill>
                <a:latin typeface="Arial" panose="020B0604020202020204" pitchFamily="34" charset="0"/>
              </a:rPr>
              <a:t>Active</a:t>
            </a:r>
            <a:r>
              <a:rPr lang="en-US" sz="7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7400" b="1" dirty="0">
                <a:latin typeface="Arial" panose="020B0604020202020204" pitchFamily="34" charset="0"/>
              </a:rPr>
              <a:t>(ongoing) </a:t>
            </a:r>
          </a:p>
          <a:p>
            <a:pPr marL="0" indent="0">
              <a:buNone/>
            </a:pPr>
            <a:r>
              <a:rPr lang="en-US" sz="7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Inactivated</a:t>
            </a:r>
            <a:r>
              <a:rPr lang="en-US" sz="7400" dirty="0" smtClean="0">
                <a:latin typeface="Arial" panose="020B0604020202020204" pitchFamily="34" charset="0"/>
              </a:rPr>
              <a:t> </a:t>
            </a:r>
            <a:r>
              <a:rPr lang="en-US" sz="7400" dirty="0">
                <a:latin typeface="Arial" panose="020B0604020202020204" pitchFamily="34" charset="0"/>
              </a:rPr>
              <a:t>(upon FDA’s or sponsor’s proposal) </a:t>
            </a:r>
          </a:p>
          <a:p>
            <a:pPr marL="0" indent="0">
              <a:buNone/>
            </a:pPr>
            <a:r>
              <a:rPr lang="en-US" sz="7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Reactivated</a:t>
            </a:r>
            <a:r>
              <a:rPr lang="en-US" sz="7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7400" dirty="0" smtClean="0">
                <a:latin typeface="Arial" panose="020B0604020202020204" pitchFamily="34" charset="0"/>
              </a:rPr>
              <a:t>: If </a:t>
            </a:r>
            <a:r>
              <a:rPr lang="en-US" sz="7400" dirty="0">
                <a:latin typeface="Arial" panose="020B0604020202020204" pitchFamily="34" charset="0"/>
              </a:rPr>
              <a:t>activities under the IND application have restarted </a:t>
            </a:r>
          </a:p>
          <a:p>
            <a:pPr marL="0" indent="0">
              <a:buNone/>
            </a:pPr>
            <a:r>
              <a:rPr lang="en-US" sz="7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Withdrawn</a:t>
            </a:r>
            <a:r>
              <a:rPr lang="en-US" sz="7400" dirty="0" smtClean="0">
                <a:latin typeface="Arial" panose="020B0604020202020204" pitchFamily="34" charset="0"/>
              </a:rPr>
              <a:t> </a:t>
            </a:r>
            <a:r>
              <a:rPr lang="en-US" sz="7400" dirty="0">
                <a:latin typeface="Arial" panose="020B0604020202020204" pitchFamily="34" charset="0"/>
              </a:rPr>
              <a:t>(upon sponsor’s request) </a:t>
            </a:r>
          </a:p>
          <a:p>
            <a:pPr marL="0" indent="0">
              <a:buNone/>
            </a:pPr>
            <a:r>
              <a:rPr lang="en-US" sz="7400" dirty="0" smtClean="0">
                <a:latin typeface="Arial" panose="020B0604020202020204" pitchFamily="34" charset="0"/>
              </a:rPr>
              <a:t>      •</a:t>
            </a:r>
            <a:r>
              <a:rPr lang="en-US" sz="7400" dirty="0">
                <a:latin typeface="Arial" panose="020B0604020202020204" pitchFamily="34" charset="0"/>
              </a:rPr>
              <a:t>Studies are not showing effectiveness </a:t>
            </a:r>
          </a:p>
          <a:p>
            <a:pPr marL="0" indent="0">
              <a:buNone/>
            </a:pPr>
            <a:r>
              <a:rPr lang="en-US" sz="7400" dirty="0" smtClean="0">
                <a:latin typeface="Arial" panose="020B0604020202020204" pitchFamily="34" charset="0"/>
              </a:rPr>
              <a:t>      •</a:t>
            </a:r>
            <a:r>
              <a:rPr lang="en-US" sz="7400" dirty="0">
                <a:latin typeface="Arial" panose="020B0604020202020204" pitchFamily="34" charset="0"/>
              </a:rPr>
              <a:t>A safety issue has emerged </a:t>
            </a:r>
          </a:p>
          <a:p>
            <a:pPr marL="0" indent="0">
              <a:buNone/>
            </a:pPr>
            <a:r>
              <a:rPr lang="en-US" sz="7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Terminated</a:t>
            </a:r>
            <a:r>
              <a:rPr lang="en-US" sz="7400" dirty="0" smtClean="0">
                <a:latin typeface="Arial" panose="020B0604020202020204" pitchFamily="34" charset="0"/>
              </a:rPr>
              <a:t> </a:t>
            </a:r>
            <a:r>
              <a:rPr lang="en-US" sz="7400" dirty="0">
                <a:latin typeface="Arial" panose="020B0604020202020204" pitchFamily="34" charset="0"/>
              </a:rPr>
              <a:t>(upon FDA’s proposal) </a:t>
            </a:r>
          </a:p>
          <a:p>
            <a:pPr marL="114300" indent="-114300">
              <a:buNone/>
            </a:pPr>
            <a:r>
              <a:rPr lang="en-US" sz="7400" dirty="0">
                <a:latin typeface="Arial" panose="020B0604020202020204" pitchFamily="34" charset="0"/>
              </a:rPr>
              <a:t>•Human subjects would be exposed to unreasonable </a:t>
            </a:r>
            <a:r>
              <a:rPr lang="en-US" sz="7400" dirty="0" smtClean="0">
                <a:latin typeface="Arial" panose="020B0604020202020204" pitchFamily="34" charset="0"/>
              </a:rPr>
              <a:t>or significant </a:t>
            </a:r>
            <a:r>
              <a:rPr lang="en-US" sz="7400" dirty="0">
                <a:latin typeface="Arial" panose="020B0604020202020204" pitchFamily="34" charset="0"/>
              </a:rPr>
              <a:t>risk </a:t>
            </a:r>
          </a:p>
          <a:p>
            <a:pPr marL="171450" indent="-171450">
              <a:buNone/>
            </a:pPr>
            <a:r>
              <a:rPr lang="en-US" sz="7400" dirty="0">
                <a:latin typeface="Arial" panose="020B0604020202020204" pitchFamily="34" charset="0"/>
              </a:rPr>
              <a:t>•Manufacturing processes are inadequate to establish and maintain </a:t>
            </a:r>
            <a:r>
              <a:rPr lang="en-US" sz="7400" dirty="0" smtClean="0">
                <a:latin typeface="Arial" panose="020B0604020202020204" pitchFamily="34" charset="0"/>
              </a:rPr>
              <a:t>appropriate </a:t>
            </a:r>
            <a:r>
              <a:rPr lang="en-US" sz="7400" dirty="0" smtClean="0">
                <a:latin typeface="Arial" panose="020B0604020202020204" pitchFamily="34" charset="0"/>
              </a:rPr>
              <a:t>standards</a:t>
            </a:r>
          </a:p>
          <a:p>
            <a:pPr marL="0" indent="0">
              <a:buNone/>
            </a:pPr>
            <a:r>
              <a:rPr lang="en-US" sz="7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Other </a:t>
            </a:r>
            <a:r>
              <a:rPr lang="en-US" sz="7400" b="1" dirty="0">
                <a:solidFill>
                  <a:srgbClr val="C00000"/>
                </a:solidFill>
                <a:latin typeface="Arial" panose="020B0604020202020204" pitchFamily="34" charset="0"/>
              </a:rPr>
              <a:t>grounds for termination under 21 CFR 312.44 </a:t>
            </a:r>
          </a:p>
          <a:p>
            <a:endParaRPr lang="en-US" sz="6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1" y="350075"/>
            <a:ext cx="8509103" cy="735775"/>
          </a:xfrm>
        </p:spPr>
        <p:txBody>
          <a:bodyPr/>
          <a:lstStyle/>
          <a:p>
            <a:r>
              <a:rPr lang="en-US" sz="2800" b="1" kern="0" dirty="0">
                <a:solidFill>
                  <a:srgbClr val="CC3300"/>
                </a:solidFill>
                <a:latin typeface="Arial"/>
              </a:rPr>
              <a:t>Cell and Gene Therapies: </a:t>
            </a:r>
            <a:r>
              <a:rPr lang="en-US" sz="2800" b="1" kern="0" dirty="0" smtClean="0">
                <a:solidFill>
                  <a:srgbClr val="CC3300"/>
                </a:solidFill>
                <a:latin typeface="Arial"/>
              </a:rPr>
              <a:t>Unique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1" y="1239300"/>
            <a:ext cx="8724953" cy="5476875"/>
          </a:xfrm>
        </p:spPr>
        <p:txBody>
          <a:bodyPr>
            <a:normAutofit fontScale="25000" lnSpcReduction="20000"/>
          </a:bodyPr>
          <a:lstStyle/>
          <a:p>
            <a:pPr marL="457200" lvl="1" indent="0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 </a:t>
            </a:r>
            <a:r>
              <a:rPr lang="en-US" alt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impose practical limits on dose produced or </a:t>
            </a:r>
            <a:endParaRPr lang="en-US" alt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en-US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the concentration or volume that can be </a:t>
            </a:r>
            <a:r>
              <a:rPr lang="en-US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Might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restrict the range of doses that are </a:t>
            </a:r>
            <a:r>
              <a:rPr lang="en-US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feasible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then usually include simply beginning </a:t>
            </a:r>
            <a:endParaRPr lang="en-US" alt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en-US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characterize the safety profile of feasible dose levels</a:t>
            </a:r>
          </a:p>
          <a:p>
            <a:r>
              <a:rPr lang="en-US" altLang="en-US" sz="8000" kern="0" dirty="0" smtClean="0">
                <a:solidFill>
                  <a:srgbClr val="FFFFFF"/>
                </a:solidFill>
                <a:latin typeface="Constantia" panose="02030602050306030303" pitchFamily="18" charset="0"/>
                <a:ea typeface="Arial Unicode MS"/>
                <a:cs typeface="Arial"/>
              </a:rPr>
              <a:t>May </a:t>
            </a:r>
            <a:r>
              <a:rPr lang="en-US" altLang="en-US" sz="8000" kern="0" dirty="0">
                <a:solidFill>
                  <a:srgbClr val="FFFFFF"/>
                </a:solidFill>
                <a:latin typeface="Constantia" panose="02030602050306030303" pitchFamily="18" charset="0"/>
                <a:ea typeface="Arial Unicode MS"/>
                <a:cs typeface="Arial"/>
              </a:rPr>
              <a:t>impose practical limits on dose produced or on the </a:t>
            </a:r>
            <a:r>
              <a:rPr lang="en-US" altLang="en-US" sz="8000" kern="0" dirty="0" smtClean="0">
                <a:solidFill>
                  <a:srgbClr val="FFFFFF"/>
                </a:solidFill>
                <a:latin typeface="Constantia" panose="02030602050306030303" pitchFamily="18" charset="0"/>
                <a:ea typeface="Arial Unicode MS"/>
                <a:cs typeface="Arial"/>
              </a:rPr>
              <a:t>concentration </a:t>
            </a:r>
            <a:r>
              <a:rPr lang="en-US" altLang="en-US" sz="8000" b="1" kern="0" dirty="0" smtClean="0">
                <a:solidFill>
                  <a:srgbClr val="FFFFFF"/>
                </a:solidFill>
                <a:latin typeface="Constantia" panose="02030602050306030303" pitchFamily="18" charset="0"/>
                <a:ea typeface="Arial Unicode MS"/>
                <a:cs typeface="Arial"/>
              </a:rPr>
              <a:t>o </a:t>
            </a:r>
            <a:r>
              <a:rPr lang="en-US" altLang="en-US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</a:t>
            </a:r>
            <a:r>
              <a:rPr lang="en-US" alt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of product</a:t>
            </a:r>
            <a:r>
              <a:rPr lang="en-US" altLang="en-US" sz="8000" b="1" dirty="0">
                <a:latin typeface="Constantia" panose="02030602050306030303" pitchFamily="18" charset="0"/>
              </a:rPr>
              <a:t>  </a:t>
            </a:r>
            <a:r>
              <a:rPr lang="en-US" altLang="en-US" sz="8000" dirty="0" smtClean="0">
                <a:latin typeface="Constantia" panose="02030602050306030303" pitchFamily="18" charset="0"/>
              </a:rPr>
              <a:t>activity</a:t>
            </a:r>
            <a:r>
              <a:rPr lang="en-US" altLang="en-US" sz="8000" dirty="0">
                <a:latin typeface="Constantia" panose="02030602050306030303" pitchFamily="18" charset="0"/>
              </a:rPr>
              <a:t>, </a:t>
            </a:r>
            <a:endParaRPr lang="en-US" altLang="en-US" sz="80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altLang="en-US" sz="8000" dirty="0">
                <a:latin typeface="Constantia" panose="02030602050306030303" pitchFamily="18" charset="0"/>
              </a:rPr>
              <a:t> </a:t>
            </a:r>
            <a:r>
              <a:rPr lang="en-US" altLang="en-US" sz="8000" dirty="0" smtClean="0">
                <a:latin typeface="Constantia" panose="02030602050306030303" pitchFamily="18" charset="0"/>
              </a:rPr>
              <a:t>     using </a:t>
            </a:r>
            <a:r>
              <a:rPr lang="en-US" altLang="en-US" sz="8000" dirty="0">
                <a:latin typeface="Constantia" panose="02030602050306030303" pitchFamily="18" charset="0"/>
              </a:rPr>
              <a:t>either short-term responses or longer-term </a:t>
            </a:r>
            <a:r>
              <a:rPr lang="en-US" altLang="en-US" sz="8000" dirty="0" smtClean="0">
                <a:latin typeface="Constantia" panose="02030602050306030303" pitchFamily="18" charset="0"/>
              </a:rPr>
              <a:t>outcomes---e.g.,</a:t>
            </a:r>
            <a:endParaRPr lang="en-US" altLang="en-US" sz="8000" dirty="0">
              <a:latin typeface="Constantia" panose="02030602050306030303" pitchFamily="18" charset="0"/>
            </a:endParaRP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>
                <a:latin typeface="Constantia" panose="02030602050306030303" pitchFamily="18" charset="0"/>
              </a:rPr>
              <a:t>Gene expression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>
                <a:latin typeface="Constantia" panose="02030602050306030303" pitchFamily="18" charset="0"/>
              </a:rPr>
              <a:t>Cell engraftment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>
                <a:latin typeface="Constantia" panose="02030602050306030303" pitchFamily="18" charset="0"/>
              </a:rPr>
              <a:t>Changes in immune function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>
                <a:latin typeface="Constantia" panose="02030602050306030303" pitchFamily="18" charset="0"/>
              </a:rPr>
              <a:t>Physiologic responses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>
                <a:latin typeface="Constantia" panose="02030602050306030303" pitchFamily="18" charset="0"/>
              </a:rPr>
              <a:t>Prospective biomarkers</a:t>
            </a:r>
          </a:p>
          <a:p>
            <a:pPr marL="1262063" lvl="2" indent="-3444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8000" kern="0" dirty="0" smtClean="0">
                <a:solidFill>
                  <a:srgbClr val="FFFFFF"/>
                </a:solidFill>
                <a:latin typeface="Constantia" panose="02030602050306030303" pitchFamily="18" charset="0"/>
                <a:ea typeface="Arial Unicode MS"/>
                <a:cs typeface="Arial"/>
              </a:rPr>
              <a:t>volume </a:t>
            </a:r>
            <a:r>
              <a:rPr lang="en-US" altLang="en-US" sz="8000" kern="0" dirty="0">
                <a:solidFill>
                  <a:srgbClr val="FFFFFF"/>
                </a:solidFill>
                <a:latin typeface="Constantia" panose="02030602050306030303" pitchFamily="18" charset="0"/>
                <a:ea typeface="Arial Unicode MS"/>
                <a:cs typeface="Arial"/>
              </a:rPr>
              <a:t>that </a:t>
            </a:r>
            <a:r>
              <a:rPr lang="en-US" altLang="en-US" sz="5000" b="1" kern="0" dirty="0">
                <a:solidFill>
                  <a:srgbClr val="FFFFFF"/>
                </a:solidFill>
                <a:latin typeface="Constantia" panose="02030602050306030303" pitchFamily="18" charset="0"/>
                <a:ea typeface="Arial Unicode MS"/>
                <a:cs typeface="Arial"/>
              </a:rPr>
              <a:t>can be delivered</a:t>
            </a:r>
          </a:p>
          <a:p>
            <a:pPr marL="1262063" lvl="2" indent="-3444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kern="0" dirty="0">
                <a:solidFill>
                  <a:srgbClr val="FFFFFF"/>
                </a:solidFill>
                <a:latin typeface="Arial"/>
                <a:ea typeface="Arial Unicode MS"/>
                <a:cs typeface="Arial"/>
              </a:rPr>
              <a:t>Might restrict the range of doses that are feasible</a:t>
            </a:r>
          </a:p>
          <a:p>
            <a:pPr marL="1262063" lvl="2" indent="-344488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kern="0" dirty="0">
                <a:solidFill>
                  <a:srgbClr val="FFFFFF"/>
                </a:solidFill>
                <a:latin typeface="Arial"/>
                <a:ea typeface="Arial Unicode MS"/>
                <a:cs typeface="Arial"/>
              </a:rPr>
              <a:t>Objectives then usually include simply beginning to characterize the safety profile of feasible dose levels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00" y="1220250"/>
            <a:ext cx="1828800" cy="273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21341"/>
            <a:ext cx="7364575" cy="809239"/>
          </a:xfrm>
        </p:spPr>
        <p:txBody>
          <a:bodyPr>
            <a:normAutofit fontScale="90000"/>
          </a:bodyPr>
          <a:lstStyle/>
          <a:p>
            <a:r>
              <a:rPr lang="en-US" sz="2700" b="1" kern="0" dirty="0">
                <a:solidFill>
                  <a:srgbClr val="CC3300"/>
                </a:solidFill>
                <a:latin typeface="Arial"/>
              </a:rPr>
              <a:t>Cell and Gene Therapies: </a:t>
            </a:r>
            <a:r>
              <a:rPr lang="en-US" sz="2700" b="1" kern="0" dirty="0" smtClean="0">
                <a:solidFill>
                  <a:srgbClr val="CC3300"/>
                </a:solidFill>
                <a:latin typeface="Arial"/>
              </a:rPr>
              <a:t>(</a:t>
            </a:r>
            <a:r>
              <a:rPr lang="en-US" sz="2700" b="1" kern="0" dirty="0" err="1" smtClean="0">
                <a:solidFill>
                  <a:srgbClr val="CC3300"/>
                </a:solidFill>
                <a:latin typeface="Arial"/>
              </a:rPr>
              <a:t>cont</a:t>
            </a:r>
            <a:r>
              <a:rPr lang="en-US" sz="2700" b="1" kern="0" dirty="0" smtClean="0">
                <a:solidFill>
                  <a:srgbClr val="CC3300"/>
                </a:solidFill>
                <a:latin typeface="Arial"/>
              </a:rPr>
              <a:t>)</a:t>
            </a:r>
            <a:br>
              <a:rPr lang="en-US" sz="2700" b="1" kern="0" dirty="0" smtClean="0">
                <a:solidFill>
                  <a:srgbClr val="CC3300"/>
                </a:solidFill>
                <a:latin typeface="Arial"/>
              </a:rPr>
            </a:br>
            <a:r>
              <a:rPr lang="en-US" sz="2700" b="1" kern="0" dirty="0" smtClean="0">
                <a:solidFill>
                  <a:srgbClr val="CC3300"/>
                </a:solidFill>
                <a:latin typeface="Arial"/>
              </a:rPr>
              <a:t/>
            </a:r>
            <a:br>
              <a:rPr lang="en-US" sz="2700" b="1" kern="0" dirty="0" smtClean="0">
                <a:solidFill>
                  <a:srgbClr val="CC3300"/>
                </a:solidFill>
                <a:latin typeface="Arial"/>
              </a:rPr>
            </a:br>
            <a:r>
              <a:rPr lang="en-US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</a:t>
            </a:r>
            <a:r>
              <a:rPr lang="en-US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Study Population</a:t>
            </a:r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78" y="1375200"/>
            <a:ext cx="8509103" cy="5417926"/>
          </a:xfrm>
        </p:spPr>
        <p:txBody>
          <a:bodyPr>
            <a:normAutofit fontScale="25000" lnSpcReduction="20000"/>
          </a:bodyPr>
          <a:lstStyle/>
          <a:p>
            <a:pPr lvl="0" defTabSz="914400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altLang="en-US" b="1" kern="0" dirty="0">
                <a:solidFill>
                  <a:srgbClr val="FFFFFF"/>
                </a:solidFill>
                <a:latin typeface="Arial"/>
                <a:ea typeface="Arial Unicode MS"/>
                <a:cs typeface="Arial"/>
              </a:rPr>
              <a:t>FDA looks at overall risk-benefit for the study population </a:t>
            </a:r>
          </a:p>
          <a:p>
            <a:pPr marL="0" indent="0">
              <a:spcBef>
                <a:spcPct val="40000"/>
              </a:spcBef>
              <a:buNone/>
            </a:pPr>
            <a:r>
              <a:rPr lang="en-US" altLang="en-US" sz="9600" b="1" dirty="0" smtClean="0">
                <a:latin typeface="Arial" panose="020B0604020202020204" pitchFamily="34" charset="0"/>
              </a:rPr>
              <a:t>FDA </a:t>
            </a:r>
            <a:r>
              <a:rPr lang="en-US" altLang="en-US" sz="9600" b="1" dirty="0">
                <a:latin typeface="Arial" panose="020B0604020202020204" pitchFamily="34" charset="0"/>
              </a:rPr>
              <a:t>looks at overall risk-benefit for the study population </a:t>
            </a:r>
          </a:p>
          <a:p>
            <a:pPr>
              <a:spcBef>
                <a:spcPct val="4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>
                <a:latin typeface="Arial" panose="020B0604020202020204" pitchFamily="34" charset="0"/>
              </a:rPr>
              <a:t>Healthy normal subjects are almost never included in trials for cellular and gene therapy </a:t>
            </a:r>
            <a:r>
              <a:rPr lang="en-US" altLang="en-US" sz="8000" dirty="0" smtClean="0">
                <a:latin typeface="Arial" panose="020B0604020202020204" pitchFamily="34" charset="0"/>
              </a:rPr>
              <a:t>products</a:t>
            </a:r>
          </a:p>
          <a:p>
            <a:pPr>
              <a:spcBef>
                <a:spcPct val="4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 smtClean="0">
                <a:latin typeface="Arial" panose="020B0604020202020204" pitchFamily="34" charset="0"/>
              </a:rPr>
              <a:t>Products </a:t>
            </a:r>
            <a:r>
              <a:rPr lang="en-US" altLang="en-US" sz="8000" dirty="0">
                <a:latin typeface="Arial" panose="020B0604020202020204" pitchFamily="34" charset="0"/>
              </a:rPr>
              <a:t>might have long-term risks or permanent adverse </a:t>
            </a:r>
            <a:r>
              <a:rPr lang="en-US" altLang="en-US" sz="8000" dirty="0" smtClean="0">
                <a:latin typeface="Arial" panose="020B0604020202020204" pitchFamily="34" charset="0"/>
              </a:rPr>
              <a:t>effects</a:t>
            </a:r>
          </a:p>
          <a:p>
            <a:pPr marL="0" indent="0">
              <a:spcBef>
                <a:spcPct val="40000"/>
              </a:spcBef>
              <a:buClr>
                <a:srgbClr val="C00000"/>
              </a:buClr>
              <a:buNone/>
            </a:pPr>
            <a:endParaRPr lang="en-US" altLang="en-US" sz="8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9600" b="1" dirty="0" smtClean="0">
                <a:latin typeface="Arial" panose="020B0604020202020204" pitchFamily="34" charset="0"/>
              </a:rPr>
              <a:t>Patients  </a:t>
            </a:r>
            <a:r>
              <a:rPr lang="en-US" altLang="en-US" sz="9600" b="1" dirty="0">
                <a:latin typeface="Arial" panose="020B0604020202020204" pitchFamily="34" charset="0"/>
              </a:rPr>
              <a:t>with advanced disease and limited </a:t>
            </a:r>
            <a:r>
              <a:rPr lang="en-US" altLang="en-US" sz="9600" b="1" dirty="0" smtClean="0">
                <a:latin typeface="Arial" panose="020B0604020202020204" pitchFamily="34" charset="0"/>
              </a:rPr>
              <a:t>options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 smtClean="0">
                <a:latin typeface="Arial" panose="020B0604020202020204" pitchFamily="34" charset="0"/>
              </a:rPr>
              <a:t>Might </a:t>
            </a:r>
            <a:r>
              <a:rPr lang="en-US" altLang="en-US" sz="8000" dirty="0">
                <a:latin typeface="Arial" panose="020B0604020202020204" pitchFamily="34" charset="0"/>
              </a:rPr>
              <a:t>be preferred population, if they make the risks acceptable in spite of uncertain </a:t>
            </a:r>
            <a:r>
              <a:rPr lang="en-US" altLang="en-US" sz="8000" dirty="0" smtClean="0">
                <a:latin typeface="Arial" panose="020B0604020202020204" pitchFamily="34" charset="0"/>
              </a:rPr>
              <a:t>benefit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 smtClean="0">
                <a:latin typeface="Arial" panose="020B0604020202020204" pitchFamily="34" charset="0"/>
              </a:rPr>
              <a:t>Are </a:t>
            </a:r>
            <a:r>
              <a:rPr lang="en-US" altLang="en-US" sz="8000" dirty="0">
                <a:latin typeface="Arial" panose="020B0604020202020204" pitchFamily="34" charset="0"/>
              </a:rPr>
              <a:t>not necessarily the preferred choice for use in early-phase trials for every </a:t>
            </a:r>
            <a:r>
              <a:rPr lang="en-US" altLang="en-US" sz="8000" dirty="0" smtClean="0">
                <a:latin typeface="Arial" panose="020B0604020202020204" pitchFamily="34" charset="0"/>
              </a:rPr>
              <a:t>product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 smtClean="0">
                <a:latin typeface="Arial" panose="020B0604020202020204" pitchFamily="34" charset="0"/>
              </a:rPr>
              <a:t>Might </a:t>
            </a:r>
            <a:r>
              <a:rPr lang="en-US" altLang="en-US" sz="8000" dirty="0">
                <a:latin typeface="Arial" panose="020B0604020202020204" pitchFamily="34" charset="0"/>
              </a:rPr>
              <a:t>be more vulnerable to complications of adverse reactions, which might increase the </a:t>
            </a:r>
            <a:r>
              <a:rPr lang="en-US" altLang="en-US" sz="8000" dirty="0" smtClean="0">
                <a:latin typeface="Arial" panose="020B0604020202020204" pitchFamily="34" charset="0"/>
              </a:rPr>
              <a:t>risks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 smtClean="0">
                <a:latin typeface="Arial" panose="020B0604020202020204" pitchFamily="34" charset="0"/>
              </a:rPr>
              <a:t>Confounding </a:t>
            </a:r>
            <a:r>
              <a:rPr lang="en-US" altLang="en-US" sz="8000" dirty="0">
                <a:latin typeface="Arial" panose="020B0604020202020204" pitchFamily="34" charset="0"/>
              </a:rPr>
              <a:t>adverse events due to underlying disease could make safety data difficult to </a:t>
            </a:r>
            <a:r>
              <a:rPr lang="en-US" altLang="en-US" sz="8000" dirty="0" smtClean="0">
                <a:latin typeface="Arial" panose="020B0604020202020204" pitchFamily="34" charset="0"/>
              </a:rPr>
              <a:t>interpret</a:t>
            </a:r>
          </a:p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8000" dirty="0">
                <a:solidFill>
                  <a:prstClr val="black"/>
                </a:solidFill>
                <a:latin typeface="Arial" panose="020B0604020202020204" pitchFamily="34" charset="0"/>
              </a:rPr>
              <a:t>Advanced disease state may present irreversible pathology, which may not respond to the experimental </a:t>
            </a:r>
            <a:r>
              <a:rPr lang="en-US" altLang="en-US" sz="8000" dirty="0" smtClean="0">
                <a:solidFill>
                  <a:prstClr val="black"/>
                </a:solidFill>
                <a:latin typeface="Arial" panose="020B0604020202020204" pitchFamily="34" charset="0"/>
              </a:rPr>
              <a:t>therapy</a:t>
            </a:r>
          </a:p>
          <a:p>
            <a:pPr marL="457200" lvl="1" indent="0" defTabSz="914400" fontAlgn="base"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en-US" altLang="en-US" sz="8000" kern="0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/>
              </a:rPr>
              <a:t>Products might have long-term </a:t>
            </a:r>
            <a:r>
              <a:rPr lang="en-US" altLang="en-US" sz="6400" kern="0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/>
              </a:rPr>
              <a:t>risks </a:t>
            </a:r>
            <a:r>
              <a:rPr lang="en-US" altLang="en-US" sz="6400" b="1" kern="0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/>
              </a:rPr>
              <a:t>or permanent </a:t>
            </a:r>
            <a:r>
              <a:rPr lang="en-US" altLang="en-US" b="1" kern="0" dirty="0">
                <a:solidFill>
                  <a:srgbClr val="FFFFFF"/>
                </a:solidFill>
                <a:latin typeface="Arial"/>
                <a:ea typeface="Arial Unicode MS"/>
                <a:cs typeface="Arial"/>
              </a:rPr>
              <a:t>adverse effects</a:t>
            </a:r>
          </a:p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8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8000" dirty="0">
              <a:latin typeface="Arial" panose="020B0604020202020204" pitchFamily="34" charset="0"/>
            </a:endParaRPr>
          </a:p>
          <a:p>
            <a:pPr marL="0" indent="0" defTabSz="914400" fontAlgn="base"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None/>
            </a:pPr>
            <a:r>
              <a:rPr lang="en-US" altLang="en-US" sz="8000" kern="0" dirty="0" smtClean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/>
              </a:rPr>
              <a:t>never </a:t>
            </a:r>
            <a:r>
              <a:rPr lang="en-US" altLang="en-US" sz="8000" kern="0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/>
              </a:rPr>
              <a:t>included in trials for cellular and gene therapy </a:t>
            </a:r>
            <a:r>
              <a:rPr lang="en-US" altLang="en-US" sz="8000" kern="0" dirty="0" smtClean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/>
              </a:rPr>
              <a:t>pro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61" y="3842374"/>
            <a:ext cx="7464491" cy="1544047"/>
          </a:xfrm>
        </p:spPr>
        <p:txBody>
          <a:bodyPr>
            <a:normAutofit fontScale="90000"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en-US" sz="2400" cap="none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700" b="0" cap="none" dirty="0" smtClean="0">
                <a:latin typeface="Constantia" panose="02030602050306030303" pitchFamily="18" charset="0"/>
                <a:ea typeface="+mn-ea"/>
                <a:cs typeface="Arial" charset="0"/>
              </a:rPr>
              <a:t>What </a:t>
            </a:r>
            <a:r>
              <a:rPr lang="en-US" sz="2700" b="0" cap="none" dirty="0">
                <a:latin typeface="Constantia" panose="02030602050306030303" pitchFamily="18" charset="0"/>
                <a:ea typeface="+mn-ea"/>
                <a:cs typeface="Arial" charset="0"/>
              </a:rPr>
              <a:t>is an </a:t>
            </a:r>
            <a:r>
              <a:rPr lang="en-US" sz="2700" b="0" cap="none" dirty="0" smtClean="0">
                <a:latin typeface="Constantia" panose="02030602050306030303" pitchFamily="18" charset="0"/>
                <a:ea typeface="+mn-ea"/>
                <a:cs typeface="Arial" charset="0"/>
              </a:rPr>
              <a:t>IND?</a:t>
            </a:r>
            <a:r>
              <a:rPr lang="en-US" sz="2700" b="0" cap="none" dirty="0">
                <a:latin typeface="Constantia" panose="02030602050306030303" pitchFamily="18" charset="0"/>
                <a:ea typeface="+mn-ea"/>
                <a:cs typeface="Arial" charset="0"/>
              </a:rPr>
              <a:t/>
            </a:r>
            <a:br>
              <a:rPr lang="en-US" sz="2700" b="0" cap="none" dirty="0">
                <a:latin typeface="Constantia" panose="02030602050306030303" pitchFamily="18" charset="0"/>
                <a:ea typeface="+mn-ea"/>
                <a:cs typeface="Arial" charset="0"/>
              </a:rPr>
            </a:br>
            <a:r>
              <a:rPr lang="en-US" sz="2700" b="0" cap="none" dirty="0" smtClean="0">
                <a:latin typeface="Constantia" panose="02030602050306030303" pitchFamily="18" charset="0"/>
                <a:ea typeface="+mn-ea"/>
                <a:cs typeface="Arial" charset="0"/>
              </a:rPr>
              <a:t> When do you need an IND?</a:t>
            </a:r>
            <a:r>
              <a:rPr lang="en-US" sz="2700" b="0" cap="none" dirty="0">
                <a:latin typeface="Constantia" panose="02030602050306030303" pitchFamily="18" charset="0"/>
                <a:ea typeface="+mn-ea"/>
                <a:cs typeface="Arial" charset="0"/>
              </a:rPr>
              <a:t/>
            </a:r>
            <a:br>
              <a:rPr lang="en-US" sz="2700" b="0" cap="none" dirty="0">
                <a:latin typeface="Constantia" panose="02030602050306030303" pitchFamily="18" charset="0"/>
                <a:ea typeface="+mn-ea"/>
                <a:cs typeface="Arial" charset="0"/>
              </a:rPr>
            </a:br>
            <a:r>
              <a:rPr lang="en-US" sz="2700" b="0" cap="none" dirty="0">
                <a:latin typeface="Constantia" panose="02030602050306030303" pitchFamily="18" charset="0"/>
                <a:ea typeface="+mn-ea"/>
                <a:cs typeface="Arial" charset="0"/>
              </a:rPr>
              <a:t> Who can apply for an IND?</a:t>
            </a:r>
            <a:br>
              <a:rPr lang="en-US" sz="2700" b="0" cap="none" dirty="0">
                <a:latin typeface="Constantia" panose="02030602050306030303" pitchFamily="18" charset="0"/>
                <a:ea typeface="+mn-ea"/>
                <a:cs typeface="Arial" charset="0"/>
              </a:rPr>
            </a:br>
            <a:r>
              <a:rPr lang="en-US" sz="2700" b="0" cap="none" dirty="0">
                <a:latin typeface="Constantia" panose="02030602050306030303" pitchFamily="18" charset="0"/>
                <a:ea typeface="+mn-ea"/>
                <a:cs typeface="Arial" charset="0"/>
              </a:rPr>
              <a:t> What should an IND contain?</a:t>
            </a:r>
            <a:br>
              <a:rPr lang="en-US" sz="2700" b="0" cap="none" dirty="0">
                <a:latin typeface="Constantia" panose="02030602050306030303" pitchFamily="18" charset="0"/>
                <a:ea typeface="+mn-ea"/>
                <a:cs typeface="Arial" charset="0"/>
              </a:rPr>
            </a:br>
            <a:r>
              <a:rPr lang="en-US" sz="2700" b="0" cap="none" dirty="0">
                <a:latin typeface="Constantia" panose="02030602050306030303" pitchFamily="18" charset="0"/>
                <a:ea typeface="+mn-ea"/>
                <a:cs typeface="Arial" charset="0"/>
              </a:rPr>
              <a:t> How does FDA review an IND?</a:t>
            </a:r>
            <a:br>
              <a:rPr lang="en-US" sz="2700" b="0" cap="none" dirty="0">
                <a:latin typeface="Constantia" panose="02030602050306030303" pitchFamily="18" charset="0"/>
                <a:ea typeface="+mn-ea"/>
                <a:cs typeface="Arial" charset="0"/>
              </a:rPr>
            </a:br>
            <a:r>
              <a:rPr lang="en-US" sz="2700" b="0" cap="none" dirty="0">
                <a:latin typeface="Constantia" panose="02030602050306030303" pitchFamily="18" charset="0"/>
                <a:ea typeface="+mn-ea"/>
                <a:cs typeface="Arial" charset="0"/>
              </a:rPr>
              <a:t> </a:t>
            </a:r>
            <a:r>
              <a:rPr lang="en-US" sz="2700" b="0" cap="none" dirty="0" smtClean="0">
                <a:latin typeface="Constantia" panose="02030602050306030303" pitchFamily="18" charset="0"/>
                <a:ea typeface="+mn-ea"/>
                <a:cs typeface="Arial" charset="0"/>
              </a:rPr>
              <a:t>Expectation for a First-in-Human Study</a:t>
            </a:r>
            <a:endParaRPr lang="en-US" sz="2700" b="0" dirty="0">
              <a:latin typeface="Constantia" panose="0203060205030603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87365"/>
            <a:ext cx="7772400" cy="588962"/>
          </a:xfrm>
        </p:spPr>
        <p:txBody>
          <a:bodyPr>
            <a:normAutofit lnSpcReduction="10000"/>
          </a:bodyPr>
          <a:lstStyle/>
          <a:p>
            <a:r>
              <a:rPr lang="en-US" sz="3600" b="1" kern="0" dirty="0" smtClean="0">
                <a:solidFill>
                  <a:srgbClr val="CC3300"/>
                </a:solidFill>
                <a:latin typeface="Arial"/>
                <a:ea typeface="+mj-ea"/>
                <a:cs typeface="+mj-cs"/>
              </a:rPr>
              <a:t>                    </a:t>
            </a:r>
            <a:r>
              <a:rPr lang="en-US" sz="3600" b="1" kern="0" dirty="0" smtClean="0">
                <a:solidFill>
                  <a:srgbClr val="002060"/>
                </a:solidFill>
                <a:latin typeface="Arial"/>
                <a:ea typeface="+mj-ea"/>
                <a:cs typeface="+mj-cs"/>
              </a:rPr>
              <a:t>Overview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15" descr="MP90044834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475" y="1076328"/>
            <a:ext cx="8196263" cy="2497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19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50" y="183819"/>
            <a:ext cx="8509103" cy="1151919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solidFill>
                  <a:srgbClr val="CC3300"/>
                </a:solidFill>
                <a:latin typeface="Arial"/>
              </a:rPr>
              <a:t>Cell and Gene Therapies: (</a:t>
            </a:r>
            <a:r>
              <a:rPr lang="en-US" sz="2800" b="1" kern="0" dirty="0" err="1">
                <a:solidFill>
                  <a:srgbClr val="CC3300"/>
                </a:solidFill>
                <a:latin typeface="Arial"/>
              </a:rPr>
              <a:t>cont</a:t>
            </a:r>
            <a:r>
              <a:rPr lang="en-US" sz="2800" b="1" kern="0" dirty="0">
                <a:solidFill>
                  <a:srgbClr val="CC3300"/>
                </a:solidFill>
                <a:latin typeface="Arial"/>
              </a:rPr>
              <a:t>) </a:t>
            </a:r>
            <a:r>
              <a:rPr lang="en-US" sz="2800" b="1" kern="0" dirty="0" smtClean="0">
                <a:solidFill>
                  <a:srgbClr val="CC3300"/>
                </a:solidFill>
                <a:latin typeface="Arial"/>
              </a:rPr>
              <a:t/>
            </a:r>
            <a:br>
              <a:rPr lang="en-US" sz="2800" b="1" kern="0" dirty="0" smtClean="0">
                <a:solidFill>
                  <a:srgbClr val="CC3300"/>
                </a:solidFill>
                <a:latin typeface="Arial"/>
              </a:rPr>
            </a:b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Plan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77" y="1407459"/>
            <a:ext cx="8829480" cy="4957482"/>
          </a:xfrm>
        </p:spPr>
        <p:txBody>
          <a:bodyPr>
            <a:normAutofit fontScale="25000" lnSpcReduction="20000"/>
          </a:bodyPr>
          <a:lstStyle/>
          <a:p>
            <a:r>
              <a:rPr lang="en-US" alt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altLang="en-US" sz="8800" dirty="0">
                <a:latin typeface="Arial" panose="020B0604020202020204" pitchFamily="34" charset="0"/>
                <a:cs typeface="Arial" panose="020B0604020202020204" pitchFamily="34" charset="0"/>
              </a:rPr>
              <a:t>first-in-human trials of cellular and gene therapies include staggered administration to limit overall risk </a:t>
            </a:r>
          </a:p>
          <a:p>
            <a:r>
              <a:rPr lang="en-US" altLang="en-US" sz="8800" dirty="0">
                <a:latin typeface="Arial" panose="020B0604020202020204" pitchFamily="34" charset="0"/>
                <a:cs typeface="Arial" panose="020B0604020202020204" pitchFamily="34" charset="0"/>
              </a:rPr>
              <a:t>Staggered administration</a:t>
            </a:r>
          </a:p>
          <a:p>
            <a:pPr lvl="1"/>
            <a:r>
              <a:rPr lang="en-US" alt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There is a specified follow-up interval between administration to the first subject and administration to the second </a:t>
            </a:r>
            <a:r>
              <a:rPr lang="en-US" alt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in each cohort </a:t>
            </a:r>
            <a:endParaRPr lang="en-US" alt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8800" dirty="0">
                <a:latin typeface="Arial" panose="020B0604020202020204" pitchFamily="34" charset="0"/>
                <a:cs typeface="Arial" panose="020B0604020202020204" pitchFamily="34" charset="0"/>
              </a:rPr>
              <a:t>The interval is intended to be long enough to monitor for acute and subacute adverse </a:t>
            </a:r>
            <a:r>
              <a:rPr lang="en-US" alt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pPr lvl="0" defTabSz="91440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Cohort </a:t>
            </a:r>
            <a:r>
              <a:rPr lang="en-US" altLang="en-US" sz="8800" dirty="0">
                <a:latin typeface="Arial" panose="020B0604020202020204" pitchFamily="34" charset="0"/>
                <a:cs typeface="Arial" panose="020B0604020202020204" pitchFamily="34" charset="0"/>
              </a:rPr>
              <a:t>size can vary depending on the amount of risk that is acceptable for the indication</a:t>
            </a:r>
          </a:p>
          <a:p>
            <a:pPr>
              <a:spcBef>
                <a:spcPct val="30000"/>
              </a:spcBef>
            </a:pPr>
            <a:r>
              <a:rPr lang="en-US" altLang="en-US" sz="8800" dirty="0">
                <a:latin typeface="Arial" panose="020B0604020202020204" pitchFamily="34" charset="0"/>
                <a:cs typeface="Arial" panose="020B0604020202020204" pitchFamily="34" charset="0"/>
              </a:rPr>
              <a:t>Smaller cohorts might be adequate for a product intended to improve survival</a:t>
            </a:r>
          </a:p>
          <a:p>
            <a:pPr>
              <a:spcBef>
                <a:spcPct val="30000"/>
              </a:spcBef>
            </a:pPr>
            <a:r>
              <a:rPr lang="en-US" alt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Larger cohorts may be useful to provide assurance about safety before escalating the dose of a product expected to provide only a modest benefit</a:t>
            </a:r>
          </a:p>
          <a:p>
            <a:pPr lvl="0" defTabSz="914400" fontAlgn="base"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US" altLang="en-US" sz="8000" kern="0" dirty="0" smtClean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r </a:t>
            </a:r>
            <a:r>
              <a:rPr lang="en-US" altLang="en-US" sz="8000" kern="0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cohor</a:t>
            </a:r>
            <a:r>
              <a:rPr lang="en-US" altLang="en-US" sz="8600" kern="0" dirty="0">
                <a:solidFill>
                  <a:srgbClr val="FFFFF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ts m</a:t>
            </a:r>
            <a:r>
              <a:rPr lang="en-US" altLang="en-US" sz="8600" kern="0" dirty="0">
                <a:solidFill>
                  <a:srgbClr val="FFFFFF"/>
                </a:solidFill>
                <a:latin typeface="Constantia" panose="02030602050306030303" pitchFamily="18" charset="0"/>
                <a:ea typeface="Arial Unicode MS"/>
                <a:cs typeface="Arial"/>
              </a:rPr>
              <a:t>ight be adequate for a product intended to improve </a:t>
            </a:r>
            <a:r>
              <a:rPr lang="en-US" altLang="en-US" sz="8600" kern="0" dirty="0" smtClean="0">
                <a:solidFill>
                  <a:srgbClr val="FFFFFF"/>
                </a:solidFill>
                <a:latin typeface="Constantia" panose="02030602050306030303" pitchFamily="18" charset="0"/>
                <a:ea typeface="Arial Unicode MS"/>
                <a:cs typeface="Arial"/>
              </a:rPr>
              <a:t>survival</a:t>
            </a:r>
            <a:endParaRPr lang="en-US" altLang="en-US" sz="8600" kern="0" dirty="0">
              <a:solidFill>
                <a:srgbClr val="FFFFFF"/>
              </a:solidFill>
              <a:latin typeface="Constantia" panose="02030602050306030303" pitchFamily="18" charset="0"/>
              <a:ea typeface="Arial Unicode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3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50" y="188479"/>
            <a:ext cx="8509103" cy="926020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solidFill>
                  <a:srgbClr val="CC3300"/>
                </a:solidFill>
                <a:latin typeface="Arial"/>
              </a:rPr>
              <a:t>Cell and Gene Therapies: (</a:t>
            </a:r>
            <a:r>
              <a:rPr lang="en-US" sz="2800" b="1" kern="0" dirty="0" err="1">
                <a:solidFill>
                  <a:srgbClr val="CC3300"/>
                </a:solidFill>
                <a:latin typeface="Arial"/>
              </a:rPr>
              <a:t>cont</a:t>
            </a:r>
            <a:r>
              <a:rPr lang="en-US" sz="2800" b="1" kern="0" dirty="0">
                <a:solidFill>
                  <a:srgbClr val="CC3300"/>
                </a:solidFill>
                <a:latin typeface="Arial"/>
              </a:rPr>
              <a:t>) </a:t>
            </a:r>
            <a:br>
              <a:rPr lang="en-US" sz="2800" b="1" kern="0" dirty="0">
                <a:solidFill>
                  <a:srgbClr val="CC3300"/>
                </a:solidFill>
                <a:latin typeface="Arial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Safety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Evaluation and follow-up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50" y="1541928"/>
            <a:ext cx="8509103" cy="4554072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assessment for general safety using common clinical measurements</a:t>
            </a:r>
          </a:p>
          <a:p>
            <a:pPr lvl="0">
              <a:spcBef>
                <a:spcPct val="5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also include special assessments targeting specific safety issues that could be anticipated with cellular or gene therapies such as: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Clr>
                <a:srgbClr val="C0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 reactions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Clr>
                <a:srgbClr val="C0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autoimmunity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Clr>
                <a:srgbClr val="C0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Graft failure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Clr>
                <a:srgbClr val="C0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Graft-vs-host disease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Clr>
                <a:srgbClr val="C0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malignancy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Clr>
                <a:srgbClr val="C0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 infectious disease</a:t>
            </a:r>
          </a:p>
          <a:p>
            <a:pPr lvl="1">
              <a:lnSpc>
                <a:spcPct val="85000"/>
              </a:lnSpc>
              <a:spcBef>
                <a:spcPct val="10000"/>
              </a:spcBef>
              <a:buClr>
                <a:srgbClr val="C00000"/>
              </a:buClr>
            </a:pPr>
            <a:r>
              <a:rPr lang="en-US" alt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</a:t>
            </a:r>
            <a:r>
              <a:rPr lang="en-US" alt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reactivation</a:t>
            </a:r>
          </a:p>
          <a:p>
            <a:pPr marL="457200" lvl="1" indent="0">
              <a:lnSpc>
                <a:spcPct val="85000"/>
              </a:lnSpc>
              <a:spcBef>
                <a:spcPct val="10000"/>
              </a:spcBef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Safety Monitoring may be appropriate for certain types of gene therapy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99" y="394447"/>
            <a:ext cx="7101642" cy="108875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How to avoid problems?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9" y="1355107"/>
            <a:ext cx="8274426" cy="4286043"/>
          </a:xfrm>
        </p:spPr>
        <p:txBody>
          <a:bodyPr>
            <a:noAutofit/>
          </a:bodyPr>
          <a:lstStyle/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b="1" kern="0" dirty="0">
                <a:solidFill>
                  <a:srgbClr val="C00000"/>
                </a:solidFill>
                <a:latin typeface="Constantia" panose="02030602050306030303" pitchFamily="18" charset="0"/>
              </a:rPr>
              <a:t>Don’t ignore Pre-IND Input from FDA!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Create reviewer-friendly IND submission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Include copy of the protocol, including </a:t>
            </a:r>
            <a:endParaRPr lang="en-US" sz="2400" kern="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0" lvl="0" indent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None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   details of safety </a:t>
            </a: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monitoring plan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Provide background information and </a:t>
            </a:r>
            <a:endParaRPr lang="en-US" sz="2400" kern="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0" lvl="0" indent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None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   scientific </a:t>
            </a: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rationale for your study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Don’t forget to include previous human </a:t>
            </a:r>
            <a:endParaRPr lang="en-US" sz="2400" kern="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marL="0" lvl="0" indent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None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   experience (</a:t>
            </a: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letter of cross </a:t>
            </a:r>
            <a:r>
              <a:rPr lang="en-US" sz="24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reference)</a:t>
            </a:r>
            <a:endParaRPr lang="en-US" sz="2400" kern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Provide your rationale </a:t>
            </a: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for the dose selection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Endpoints (primary and secondary)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Stopping rules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Informed Consent and assent forms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b="1" kern="0" dirty="0">
                <a:solidFill>
                  <a:srgbClr val="C00000"/>
                </a:solidFill>
                <a:latin typeface="Constantia" panose="02030602050306030303" pitchFamily="18" charset="0"/>
              </a:rPr>
              <a:t>Be available for any discussion during the first 30 days!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894105"/>
            <a:ext cx="3039036" cy="328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11201"/>
            <a:ext cx="8509103" cy="109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Contact Information for CBER/OTAT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51" y="1598403"/>
            <a:ext cx="8509103" cy="4690218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prstClr val="black"/>
                </a:solidFill>
              </a:rPr>
              <a:t>Rachel Witten M.D.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prstClr val="black"/>
                </a:solidFill>
              </a:rPr>
              <a:t>Rachel.witten@fda.hhs.gov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2000" dirty="0">
              <a:solidFill>
                <a:srgbClr val="FFFF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b="1" dirty="0" smtClean="0">
                <a:solidFill>
                  <a:prstClr val="black"/>
                </a:solidFill>
              </a:rPr>
              <a:t>Regulatory </a:t>
            </a:r>
            <a:r>
              <a:rPr lang="en-US" altLang="en-US" sz="2000" b="1" dirty="0">
                <a:solidFill>
                  <a:prstClr val="black"/>
                </a:solidFill>
              </a:rPr>
              <a:t>Questions: Contact the Regulatory Management Staff in OTAT at  </a:t>
            </a:r>
            <a:r>
              <a:rPr lang="en-US" altLang="en-US" sz="2000" b="1" dirty="0">
                <a:solidFill>
                  <a:srgbClr val="006496"/>
                </a:solidFill>
              </a:rPr>
              <a:t>CBEROTATRMS@fda.hhs.gov or Lori.Tull@fda.hhs.gov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b="1" dirty="0" smtClean="0">
                <a:solidFill>
                  <a:prstClr val="black"/>
                </a:solidFill>
              </a:rPr>
              <a:t>or </a:t>
            </a:r>
            <a:r>
              <a:rPr lang="en-US" altLang="en-US" sz="2000" b="1" dirty="0">
                <a:solidFill>
                  <a:prstClr val="black"/>
                </a:solidFill>
              </a:rPr>
              <a:t>by calling 240-402-8361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2000" b="1" dirty="0">
              <a:solidFill>
                <a:srgbClr val="CC33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b="1" dirty="0" smtClean="0">
                <a:solidFill>
                  <a:prstClr val="black"/>
                </a:solidFill>
              </a:rPr>
              <a:t>OTAT </a:t>
            </a:r>
            <a:r>
              <a:rPr lang="en-US" altLang="en-US" sz="2000" b="1" dirty="0">
                <a:solidFill>
                  <a:prstClr val="black"/>
                </a:solidFill>
              </a:rPr>
              <a:t>Learn Webinar Series: </a:t>
            </a:r>
            <a:r>
              <a:rPr lang="en-US" altLang="en-US" sz="2000" b="1" dirty="0">
                <a:solidFill>
                  <a:srgbClr val="006496"/>
                </a:solidFill>
              </a:rPr>
              <a:t>http://www.fda.gov/BiologicsBloodVaccines/NewsEvents/ucm232821.htm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355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68648037"/>
              </p:ext>
            </p:extLst>
          </p:nvPr>
        </p:nvGraphicFramePr>
        <p:xfrm>
          <a:off x="590690" y="1221259"/>
          <a:ext cx="7898110" cy="486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122325" y="280190"/>
            <a:ext cx="4179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Public Access to CBER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892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8800" y="266401"/>
            <a:ext cx="8503200" cy="1144799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Investigational New Drug application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48000"/>
            <a:ext cx="8509103" cy="4747819"/>
          </a:xfrm>
        </p:spPr>
        <p:txBody>
          <a:bodyPr/>
          <a:lstStyle/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A formal document with defined structure and content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Purpose is to request exemption from premarketing requirements and to allow lawful shipment of drug for clinical </a:t>
            </a:r>
            <a:r>
              <a:rPr lang="en-US" sz="2400" kern="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investigation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endParaRPr lang="en-US" sz="2400" kern="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None/>
            </a:pPr>
            <a:r>
              <a:rPr lang="en-US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 </a:t>
            </a:r>
            <a:r>
              <a:rPr lang="en-US" sz="2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(21CFR312) outline </a:t>
            </a:r>
            <a:r>
              <a:rPr lang="en-US" sz="2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None/>
            </a:pPr>
            <a:endParaRPr lang="en-US" sz="24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Use of Investigational drug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Submission of application to FDA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</a:rPr>
              <a:t>Review by FDA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42597"/>
            <a:ext cx="8948057" cy="153955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When Do You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Need to Submit an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IND Application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haroni" panose="02010803020104030203" pitchFamily="2" charset="-79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for Your Research</a:t>
            </a:r>
            <a:endParaRPr lang="en-US" sz="24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18" y="1541633"/>
            <a:ext cx="8691077" cy="4383306"/>
          </a:xfrm>
        </p:spPr>
        <p:txBody>
          <a:bodyPr>
            <a:normAutofit/>
          </a:bodyPr>
          <a:lstStyle/>
          <a:p>
            <a:pPr lvl="0" defTabSz="914400" fontAlgn="base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None/>
            </a:pPr>
            <a:endParaRPr lang="en-US" sz="2400" b="1" kern="0" dirty="0" smtClean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None/>
            </a:pPr>
            <a:r>
              <a:rPr lang="en-US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 application is required for:</a:t>
            </a: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None/>
            </a:pPr>
            <a:endParaRPr lang="en-US" sz="2600" b="1" kern="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Clinical investigation of a new drug or biologic</a:t>
            </a: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q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Change to an existing approved drug or biologic, including a new:</a:t>
            </a:r>
          </a:p>
          <a:p>
            <a:pPr lvl="1" defTabSz="9144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Indication or significant labeling or advertising change </a:t>
            </a:r>
          </a:p>
          <a:p>
            <a:pPr lvl="1" defTabSz="9144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Dosage form and schedule</a:t>
            </a:r>
          </a:p>
          <a:p>
            <a:pPr lvl="1" defTabSz="9144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Route of administration</a:t>
            </a:r>
          </a:p>
          <a:p>
            <a:pPr lvl="1" defTabSz="9144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Patient population (e.g., pediatric, gender)</a:t>
            </a:r>
          </a:p>
          <a:p>
            <a:pPr lvl="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haroni" panose="02010803020104030203" pitchFamily="2" charset="-79"/>
            </a:endParaRPr>
          </a:p>
          <a:p>
            <a:endParaRPr lang="en-US" sz="2400" dirty="0">
              <a:latin typeface="Arial" panose="020B0604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46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25" y="574335"/>
            <a:ext cx="8176595" cy="111844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mbria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Cambria"/>
              </a:rPr>
            </a:br>
            <a:r>
              <a:rPr lang="en-US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Exemptions From IND Application Requirements Apply to Your Research </a:t>
            </a:r>
            <a:r>
              <a:rPr lang="en-US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6025" y="1838132"/>
            <a:ext cx="9007975" cy="49119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for exemption from the IND regulations (21 CFR 312.2(b)) </a:t>
            </a:r>
            <a:endParaRPr lang="en-US" sz="2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biologic product is lawfully marketed in the United States</a:t>
            </a: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intent to support new use or labeling change</a:t>
            </a: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intent to support change in advertising</a:t>
            </a: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 factor </a:t>
            </a:r>
            <a:r>
              <a:rPr lang="en-US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such 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route of administration, dosage, or study population </a:t>
            </a:r>
            <a:r>
              <a:rPr lang="en-US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that 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increases risk</a:t>
            </a:r>
          </a:p>
          <a:p>
            <a:pPr lvl="0" defTabSz="914400" fontAlgn="base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promotion or representation of product as safe or effective treatment for condition under study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94400"/>
            <a:ext cx="8509103" cy="12784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apply for IND application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64176"/>
            <a:ext cx="8509103" cy="4286043"/>
          </a:xfrm>
        </p:spPr>
        <p:txBody>
          <a:bodyPr/>
          <a:lstStyle/>
          <a:p>
            <a:pPr lvl="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 applicant is </a:t>
            </a:r>
            <a:r>
              <a:rPr lang="en-US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“sponsor”</a:t>
            </a:r>
          </a:p>
          <a:p>
            <a:pPr lvl="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None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 takes 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for and initiates a clinical investigation</a:t>
            </a:r>
          </a:p>
          <a:p>
            <a:pPr lvl="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None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 sponsor may be a company, institution, or an individual</a:t>
            </a:r>
          </a:p>
          <a:p>
            <a:pPr lvl="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 sponsor-investigator</a:t>
            </a:r>
          </a:p>
          <a:p>
            <a:pPr lvl="0" defTabSz="9144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CC3300"/>
              </a:buClr>
              <a:buNone/>
            </a:pPr>
            <a:r>
              <a:rPr lang="en-US" sz="2400" kern="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individual who both initiates and conducts the clinical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12" y="374401"/>
            <a:ext cx="7520475" cy="9792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mbria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ambria"/>
              </a:rPr>
            </a:b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Decided to Submit an IND Application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91" y="2009776"/>
            <a:ext cx="8817428" cy="4286043"/>
          </a:xfrm>
        </p:spPr>
        <p:txBody>
          <a:bodyPr/>
          <a:lstStyle/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The time required to prepare an IND will depend on available information on product characterization,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extend of pre-clinical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data, and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any clinical data from relevant studies.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Study the relevant FDA instructions and forms. </a:t>
            </a: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CC3300"/>
              </a:buClr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Determine how your organization can best meet those requirements</a:t>
            </a:r>
            <a:r>
              <a:rPr lang="en-US" sz="2400" kern="0" dirty="0">
                <a:latin typeface="Constantia" panose="02030602050306030303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5235" y="4585479"/>
            <a:ext cx="3270483" cy="209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29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8509103" cy="131760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Pre-IND meeting</a:t>
            </a:r>
            <a:b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recommended for new products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51" y="1245601"/>
            <a:ext cx="8509103" cy="528479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</a:rPr>
              <a:t>A </a:t>
            </a:r>
            <a:r>
              <a:rPr lang="en-US" sz="2200" dirty="0">
                <a:latin typeface="Arial" panose="020B0604020202020204" pitchFamily="34" charset="0"/>
              </a:rPr>
              <a:t>consultation provided to sponsors and investigators planning to submit an IND application </a:t>
            </a:r>
            <a:endParaRPr lang="en-US" sz="2200" dirty="0" smtClean="0">
              <a:latin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</a:rPr>
              <a:t>This meeting is usually scheduled 3-9 months before the planned IND submission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Pre-IND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package may include: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   </a:t>
            </a:r>
            <a:r>
              <a:rPr lang="en-US" sz="2000" dirty="0" smtClean="0">
                <a:latin typeface="Arial" panose="020B0604020202020204" pitchFamily="34" charset="0"/>
              </a:rPr>
              <a:t>IND </a:t>
            </a:r>
            <a:r>
              <a:rPr lang="en-US" sz="2000" dirty="0">
                <a:latin typeface="Arial" panose="020B0604020202020204" pitchFamily="34" charset="0"/>
              </a:rPr>
              <a:t>product’s characteristics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</a:rPr>
              <a:t>    manufacturing processes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planned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or completed pre-clinical studies</a:t>
            </a:r>
            <a:endParaRPr lang="en-US" sz="20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</a:rPr>
              <a:t>    development </a:t>
            </a:r>
            <a:r>
              <a:rPr lang="en-US" sz="2000" dirty="0">
                <a:latin typeface="Arial" panose="020B0604020202020204" pitchFamily="34" charset="0"/>
              </a:rPr>
              <a:t>plan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</a:rPr>
              <a:t>   design </a:t>
            </a:r>
            <a:r>
              <a:rPr lang="en-US" sz="2000" dirty="0">
                <a:latin typeface="Arial" panose="020B0604020202020204" pitchFamily="34" charset="0"/>
              </a:rPr>
              <a:t>of the planned investigation in </a:t>
            </a:r>
            <a:r>
              <a:rPr lang="en-US" sz="2000" dirty="0" smtClean="0">
                <a:latin typeface="Arial" panose="020B0604020202020204" pitchFamily="34" charset="0"/>
              </a:rPr>
              <a:t>humans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Please provide specific questions to the Agency about any or all of the above. 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2952" y="29664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98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93793"/>
            <a:ext cx="8301750" cy="1322300"/>
          </a:xfrm>
        </p:spPr>
        <p:txBody>
          <a:bodyPr/>
          <a:lstStyle/>
          <a:p>
            <a:r>
              <a:rPr lang="en-US" sz="1400" dirty="0">
                <a:solidFill>
                  <a:srgbClr val="000000"/>
                </a:solidFill>
                <a:latin typeface="Cambria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mbria"/>
              </a:rPr>
            </a:b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IND Application’s Content and Format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CFR 312.23(a))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995056"/>
            <a:ext cx="8652200" cy="4581855"/>
          </a:xfrm>
        </p:spPr>
        <p:txBody>
          <a:bodyPr>
            <a:noAutofit/>
          </a:bodyPr>
          <a:lstStyle/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1571 (21 CFR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.§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312.23(a)(1))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Contents (21 CFR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.§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312.23(a)(2))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 Statement (21 CFR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.§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312.23(a)(3))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Investigational Plan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Investigator’s Brochure (21 CFR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.§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312.23(a)(5))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 </a:t>
            </a: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CFR</a:t>
            </a:r>
            <a:r>
              <a:rPr lang="en-US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.§</a:t>
            </a:r>
            <a:r>
              <a:rPr lang="en-US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312.23(a)(6))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1572 (21 CFR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.§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312.23(a)(6))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Chemistry, Manufacturing &amp; 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Information 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 CFR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.§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312.23(a)(7))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Pharmacology &amp; Toxicology 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(21 CFR.§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312.23(a)(8))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summary of previous human experience with the investigational product 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 CFR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.§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312.23(a)(9</a:t>
            </a: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lvl="0" defTabSz="91440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 or relevant Information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(e.g.,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reference to previous submissions</a:t>
            </a:r>
            <a:r>
              <a:rPr lang="en-US" sz="2400" dirty="0">
                <a:latin typeface="Times New Roman" panose="02020603050405020304" pitchFamily="18" charset="0"/>
              </a:rPr>
              <a:t>)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defTabSz="91440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None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926FE9B143445AAF9C4B1E305B464" ma:contentTypeVersion="0" ma:contentTypeDescription="Create a new document." ma:contentTypeScope="" ma:versionID="df9845a8587d7076c3e6feff9f1e0771">
  <xsd:schema xmlns:xsd="http://www.w3.org/2001/XMLSchema" xmlns:xs="http://www.w3.org/2001/XMLSchema" xmlns:p="http://schemas.microsoft.com/office/2006/metadata/properties" xmlns:ns2="73ae4eab-3ce8-4e0f-911f-808f7c9561a1" targetNamespace="http://schemas.microsoft.com/office/2006/metadata/properties" ma:root="true" ma:fieldsID="6c6609b562b88e1946b8a9b0df37a883" ns2:_="">
    <xsd:import namespace="73ae4eab-3ce8-4e0f-911f-808f7c9561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e4eab-3ce8-4e0f-911f-808f7c9561a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ae4eab-3ce8-4e0f-911f-808f7c9561a1">2YMY6KRX3QAX-502250518-253</_dlc_DocId>
    <_dlc_DocIdUrl xmlns="73ae4eab-3ce8-4e0f-911f-808f7c9561a1">
      <Url>http://sharepoint.fda.gov/orgs/CDER-OMP/Clinical Methodology/_layouts/DocIdRedir.aspx?ID=2YMY6KRX3QAX-502250518-253</Url>
      <Description>2YMY6KRX3QAX-502250518-253</Description>
    </_dlc_DocIdUrl>
  </documentManagement>
</p:properties>
</file>

<file path=customXml/itemProps1.xml><?xml version="1.0" encoding="utf-8"?>
<ds:datastoreItem xmlns:ds="http://schemas.openxmlformats.org/officeDocument/2006/customXml" ds:itemID="{0F5E0DD1-4620-469F-97BF-0FF4338F6BCD}"/>
</file>

<file path=customXml/itemProps2.xml><?xml version="1.0" encoding="utf-8"?>
<ds:datastoreItem xmlns:ds="http://schemas.openxmlformats.org/officeDocument/2006/customXml" ds:itemID="{6268C54F-C88A-49F3-86F7-D40CFBD4591F}"/>
</file>

<file path=customXml/itemProps3.xml><?xml version="1.0" encoding="utf-8"?>
<ds:datastoreItem xmlns:ds="http://schemas.openxmlformats.org/officeDocument/2006/customXml" ds:itemID="{DF032A57-3D0B-4787-BAC4-6293F3B4702A}"/>
</file>

<file path=customXml/itemProps4.xml><?xml version="1.0" encoding="utf-8"?>
<ds:datastoreItem xmlns:ds="http://schemas.openxmlformats.org/officeDocument/2006/customXml" ds:itemID="{B4BFA3C3-DAE9-463B-8D92-E451E563CF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1796</Words>
  <Application>Microsoft Office PowerPoint</Application>
  <PresentationFormat>On-screen Show (4:3)</PresentationFormat>
  <Paragraphs>249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FDA’s Clinical Investigator Course Preparing an IND Application (Clinical Considerations for Cell and Gene Therapy Products) CBER Breakout Session</vt:lpstr>
      <vt:lpstr> What is an IND?  When do you need an IND?  Who can apply for an IND?  What should an IND contain?  How does FDA review an IND?  Expectation for a First-in-Human Study</vt:lpstr>
      <vt:lpstr>Investigational New Drug application</vt:lpstr>
      <vt:lpstr>When Do You Need to Submit an IND Application  for Your Research</vt:lpstr>
      <vt:lpstr> When Exemptions From IND Application Requirements Apply to Your Research   </vt:lpstr>
      <vt:lpstr>Who can apply for IND application</vt:lpstr>
      <vt:lpstr> You Have Decided to Submit an IND Application </vt:lpstr>
      <vt:lpstr>Pre-IND meeting Highly recommended for new products</vt:lpstr>
      <vt:lpstr> Know IND Application’s Content and Format  (21 CFR 312.23(a)) </vt:lpstr>
      <vt:lpstr>Structure of the FDA Review Team</vt:lpstr>
      <vt:lpstr>IND Application: Introductory Statement and General Investigational Plan 21 CFR 312.23(a)(3) </vt:lpstr>
      <vt:lpstr> IND Application: Protocols 21 CFR 312.23(a)(6) </vt:lpstr>
      <vt:lpstr>       IND Application: Protocols (cont.) Adverse Event (AE) Recording and Reporting in Clinical Protocols </vt:lpstr>
      <vt:lpstr> The Procedural Aspects: </vt:lpstr>
      <vt:lpstr> Understand the Grounds for Imposition of Clinical Hold (21 CFR 312.42)</vt:lpstr>
      <vt:lpstr>When your IND Could be Release from  Clinical Hold</vt:lpstr>
      <vt:lpstr> IND Application’s Status </vt:lpstr>
      <vt:lpstr>Cell and Gene Therapies: Unique Issues</vt:lpstr>
      <vt:lpstr>Cell and Gene Therapies: (cont)  Choice of Study Population</vt:lpstr>
      <vt:lpstr>Cell and Gene Therapies: (cont)  Treatment Plan</vt:lpstr>
      <vt:lpstr>Cell and Gene Therapies: (cont)  Safety Evaluation and follow-up</vt:lpstr>
      <vt:lpstr>How to avoid problems?</vt:lpstr>
      <vt:lpstr>Contact Information for CBER/OTAT</vt:lpstr>
      <vt:lpstr>PowerPoint Presentation</vt:lpstr>
      <vt:lpstr>PowerPoint Presentation</vt:lpstr>
    </vt:vector>
  </TitlesOfParts>
  <Company>Sensis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Witten, Rachel</cp:lastModifiedBy>
  <cp:revision>77</cp:revision>
  <dcterms:created xsi:type="dcterms:W3CDTF">2015-10-02T20:33:31Z</dcterms:created>
  <dcterms:modified xsi:type="dcterms:W3CDTF">2016-10-11T13:27:45Z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0x0101002EB926FE9B143445AAF9C4B1E305B464</vt:lpwstr>
  </property>
  <property fmtid="{D5CDD505-2E9C-101B-9397-08002B2CF9AE}" pid="3" name="_dlc_DocIdItemGuid">
    <vt:lpwstr>fc24b2c8-6c82-4cb6-b3f2-c733e5bf20db</vt:lpwstr>
  </property>
</Properties>
</file>