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271" r:id="rId2"/>
    <p:sldId id="279" r:id="rId3"/>
    <p:sldId id="275" r:id="rId4"/>
    <p:sldId id="280" r:id="rId5"/>
    <p:sldId id="273" r:id="rId6"/>
    <p:sldId id="261" r:id="rId7"/>
    <p:sldId id="272" r:id="rId8"/>
    <p:sldId id="276" r:id="rId9"/>
    <p:sldId id="274" r:id="rId10"/>
    <p:sldId id="277" r:id="rId11"/>
    <p:sldId id="281" r:id="rId12"/>
    <p:sldId id="278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4F1F9-670B-4BD8-A79A-22FF1A005646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88F4B-C8AB-4DED-82A3-6F6C06D43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5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3606" y="6355260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2/27/2019</a:t>
            </a:fld>
            <a:endParaRPr lang="en-US" dirty="0"/>
          </a:p>
        </p:txBody>
      </p:sp>
      <p:pic>
        <p:nvPicPr>
          <p:cNvPr id="8" name="Picture 7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47" y="261425"/>
            <a:ext cx="2703422" cy="563312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107369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55241" y="6356350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2/27/2019</a:t>
            </a:fld>
            <a:endParaRPr lang="en-US"/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31470" y="5291167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161972" y="1451193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117044" y="6376216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3844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0650" y="6354123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9" name="Picture 8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18888" y="5307876"/>
            <a:ext cx="620543" cy="74308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04323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36" y="2648601"/>
            <a:ext cx="4198518" cy="8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4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1023679"/>
            <a:ext cx="8509103" cy="9260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009775"/>
            <a:ext cx="8509103" cy="42860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6650" y="637540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A349544A-F1CD-3844-BFB3-6D230A0137DD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65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29544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62375" y="63341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38935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9834" y="6349336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2/27/2019</a:t>
            </a:fld>
            <a:endParaRPr lang="en-US"/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69796"/>
            <a:ext cx="620543" cy="74308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4981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14307" y="6380336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2/27/2019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8117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86200" y="63849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2/27/2019</a:t>
            </a:fld>
            <a:endParaRPr lang="en-US" dirty="0"/>
          </a:p>
        </p:txBody>
      </p:sp>
      <p:pic>
        <p:nvPicPr>
          <p:cNvPr id="10" name="Picture 9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045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96185" y="6391749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2/27/2019</a:t>
            </a:fld>
            <a:endParaRPr lang="en-US"/>
          </a:p>
        </p:txBody>
      </p:sp>
      <p:pic>
        <p:nvPicPr>
          <p:cNvPr id="6" name="Picture 5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5055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65513" y="6349337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2/27/2019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5013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19014" y="63849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2/27/2019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5104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9544A-F1CD-3844-BFB3-6D230A0137DD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0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E2491-BF91-4265-9112-30F614EF12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Development Plans:</a:t>
            </a:r>
            <a:br>
              <a:rPr lang="en-US" dirty="0"/>
            </a:br>
            <a:r>
              <a:rPr lang="en-US" dirty="0"/>
              <a:t>Study Design and Dose Selection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973F61-02BF-4B42-9AEC-F413E40F28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400" dirty="0"/>
              <a:t>John Alexander, MD, MPH</a:t>
            </a:r>
          </a:p>
          <a:p>
            <a:r>
              <a:rPr lang="en-US" dirty="0"/>
              <a:t>Deputy Director, </a:t>
            </a:r>
            <a:br>
              <a:rPr lang="en-US" dirty="0"/>
            </a:br>
            <a:r>
              <a:rPr lang="en-US" dirty="0"/>
              <a:t>Division of Pediatric and Maternal Health, CDER</a:t>
            </a:r>
          </a:p>
          <a:p>
            <a:endParaRPr lang="en-US" dirty="0"/>
          </a:p>
          <a:p>
            <a:r>
              <a:rPr lang="en-US" dirty="0"/>
              <a:t>Pediatric Clinical Investigator Workshop</a:t>
            </a:r>
          </a:p>
          <a:p>
            <a:r>
              <a:rPr lang="en-US" dirty="0"/>
              <a:t>Feb 28, 2019</a:t>
            </a:r>
          </a:p>
        </p:txBody>
      </p:sp>
    </p:spTree>
    <p:extLst>
      <p:ext uri="{BB962C8B-B14F-4D97-AF65-F5344CB8AC3E}">
        <p14:creationId xmlns:p14="http://schemas.microsoft.com/office/powerpoint/2010/main" val="4213780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054FE-C20C-4FFF-A128-8169C2D6B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Dose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A8795-416A-4B7B-B320-8BB2E28D7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Mechanism of Action</a:t>
            </a:r>
          </a:p>
          <a:p>
            <a:pPr lvl="1"/>
            <a:r>
              <a:rPr lang="en-US" dirty="0"/>
              <a:t>Not always known</a:t>
            </a:r>
          </a:p>
          <a:p>
            <a:pPr lvl="1"/>
            <a:r>
              <a:rPr lang="en-US" dirty="0"/>
              <a:t>Can be important to support reliance on in vitro or animal models</a:t>
            </a:r>
          </a:p>
          <a:p>
            <a:pPr lvl="1"/>
            <a:r>
              <a:rPr lang="en-US" dirty="0"/>
              <a:t>Receptor ontogeny</a:t>
            </a:r>
          </a:p>
          <a:p>
            <a:r>
              <a:rPr lang="en-US" dirty="0"/>
              <a:t>Prior adult studies</a:t>
            </a:r>
          </a:p>
          <a:p>
            <a:pPr lvl="1"/>
            <a:r>
              <a:rPr lang="en-US" dirty="0"/>
              <a:t>Exposure-matching</a:t>
            </a:r>
          </a:p>
          <a:p>
            <a:r>
              <a:rPr lang="en-US" dirty="0"/>
              <a:t>Pediatric-only conditions</a:t>
            </a:r>
          </a:p>
          <a:p>
            <a:pPr lvl="1"/>
            <a:r>
              <a:rPr lang="en-US" dirty="0"/>
              <a:t>Dose rationale/prospect of direct benefit</a:t>
            </a:r>
          </a:p>
          <a:p>
            <a:pPr lvl="1"/>
            <a:r>
              <a:rPr lang="en-US" dirty="0"/>
              <a:t>Dose for other conditions (relevance?)</a:t>
            </a:r>
          </a:p>
        </p:txBody>
      </p:sp>
    </p:spTree>
    <p:extLst>
      <p:ext uri="{BB962C8B-B14F-4D97-AF65-F5344CB8AC3E}">
        <p14:creationId xmlns:p14="http://schemas.microsoft.com/office/powerpoint/2010/main" val="3002121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ED6BD-5A0F-4CE9-8294-A3A474C6B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Dose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B5C36-28B7-416E-B5DE-35F88CAE8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Adequate dose exploration</a:t>
            </a:r>
          </a:p>
          <a:p>
            <a:pPr lvl="1"/>
            <a:r>
              <a:rPr lang="en-US" dirty="0"/>
              <a:t>Consider pilot study </a:t>
            </a:r>
          </a:p>
          <a:p>
            <a:r>
              <a:rPr lang="en-US" dirty="0"/>
              <a:t>Locally-acting drugs</a:t>
            </a:r>
          </a:p>
          <a:p>
            <a:r>
              <a:rPr lang="en-US" dirty="0"/>
              <a:t>Protocol considerations </a:t>
            </a:r>
          </a:p>
          <a:p>
            <a:pPr lvl="1"/>
            <a:r>
              <a:rPr lang="en-US" dirty="0"/>
              <a:t>Dose rationale often lacking, should have clear basis for chosen dose</a:t>
            </a:r>
          </a:p>
          <a:p>
            <a:pPr lvl="1"/>
            <a:r>
              <a:rPr lang="en-US" dirty="0"/>
              <a:t>Review administration instructions for pediatric patients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367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E1B6A-2029-4C30-B544-479C7140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2B9AB-4BD1-4570-A584-EC5988EA4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 design involves a complex interplay of factors that all contribute to the ability to conduct a trial</a:t>
            </a:r>
          </a:p>
          <a:p>
            <a:r>
              <a:rPr lang="en-US" dirty="0"/>
              <a:t>For pediatric studies, need to consider pediatric growth and development in the planning of a clinical trial</a:t>
            </a:r>
          </a:p>
        </p:txBody>
      </p:sp>
    </p:spTree>
    <p:extLst>
      <p:ext uri="{BB962C8B-B14F-4D97-AF65-F5344CB8AC3E}">
        <p14:creationId xmlns:p14="http://schemas.microsoft.com/office/powerpoint/2010/main" val="1415174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78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presentation reflects the views of the presenter, and should not be construed to represent FDA’s views or policies.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33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BFB8F-BEBC-448C-8D86-43F19E673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AADC0-16DD-43DA-8047-5B4EC531A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Describe study design considerations (in 15 minutes)</a:t>
            </a:r>
          </a:p>
          <a:p>
            <a:pPr lvl="1"/>
            <a:r>
              <a:rPr lang="en-US" dirty="0"/>
              <a:t>Focus on pediatric trial issues</a:t>
            </a:r>
          </a:p>
          <a:p>
            <a:r>
              <a:rPr lang="en-US" dirty="0"/>
              <a:t>Selected clinical protocol sections</a:t>
            </a:r>
          </a:p>
          <a:p>
            <a:pPr lvl="1"/>
            <a:r>
              <a:rPr lang="en-US" dirty="0"/>
              <a:t>Objectives</a:t>
            </a:r>
          </a:p>
          <a:p>
            <a:pPr lvl="1"/>
            <a:r>
              <a:rPr lang="en-US" dirty="0"/>
              <a:t>Background</a:t>
            </a:r>
          </a:p>
          <a:p>
            <a:pPr lvl="1"/>
            <a:r>
              <a:rPr lang="en-US" dirty="0"/>
              <a:t>Selection Criteria</a:t>
            </a:r>
          </a:p>
          <a:p>
            <a:pPr lvl="1"/>
            <a:r>
              <a:rPr lang="en-US" dirty="0"/>
              <a:t>Endpoints</a:t>
            </a:r>
          </a:p>
          <a:p>
            <a:pPr lvl="1"/>
            <a:r>
              <a:rPr lang="en-US" dirty="0"/>
              <a:t>Study Procedures</a:t>
            </a:r>
          </a:p>
          <a:p>
            <a:r>
              <a:rPr lang="en-US" dirty="0"/>
              <a:t>Dose selection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Safety (discussed in another presentation)</a:t>
            </a:r>
          </a:p>
        </p:txBody>
      </p:sp>
    </p:spTree>
    <p:extLst>
      <p:ext uri="{BB962C8B-B14F-4D97-AF65-F5344CB8AC3E}">
        <p14:creationId xmlns:p14="http://schemas.microsoft.com/office/powerpoint/2010/main" val="4022945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FBA5B-8993-4E4E-BB30-DCF6A81E0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A8FBF-0F5B-4AEF-B579-29CD821DC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of pediatric protocols</a:t>
            </a:r>
          </a:p>
          <a:p>
            <a:pPr lvl="1"/>
            <a:r>
              <a:rPr lang="en-US" dirty="0"/>
              <a:t>FDA sees a wide range of protocols</a:t>
            </a:r>
          </a:p>
          <a:p>
            <a:pPr lvl="1"/>
            <a:r>
              <a:rPr lang="en-US" dirty="0"/>
              <a:t>First use to approved, widely-used agents</a:t>
            </a:r>
          </a:p>
          <a:p>
            <a:pPr lvl="1"/>
            <a:r>
              <a:rPr lang="en-US" dirty="0"/>
              <a:t>Context important to understanding determining the right study design</a:t>
            </a:r>
          </a:p>
          <a:p>
            <a:r>
              <a:rPr lang="en-US" dirty="0"/>
              <a:t>Comments on selected protocol section</a:t>
            </a:r>
          </a:p>
          <a:p>
            <a:pPr lvl="1"/>
            <a:r>
              <a:rPr lang="en-US" dirty="0"/>
              <a:t>For consideration in planning pediatric studies</a:t>
            </a:r>
          </a:p>
          <a:p>
            <a:pPr lvl="1"/>
            <a:r>
              <a:rPr lang="en-US" dirty="0"/>
              <a:t>For investigators reviewing a protocol</a:t>
            </a:r>
          </a:p>
        </p:txBody>
      </p:sp>
    </p:spTree>
    <p:extLst>
      <p:ext uri="{BB962C8B-B14F-4D97-AF65-F5344CB8AC3E}">
        <p14:creationId xmlns:p14="http://schemas.microsoft.com/office/powerpoint/2010/main" val="2917259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E71-F89A-4636-A0E7-FFBEE2FF3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1C2BB-24A6-4F2D-9A45-DBAFEF814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Should be stated, not always done</a:t>
            </a:r>
          </a:p>
          <a:p>
            <a:pPr lvl="1"/>
            <a:r>
              <a:rPr lang="en-US" dirty="0"/>
              <a:t>Goals of study </a:t>
            </a:r>
          </a:p>
          <a:p>
            <a:r>
              <a:rPr lang="en-US" dirty="0"/>
              <a:t>Type of study</a:t>
            </a:r>
          </a:p>
          <a:p>
            <a:pPr lvl="1"/>
            <a:r>
              <a:rPr lang="en-US" dirty="0"/>
              <a:t>Fit for purpose</a:t>
            </a:r>
          </a:p>
          <a:p>
            <a:pPr lvl="1"/>
            <a:r>
              <a:rPr lang="en-US" dirty="0"/>
              <a:t>Superiority, non-inferiority </a:t>
            </a:r>
          </a:p>
          <a:p>
            <a:pPr lvl="1"/>
            <a:r>
              <a:rPr lang="en-US" dirty="0"/>
              <a:t>Randomized withdrawal</a:t>
            </a:r>
          </a:p>
          <a:p>
            <a:pPr lvl="1"/>
            <a:r>
              <a:rPr lang="en-US" dirty="0"/>
              <a:t>Blinded or open-label</a:t>
            </a:r>
          </a:p>
          <a:p>
            <a:pPr lvl="1"/>
            <a:endParaRPr lang="en-US" dirty="0"/>
          </a:p>
          <a:p>
            <a:r>
              <a:rPr lang="en-US" dirty="0"/>
              <a:t>Is the type of study appropriate for the objectives?</a:t>
            </a:r>
          </a:p>
        </p:txBody>
      </p:sp>
    </p:spTree>
    <p:extLst>
      <p:ext uri="{BB962C8B-B14F-4D97-AF65-F5344CB8AC3E}">
        <p14:creationId xmlns:p14="http://schemas.microsoft.com/office/powerpoint/2010/main" val="4074231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 includes disease description</a:t>
            </a:r>
          </a:p>
          <a:p>
            <a:pPr lvl="1"/>
            <a:r>
              <a:rPr lang="en-US" dirty="0"/>
              <a:t>For pediatrics, epidemiology/age of onset</a:t>
            </a:r>
          </a:p>
          <a:p>
            <a:r>
              <a:rPr lang="en-US" dirty="0"/>
              <a:t>Other questions to answer</a:t>
            </a:r>
          </a:p>
          <a:p>
            <a:pPr lvl="1"/>
            <a:r>
              <a:rPr lang="en-US" dirty="0"/>
              <a:t>What is known about the drug/disease (in adults)?</a:t>
            </a:r>
          </a:p>
          <a:p>
            <a:pPr lvl="1"/>
            <a:r>
              <a:rPr lang="en-US" dirty="0"/>
              <a:t>Has the drug been used/approved for pediatric patients (in other conditions)?</a:t>
            </a:r>
          </a:p>
          <a:p>
            <a:pPr lvl="1"/>
            <a:r>
              <a:rPr lang="en-US" dirty="0"/>
              <a:t>What is the standard of care?</a:t>
            </a:r>
          </a:p>
          <a:p>
            <a:pPr lvl="1"/>
            <a:r>
              <a:rPr lang="en-US" dirty="0"/>
              <a:t>What makes this study the right next step?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94640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88EBA-6515-4E1B-BDBD-9D114889B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59BEF-5048-4E13-9F27-7E81189CE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To identify intended population for study</a:t>
            </a:r>
          </a:p>
          <a:p>
            <a:pPr lvl="1"/>
            <a:r>
              <a:rPr lang="en-US" dirty="0"/>
              <a:t>Sufficient for consistent population across study sites?</a:t>
            </a:r>
          </a:p>
          <a:p>
            <a:pPr lvl="1"/>
            <a:r>
              <a:rPr lang="en-US" dirty="0"/>
              <a:t>Homogeneity versus inclusivity</a:t>
            </a:r>
          </a:p>
          <a:p>
            <a:pPr lvl="1"/>
            <a:r>
              <a:rPr lang="en-US" dirty="0"/>
              <a:t>Age range</a:t>
            </a:r>
          </a:p>
          <a:p>
            <a:r>
              <a:rPr lang="en-US" dirty="0"/>
              <a:t>Exclusions for safety, risk/benefit</a:t>
            </a:r>
          </a:p>
          <a:p>
            <a:pPr lvl="1"/>
            <a:r>
              <a:rPr lang="en-US" dirty="0"/>
              <a:t>Review for relevance to intended pediatric population</a:t>
            </a:r>
          </a:p>
          <a:p>
            <a:pPr lvl="1"/>
            <a:r>
              <a:rPr lang="en-US" dirty="0"/>
              <a:t>Avoid laundry list</a:t>
            </a:r>
          </a:p>
          <a:p>
            <a:r>
              <a:rPr lang="en-US" dirty="0"/>
              <a:t>Investigator discretion</a:t>
            </a:r>
          </a:p>
          <a:p>
            <a:pPr lvl="1"/>
            <a:r>
              <a:rPr lang="en-US" dirty="0"/>
              <a:t>Often included, but has drawbacks</a:t>
            </a:r>
          </a:p>
          <a:p>
            <a:pPr lvl="2"/>
            <a:r>
              <a:rPr lang="en-US" dirty="0"/>
              <a:t>How does it affect enrolled population?</a:t>
            </a:r>
          </a:p>
          <a:p>
            <a:pPr lvl="2"/>
            <a:r>
              <a:rPr lang="en-US" dirty="0"/>
              <a:t>What is missing from other selection criteria?</a:t>
            </a:r>
          </a:p>
        </p:txBody>
      </p:sp>
    </p:spTree>
    <p:extLst>
      <p:ext uri="{BB962C8B-B14F-4D97-AF65-F5344CB8AC3E}">
        <p14:creationId xmlns:p14="http://schemas.microsoft.com/office/powerpoint/2010/main" val="3493688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7B940-6DB2-4D76-9FD1-DF9796DB7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Endpoint(s)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7A569-690E-4A36-B4B3-5CA5110F6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Primary endpoint should be clearly identified</a:t>
            </a:r>
          </a:p>
          <a:p>
            <a:r>
              <a:rPr lang="en-US" dirty="0"/>
              <a:t>Clinically meaningful endpoints: direct measures of how a patient feels, functions, or survives</a:t>
            </a:r>
          </a:p>
          <a:p>
            <a:r>
              <a:rPr lang="en-US" dirty="0"/>
              <a:t>Objective measures</a:t>
            </a:r>
          </a:p>
          <a:p>
            <a:pPr lvl="1"/>
            <a:r>
              <a:rPr lang="en-US" dirty="0"/>
              <a:t>Often focus on quantitative</a:t>
            </a:r>
          </a:p>
          <a:p>
            <a:r>
              <a:rPr lang="en-US" dirty="0"/>
              <a:t>Patient-reported outcomes</a:t>
            </a:r>
          </a:p>
          <a:p>
            <a:pPr lvl="1"/>
            <a:r>
              <a:rPr lang="en-US" dirty="0"/>
              <a:t>Validation</a:t>
            </a:r>
          </a:p>
          <a:p>
            <a:r>
              <a:rPr lang="en-US" dirty="0"/>
              <a:t>Statistical analysis plan</a:t>
            </a:r>
          </a:p>
          <a:p>
            <a:pPr lvl="1"/>
            <a:r>
              <a:rPr lang="en-US" dirty="0"/>
              <a:t>Handling missing information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77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BFFC-F671-4D90-8B76-53D8C63AB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452F7-3E25-4C8A-B77C-63715B5D5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Should include detailed plan description</a:t>
            </a:r>
          </a:p>
          <a:p>
            <a:pPr lvl="1"/>
            <a:r>
              <a:rPr lang="en-US" dirty="0"/>
              <a:t>Often outlined by study visit</a:t>
            </a:r>
          </a:p>
          <a:p>
            <a:pPr lvl="1"/>
            <a:r>
              <a:rPr lang="en-US" dirty="0"/>
              <a:t>Requires careful review (inconsistencies)</a:t>
            </a:r>
          </a:p>
          <a:p>
            <a:r>
              <a:rPr lang="en-US" dirty="0"/>
              <a:t>Individually consider invasive procedures</a:t>
            </a:r>
          </a:p>
          <a:p>
            <a:pPr lvl="1"/>
            <a:r>
              <a:rPr lang="en-US" dirty="0"/>
              <a:t>Standard of care for pediatric patients</a:t>
            </a:r>
          </a:p>
          <a:p>
            <a:pPr lvl="1"/>
            <a:r>
              <a:rPr lang="en-US" dirty="0"/>
              <a:t>Not for research purposes only</a:t>
            </a:r>
          </a:p>
          <a:p>
            <a:r>
              <a:rPr lang="en-US" dirty="0"/>
              <a:t>Blood volume sampling</a:t>
            </a:r>
          </a:p>
          <a:p>
            <a:r>
              <a:rPr lang="en-US" dirty="0"/>
              <a:t>Measures of growth and development </a:t>
            </a:r>
          </a:p>
        </p:txBody>
      </p:sp>
    </p:spTree>
    <p:extLst>
      <p:ext uri="{BB962C8B-B14F-4D97-AF65-F5344CB8AC3E}">
        <p14:creationId xmlns:p14="http://schemas.microsoft.com/office/powerpoint/2010/main" val="172104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468</Words>
  <Application>Microsoft Office PowerPoint</Application>
  <PresentationFormat>On-screen Show (4:3)</PresentationFormat>
  <Paragraphs>97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Helvetica</vt:lpstr>
      <vt:lpstr>Office Theme</vt:lpstr>
      <vt:lpstr>Development Plans: Study Design and Dose Selection </vt:lpstr>
      <vt:lpstr>Disclaimer slide</vt:lpstr>
      <vt:lpstr>Purpose</vt:lpstr>
      <vt:lpstr>My Perspective</vt:lpstr>
      <vt:lpstr>Objectives</vt:lpstr>
      <vt:lpstr>Study Background</vt:lpstr>
      <vt:lpstr>Selection Criteria</vt:lpstr>
      <vt:lpstr>Endpoint(s)</vt:lpstr>
      <vt:lpstr>Study Procedures</vt:lpstr>
      <vt:lpstr>Dose Selection</vt:lpstr>
      <vt:lpstr>Dose Selection</vt:lpstr>
      <vt:lpstr>Summary</vt:lpstr>
      <vt:lpstr>PowerPoint Presentation</vt:lpstr>
    </vt:vector>
  </TitlesOfParts>
  <Company>Sensis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Cory Grabow</dc:creator>
  <cp:lastModifiedBy>Payne, Meshaun</cp:lastModifiedBy>
  <cp:revision>55</cp:revision>
  <dcterms:created xsi:type="dcterms:W3CDTF">2015-10-02T20:33:31Z</dcterms:created>
  <dcterms:modified xsi:type="dcterms:W3CDTF">2019-02-27T17:12:19Z</dcterms:modified>
</cp:coreProperties>
</file>