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4"/>
  </p:notesMasterIdLst>
  <p:sldIdLst>
    <p:sldId id="260" r:id="rId6"/>
    <p:sldId id="308" r:id="rId7"/>
    <p:sldId id="304" r:id="rId8"/>
    <p:sldId id="261" r:id="rId9"/>
    <p:sldId id="272" r:id="rId10"/>
    <p:sldId id="281" r:id="rId11"/>
    <p:sldId id="282" r:id="rId12"/>
    <p:sldId id="309" r:id="rId13"/>
    <p:sldId id="271" r:id="rId14"/>
    <p:sldId id="274" r:id="rId15"/>
    <p:sldId id="310" r:id="rId16"/>
    <p:sldId id="276" r:id="rId17"/>
    <p:sldId id="277" r:id="rId18"/>
    <p:sldId id="311" r:id="rId19"/>
    <p:sldId id="307" r:id="rId20"/>
    <p:sldId id="314" r:id="rId21"/>
    <p:sldId id="315"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ugeta, Yeruk" initials="MY" lastIdx="5" clrIdx="0">
    <p:extLst>
      <p:ext uri="{19B8F6BF-5375-455C-9EA6-DF929625EA0E}">
        <p15:presenceInfo xmlns:p15="http://schemas.microsoft.com/office/powerpoint/2012/main" userId="S-1-5-21-1078081533-606747145-839522115-121029" providerId="AD"/>
      </p:ext>
    </p:extLst>
  </p:cmAuthor>
  <p:cmAuthor id="2" name="Yao, Lynne P" initials="YLP" lastIdx="1" clrIdx="1">
    <p:extLst>
      <p:ext uri="{19B8F6BF-5375-455C-9EA6-DF929625EA0E}">
        <p15:presenceInfo xmlns:p15="http://schemas.microsoft.com/office/powerpoint/2012/main" userId="S-1-5-21-1078081533-606747145-839522115-99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5" autoAdjust="0"/>
    <p:restoredTop sz="95274" autoAdjust="0"/>
  </p:normalViewPr>
  <p:slideViewPr>
    <p:cSldViewPr snapToGrid="0" snapToObjects="1">
      <p:cViewPr varScale="1">
        <p:scale>
          <a:sx n="114" d="100"/>
          <a:sy n="114" d="100"/>
        </p:scale>
        <p:origin x="139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2/27/2019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4</a:t>
            </a:fld>
            <a:endParaRPr lang="en-US"/>
          </a:p>
        </p:txBody>
      </p:sp>
    </p:spTree>
    <p:extLst>
      <p:ext uri="{BB962C8B-B14F-4D97-AF65-F5344CB8AC3E}">
        <p14:creationId xmlns:p14="http://schemas.microsoft.com/office/powerpoint/2010/main" val="200322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Under 21 CFR 312.64, investigators are required to provide a causality assessment for each serious adverse event reported to the sponsor. For serious events that are unexpected, the sponsor considers the investigator’s causality assessment but submits an IND safety report only for those events for which the </a:t>
            </a:r>
            <a:r>
              <a:rPr lang="en-US" sz="1200" b="0" i="0" u="sng" strike="noStrike" kern="1200" baseline="0" dirty="0">
                <a:solidFill>
                  <a:schemeClr val="tx1"/>
                </a:solidFill>
                <a:latin typeface="+mn-lt"/>
                <a:ea typeface="+mn-ea"/>
                <a:cs typeface="+mn-cs"/>
              </a:rPr>
              <a:t>sponsor </a:t>
            </a:r>
            <a:r>
              <a:rPr lang="en-US" sz="1200" b="0" i="0" u="none" strike="noStrike" kern="1200" baseline="0" dirty="0">
                <a:solidFill>
                  <a:schemeClr val="tx1"/>
                </a:solidFill>
                <a:latin typeface="+mn-lt"/>
                <a:ea typeface="+mn-ea"/>
                <a:cs typeface="+mn-cs"/>
              </a:rPr>
              <a:t>determines there is a reasonable possibility that the drug caused the event, regardless of the investigator’s causality assessment.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Sponsor </a:t>
            </a:r>
            <a:r>
              <a:rPr lang="en-US" sz="1200" b="0" i="0" u="sng" strike="noStrike" kern="1200" baseline="0" dirty="0">
                <a:solidFill>
                  <a:schemeClr val="tx1"/>
                </a:solidFill>
                <a:latin typeface="+mn-lt"/>
                <a:ea typeface="+mn-ea"/>
                <a:cs typeface="+mn-cs"/>
              </a:rPr>
              <a:t>would not </a:t>
            </a:r>
            <a:r>
              <a:rPr lang="en-US" sz="1200" b="0" i="0" u="none" strike="noStrike" kern="1200" baseline="0" dirty="0">
                <a:solidFill>
                  <a:schemeClr val="tx1"/>
                </a:solidFill>
                <a:latin typeface="+mn-lt"/>
                <a:ea typeface="+mn-ea"/>
                <a:cs typeface="+mn-cs"/>
              </a:rPr>
              <a:t>report events for which the investigator’s assessment is positive for causality, but where the sponsor’s evaluation did not find evidence to suggest a causal relationship between the drug and the event.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Sponsor </a:t>
            </a:r>
            <a:r>
              <a:rPr lang="en-US" sz="1200" b="0" i="0" u="sng" strike="noStrike" kern="1200" baseline="0" dirty="0">
                <a:solidFill>
                  <a:schemeClr val="tx1"/>
                </a:solidFill>
                <a:latin typeface="+mn-lt"/>
                <a:ea typeface="+mn-ea"/>
                <a:cs typeface="+mn-cs"/>
              </a:rPr>
              <a:t>would </a:t>
            </a:r>
            <a:r>
              <a:rPr lang="en-US" sz="1200" b="0" i="0" u="none" strike="noStrike" kern="1200" baseline="0" dirty="0">
                <a:solidFill>
                  <a:schemeClr val="tx1"/>
                </a:solidFill>
                <a:latin typeface="+mn-lt"/>
                <a:ea typeface="+mn-ea"/>
                <a:cs typeface="+mn-cs"/>
              </a:rPr>
              <a:t>report events for which the investigator’s assessment is negative for causality, but where the sponsor’s evaluation found evidence to suggest a causal relationship between the drug and the event. </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13</a:t>
            </a:fld>
            <a:endParaRPr lang="en-US"/>
          </a:p>
        </p:txBody>
      </p:sp>
    </p:spTree>
    <p:extLst>
      <p:ext uri="{BB962C8B-B14F-4D97-AF65-F5344CB8AC3E}">
        <p14:creationId xmlns:p14="http://schemas.microsoft.com/office/powerpoint/2010/main" val="50700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example, any clinically important finding from a drug interaction study, from a study evaluating the QT interval, or from a study of a marketed drug would be reported under this provision. An example of such a finding would be a prolongation of the QT interval in subjects receiving the investigational product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finding that suggests a </a:t>
            </a:r>
            <a:r>
              <a:rPr lang="en-US" i="1" dirty="0"/>
              <a:t>significant risk </a:t>
            </a:r>
            <a:r>
              <a:rPr lang="en-US" dirty="0"/>
              <a:t>would ordinarily result in a safety-related change in the protocol, informed consent, investigator brochure, or other aspects of the overall conduct of the clinical investigation </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14</a:t>
            </a:fld>
            <a:endParaRPr lang="en-US"/>
          </a:p>
        </p:txBody>
      </p:sp>
    </p:spTree>
    <p:extLst>
      <p:ext uri="{BB962C8B-B14F-4D97-AF65-F5344CB8AC3E}">
        <p14:creationId xmlns:p14="http://schemas.microsoft.com/office/powerpoint/2010/main" val="107719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a:t>
            </a:r>
            <a:r>
              <a:rPr lang="en-US" sz="1200" b="1" i="1" u="none" strike="noStrike" kern="1200" baseline="0" dirty="0">
                <a:solidFill>
                  <a:schemeClr val="tx1"/>
                </a:solidFill>
                <a:latin typeface="+mn-lt"/>
                <a:ea typeface="+mn-ea"/>
                <a:cs typeface="+mn-cs"/>
              </a:rPr>
              <a:t>sponsor </a:t>
            </a:r>
            <a:r>
              <a:rPr lang="en-US" sz="1200" b="1" i="0" u="none" strike="noStrike" kern="1200" baseline="0" dirty="0">
                <a:solidFill>
                  <a:schemeClr val="tx1"/>
                </a:solidFill>
                <a:latin typeface="+mn-lt"/>
                <a:ea typeface="+mn-ea"/>
                <a:cs typeface="+mn-cs"/>
              </a:rPr>
              <a:t>reports serious and unexpected suspected adverse reaction to the FDA and all participating investigators. </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15</a:t>
            </a:fld>
            <a:endParaRPr lang="en-US"/>
          </a:p>
        </p:txBody>
      </p:sp>
    </p:spTree>
    <p:extLst>
      <p:ext uri="{BB962C8B-B14F-4D97-AF65-F5344CB8AC3E}">
        <p14:creationId xmlns:p14="http://schemas.microsoft.com/office/powerpoint/2010/main" val="88341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suspected adverse reaction implies a lesser degree of certainty about </a:t>
            </a:r>
            <a:r>
              <a:rPr lang="en-US" u="sng" dirty="0"/>
              <a:t>causality</a:t>
            </a:r>
            <a:r>
              <a:rPr lang="en-US" dirty="0"/>
              <a:t> than adverse reaction, which means any adverse event caused by a drug.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consider the application of the </a:t>
            </a:r>
            <a:r>
              <a:rPr lang="en-US" sz="1200" b="0" i="1" u="none" strike="noStrike" kern="1200" baseline="0" dirty="0">
                <a:solidFill>
                  <a:schemeClr val="tx1"/>
                </a:solidFill>
                <a:latin typeface="+mn-lt"/>
                <a:ea typeface="+mn-ea"/>
                <a:cs typeface="+mn-cs"/>
              </a:rPr>
              <a:t>reasonable possibility </a:t>
            </a:r>
            <a:r>
              <a:rPr lang="en-US" sz="1200" b="0" i="0" u="none" strike="noStrike" kern="1200" baseline="0" dirty="0">
                <a:solidFill>
                  <a:schemeClr val="tx1"/>
                </a:solidFill>
                <a:latin typeface="+mn-lt"/>
                <a:ea typeface="+mn-ea"/>
                <a:cs typeface="+mn-cs"/>
              </a:rPr>
              <a:t>causality standard to be consistent with the discussion about causality in the International Conference on Harmonization (ICH) E2A Guideline (“ICH E2A guidance”). However, the Agency notes there is a difference between this rule and the ICH E2A guidance with respect to who is responsible for making the causality judgment. The sponsor is responsible for making the causality judgment for this rule, whereas the ICH E2A guidance recommends that the judgment be based on either the investigator’s or the sponsor’s opinion. </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18650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makes clear the meaning of reasonable possibility by providing the following examples of types of evidence that would suggest a causal relationship between the drug and the adverse event</a:t>
            </a:r>
          </a:p>
        </p:txBody>
      </p:sp>
      <p:sp>
        <p:nvSpPr>
          <p:cNvPr id="4" name="Slide Number Placeholder 3"/>
          <p:cNvSpPr>
            <a:spLocks noGrp="1"/>
          </p:cNvSpPr>
          <p:nvPr>
            <p:ph type="sldNum" sz="quarter" idx="10"/>
          </p:nvPr>
        </p:nvSpPr>
        <p:spPr/>
        <p:txBody>
          <a:bodyPr/>
          <a:lstStyle/>
          <a:p>
            <a:fld id="{70488F4B-C8AB-4DED-82A3-6F6C06D43A36}" type="slidenum">
              <a:rPr lang="en-US" smtClean="0"/>
              <a:t>6</a:t>
            </a:fld>
            <a:endParaRPr lang="en-US"/>
          </a:p>
        </p:txBody>
      </p:sp>
    </p:spTree>
    <p:extLst>
      <p:ext uri="{BB962C8B-B14F-4D97-AF65-F5344CB8AC3E}">
        <p14:creationId xmlns:p14="http://schemas.microsoft.com/office/powerpoint/2010/main" val="85274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Often, more than one occurrence from one or multiple studies would be needed before the sponsor could determine that there is a </a:t>
            </a:r>
            <a:r>
              <a:rPr lang="en-US" sz="1200" i="1" u="sng" dirty="0"/>
              <a:t>reasonable possibility</a:t>
            </a:r>
            <a:r>
              <a:rPr lang="en-US" sz="1200" i="1" dirty="0"/>
              <a:t> </a:t>
            </a:r>
            <a:r>
              <a:rPr lang="en-US" sz="1200" dirty="0"/>
              <a:t>that the drug caused the event </a:t>
            </a:r>
          </a:p>
        </p:txBody>
      </p:sp>
      <p:sp>
        <p:nvSpPr>
          <p:cNvPr id="4" name="Slide Number Placeholder 3"/>
          <p:cNvSpPr>
            <a:spLocks noGrp="1"/>
          </p:cNvSpPr>
          <p:nvPr>
            <p:ph type="sldNum" sz="quarter" idx="10"/>
          </p:nvPr>
        </p:nvSpPr>
        <p:spPr/>
        <p:txBody>
          <a:bodyPr/>
          <a:lstStyle/>
          <a:p>
            <a:fld id="{70488F4B-C8AB-4DED-82A3-6F6C06D43A36}" type="slidenum">
              <a:rPr lang="en-US" smtClean="0"/>
              <a:t>7</a:t>
            </a:fld>
            <a:endParaRPr lang="en-US"/>
          </a:p>
        </p:txBody>
      </p:sp>
    </p:spTree>
    <p:extLst>
      <p:ext uri="{BB962C8B-B14F-4D97-AF65-F5344CB8AC3E}">
        <p14:creationId xmlns:p14="http://schemas.microsoft.com/office/powerpoint/2010/main" val="389332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as known consequences of the underlying disease or condition under investigation or other events that commonly occur in the study population independent of drug therapy)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these serious adverse events meet the definition of </a:t>
            </a:r>
            <a:r>
              <a:rPr lang="en-US" i="1" dirty="0"/>
              <a:t>unexpected </a:t>
            </a:r>
            <a:r>
              <a:rPr lang="en-US" dirty="0"/>
              <a:t>at 21 CFR 312.32(a), as they are not listed in the investigator brochure, (these events do not warrant expedited reporting as individual cases because it is not possible, based on a single case, to determine that there is a reasonable possibility that the drug caused the event. As a result, they do not meet the definition of a suspected adverse reaction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cases where a randomized comparison is not available, the estimate of whether the rate is greater than in a control population would have to be based on some other group not receiving the drug, such as the general population or populations similar to the drug population with respect to demographics and disease state but not receiving the test drug (e.g., a historical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8</a:t>
            </a:fld>
            <a:endParaRPr lang="en-US"/>
          </a:p>
        </p:txBody>
      </p:sp>
    </p:spTree>
    <p:extLst>
      <p:ext uri="{BB962C8B-B14F-4D97-AF65-F5344CB8AC3E}">
        <p14:creationId xmlns:p14="http://schemas.microsoft.com/office/powerpoint/2010/main" val="398978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Adverse reactions are a subset of all suspected adverse reactions where </a:t>
            </a:r>
            <a:r>
              <a:rPr lang="en-US" u="sng" dirty="0"/>
              <a:t>there is reason to conclude that the drug caused the event</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9</a:t>
            </a:fld>
            <a:endParaRPr lang="en-US"/>
          </a:p>
        </p:txBody>
      </p:sp>
    </p:spTree>
    <p:extLst>
      <p:ext uri="{BB962C8B-B14F-4D97-AF65-F5344CB8AC3E}">
        <p14:creationId xmlns:p14="http://schemas.microsoft.com/office/powerpoint/2010/main" val="85715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clinical trial setting, there has been some confusion with the term “expected” as it has been used to mean “anticipated” for the disease being treated or population being studied rather than “listed in the investigator brochure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means that events not listed for the particular drug under investigation in the investigator brochure are considered “unexpected” and those listed are considered “expected.”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Listed in the investigator brochure as occurring with members of the same class of drugs, or as anticipated from the pharmacological properties of the drug, but are not specifically mentioned as occurring with </a:t>
            </a:r>
            <a:r>
              <a:rPr lang="en-US" sz="1200" u="sng" dirty="0"/>
              <a:t>the particular drug under investigation </a:t>
            </a:r>
            <a:r>
              <a:rPr lang="en-US" sz="1200" b="0" i="0" u="none" strike="noStrike" kern="1200" baseline="0" dirty="0">
                <a:solidFill>
                  <a:schemeClr val="tx1"/>
                </a:solidFill>
                <a:latin typeface="+mn-lt"/>
                <a:ea typeface="+mn-ea"/>
                <a:cs typeface="+mn-cs"/>
              </a:rPr>
              <a:t>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although angioedema is anticipated to occur in some patients exposed to drugs in the angiotensin-converting enzyme (ACE) inhibitor class and angioedema would be described in the investigator brochure as a class effect, a case of angioedema observed with the drug under investigation should be considered </a:t>
            </a:r>
            <a:r>
              <a:rPr lang="en-US" sz="1200" b="0" i="1" u="none" strike="noStrike" kern="1200" baseline="0" dirty="0">
                <a:solidFill>
                  <a:schemeClr val="tx1"/>
                </a:solidFill>
                <a:latin typeface="+mn-lt"/>
                <a:ea typeface="+mn-ea"/>
                <a:cs typeface="+mn-cs"/>
              </a:rPr>
              <a:t>unexpected </a:t>
            </a:r>
            <a:r>
              <a:rPr lang="en-US" sz="1200" b="0" i="0" u="none" strike="noStrike" kern="1200" baseline="0" dirty="0">
                <a:solidFill>
                  <a:schemeClr val="tx1"/>
                </a:solidFill>
                <a:latin typeface="+mn-lt"/>
                <a:ea typeface="+mn-ea"/>
                <a:cs typeface="+mn-cs"/>
              </a:rPr>
              <a:t>for reporting purposes until it is included in the investigator brochure as occurring with the drug under investigation </a:t>
            </a:r>
            <a:endParaRPr lang="en-US" sz="1200" u="sng" dirty="0"/>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242449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“serious” differs slightly from the ICH E2A guidance7 (i.e., FDA definition uses “and” rather than “or” in the sentence “Important medical events that may not result in death, be life-threatening, or require hospitalization may be considered serious when, based upon appropriate medical judgment, they may jeopardize the patient or subject and may require medical or surgical intervention to prevent one of the outcomes listed in this definition”). We will accept application of either the FDA definition (i.e., “and”) or the ICH E2A guidance criteria (i.e., “or”) in determining the seriousness of an event</a:t>
            </a:r>
          </a:p>
          <a:p>
            <a:endParaRPr lang="en-US" dirty="0"/>
          </a:p>
          <a:p>
            <a:endParaRPr lang="en-US" sz="1200" dirty="0"/>
          </a:p>
          <a:p>
            <a:r>
              <a:rPr lang="en-US" sz="1200" dirty="0"/>
              <a:t>If either the </a:t>
            </a:r>
            <a:r>
              <a:rPr lang="en-US" sz="1200" u="sng" dirty="0"/>
              <a:t>sponsor</a:t>
            </a:r>
            <a:r>
              <a:rPr lang="en-US" sz="1200" dirty="0"/>
              <a:t> or </a:t>
            </a:r>
            <a:r>
              <a:rPr lang="en-US" sz="1200" u="sng" dirty="0"/>
              <a:t>investigator</a:t>
            </a:r>
            <a:r>
              <a:rPr lang="en-US" sz="1200" dirty="0"/>
              <a:t> believes that the event is serious, the event must be considered serious and evaluated by the sponsor for </a:t>
            </a:r>
            <a:r>
              <a:rPr lang="en-US" sz="1200" u="sng" dirty="0"/>
              <a:t>expedited reporting</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11</a:t>
            </a:fld>
            <a:endParaRPr lang="en-US"/>
          </a:p>
        </p:txBody>
      </p:sp>
    </p:spTree>
    <p:extLst>
      <p:ext uri="{BB962C8B-B14F-4D97-AF65-F5344CB8AC3E}">
        <p14:creationId xmlns:p14="http://schemas.microsoft.com/office/powerpoint/2010/main" val="99961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12</a:t>
            </a:fld>
            <a:endParaRPr lang="en-US"/>
          </a:p>
        </p:txBody>
      </p:sp>
    </p:spTree>
    <p:extLst>
      <p:ext uri="{BB962C8B-B14F-4D97-AF65-F5344CB8AC3E}">
        <p14:creationId xmlns:p14="http://schemas.microsoft.com/office/powerpoint/2010/main" val="588708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2/27/2019</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2/27/2019</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2/27/2019</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2/27/2019</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2/27/2019</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2/27/2019</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2/27/2019</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2/27/2019</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2/27/2019</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2/27/2019</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2/27/2019</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2/27/2019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313" y="1236663"/>
            <a:ext cx="7772400" cy="1362075"/>
          </a:xfrm>
        </p:spPr>
        <p:txBody>
          <a:bodyPr>
            <a:normAutofit fontScale="90000"/>
          </a:bodyPr>
          <a:lstStyle/>
          <a:p>
            <a:pPr algn="ctr"/>
            <a:r>
              <a:rPr lang="en-US" dirty="0"/>
              <a:t>Safety Considerations:  Regulatory Definitions and Practical Considerations </a:t>
            </a:r>
          </a:p>
        </p:txBody>
      </p:sp>
      <p:sp>
        <p:nvSpPr>
          <p:cNvPr id="10" name="Text Placeholder 9"/>
          <p:cNvSpPr>
            <a:spLocks noGrp="1"/>
          </p:cNvSpPr>
          <p:nvPr>
            <p:ph type="body" idx="1"/>
          </p:nvPr>
        </p:nvSpPr>
        <p:spPr>
          <a:xfrm>
            <a:off x="612059" y="3651353"/>
            <a:ext cx="7772400" cy="1969984"/>
          </a:xfrm>
        </p:spPr>
        <p:txBody>
          <a:bodyPr>
            <a:normAutofit fontScale="92500" lnSpcReduction="10000"/>
          </a:bodyPr>
          <a:lstStyle/>
          <a:p>
            <a:pPr algn="ctr"/>
            <a:r>
              <a:rPr lang="en-US" b="1" dirty="0"/>
              <a:t>Ramy Abdelrahman, MD</a:t>
            </a:r>
          </a:p>
          <a:p>
            <a:pPr algn="ctr">
              <a:defRPr/>
            </a:pPr>
            <a:r>
              <a:rPr lang="en-US" b="1" dirty="0"/>
              <a:t>Division of Pediatric and Maternal Health (DPMH)</a:t>
            </a:r>
          </a:p>
          <a:p>
            <a:pPr algn="ctr">
              <a:defRPr/>
            </a:pPr>
            <a:r>
              <a:rPr lang="en-US" b="1" dirty="0"/>
              <a:t>Office of New Drugs</a:t>
            </a:r>
          </a:p>
          <a:p>
            <a:pPr algn="ctr">
              <a:defRPr/>
            </a:pPr>
            <a:r>
              <a:rPr lang="en-US" b="1" dirty="0"/>
              <a:t>Centre of Drug Evaluation and Research</a:t>
            </a:r>
          </a:p>
          <a:p>
            <a:pPr algn="ctr">
              <a:defRPr/>
            </a:pPr>
            <a:r>
              <a:rPr lang="en-US" b="1" dirty="0"/>
              <a:t>February 28, 2019 </a:t>
            </a:r>
          </a:p>
          <a:p>
            <a:pPr algn="ctr">
              <a:defRPr/>
            </a:pPr>
            <a:r>
              <a:rPr lang="en-US" b="1" dirty="0"/>
              <a:t> </a:t>
            </a:r>
          </a:p>
        </p:txBody>
      </p:sp>
      <p:sp>
        <p:nvSpPr>
          <p:cNvPr id="2" name="Footer Placeholder 1"/>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97894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6BE4-D289-4040-8564-E1AA0FCD2DF7}"/>
              </a:ext>
            </a:extLst>
          </p:cNvPr>
          <p:cNvSpPr>
            <a:spLocks noGrp="1"/>
          </p:cNvSpPr>
          <p:nvPr>
            <p:ph type="title"/>
          </p:nvPr>
        </p:nvSpPr>
        <p:spPr/>
        <p:txBody>
          <a:bodyPr/>
          <a:lstStyle/>
          <a:p>
            <a:r>
              <a:rPr lang="en-US" b="1" dirty="0"/>
              <a:t>Unexpected Adverse Events</a:t>
            </a:r>
            <a:endParaRPr lang="en-US" dirty="0"/>
          </a:p>
        </p:txBody>
      </p:sp>
      <p:sp>
        <p:nvSpPr>
          <p:cNvPr id="3" name="Content Placeholder 2">
            <a:extLst>
              <a:ext uri="{FF2B5EF4-FFF2-40B4-BE49-F238E27FC236}">
                <a16:creationId xmlns:a16="http://schemas.microsoft.com/office/drawing/2014/main" id="{AE9BD0E1-5805-4FDE-A406-91C61091D18E}"/>
              </a:ext>
            </a:extLst>
          </p:cNvPr>
          <p:cNvSpPr>
            <a:spLocks noGrp="1"/>
          </p:cNvSpPr>
          <p:nvPr>
            <p:ph idx="1"/>
          </p:nvPr>
        </p:nvSpPr>
        <p:spPr>
          <a:xfrm>
            <a:off x="323850" y="2009774"/>
            <a:ext cx="8509103" cy="4848225"/>
          </a:xfrm>
        </p:spPr>
        <p:txBody>
          <a:bodyPr>
            <a:normAutofit/>
          </a:bodyPr>
          <a:lstStyle/>
          <a:p>
            <a:pPr marL="0" indent="0">
              <a:buNone/>
            </a:pPr>
            <a:r>
              <a:rPr lang="en-US" sz="2200" dirty="0"/>
              <a:t>An adverse event or suspected adverse reaction is considered “</a:t>
            </a:r>
            <a:r>
              <a:rPr lang="en-US" sz="2200" u="sng" dirty="0"/>
              <a:t>unexpected</a:t>
            </a:r>
            <a:r>
              <a:rPr lang="en-US" sz="2200" dirty="0"/>
              <a:t>” if it is:</a:t>
            </a:r>
          </a:p>
          <a:p>
            <a:pPr lvl="1"/>
            <a:r>
              <a:rPr lang="en-US" sz="2200" dirty="0"/>
              <a:t>Not listed in the </a:t>
            </a:r>
            <a:r>
              <a:rPr lang="en-US" sz="2200" u="sng" dirty="0"/>
              <a:t>investigator brochure </a:t>
            </a:r>
            <a:r>
              <a:rPr lang="en-US" sz="2200" dirty="0"/>
              <a:t>for </a:t>
            </a:r>
            <a:r>
              <a:rPr lang="en-US" sz="2200" u="sng" dirty="0"/>
              <a:t>the particular drug under investigation</a:t>
            </a:r>
            <a:r>
              <a:rPr lang="en-US" sz="2200" dirty="0"/>
              <a:t> (or elsewhere in the general investigational plan if an investigator brochure is not required or available)</a:t>
            </a:r>
          </a:p>
          <a:p>
            <a:pPr lvl="1"/>
            <a:r>
              <a:rPr lang="en-US" sz="2200" dirty="0"/>
              <a:t>Not listed at the specificity or severity that has been observed, examples:</a:t>
            </a:r>
          </a:p>
          <a:p>
            <a:pPr lvl="2">
              <a:buFont typeface="Wingdings" panose="05000000000000000000" pitchFamily="2" charset="2"/>
              <a:buChar char="Ø"/>
            </a:pPr>
            <a:r>
              <a:rPr lang="en-US" sz="2200" dirty="0"/>
              <a:t>Hepatic necrosis would be unexpected (by virtue of greater severity) if the investigator brochure referred only to elevated hepatic enzymes or hepatitis</a:t>
            </a:r>
          </a:p>
          <a:p>
            <a:pPr lvl="2">
              <a:buFont typeface="Wingdings" panose="05000000000000000000" pitchFamily="2" charset="2"/>
              <a:buChar char="Ø"/>
            </a:pPr>
            <a:r>
              <a:rPr lang="en-US" sz="2200" dirty="0"/>
              <a:t>Cerebral thromboembolism and cerebral vasculitis would be unexpected (by virtue of greater specificity) if the investigator brochure listed only cerebral vascular accidents</a:t>
            </a:r>
          </a:p>
        </p:txBody>
      </p:sp>
    </p:spTree>
    <p:extLst>
      <p:ext uri="{BB962C8B-B14F-4D97-AF65-F5344CB8AC3E}">
        <p14:creationId xmlns:p14="http://schemas.microsoft.com/office/powerpoint/2010/main" val="113308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32D5-4D74-405E-AE0B-069099172D2F}"/>
              </a:ext>
            </a:extLst>
          </p:cNvPr>
          <p:cNvSpPr>
            <a:spLocks noGrp="1"/>
          </p:cNvSpPr>
          <p:nvPr>
            <p:ph type="title"/>
          </p:nvPr>
        </p:nvSpPr>
        <p:spPr/>
        <p:txBody>
          <a:bodyPr/>
          <a:lstStyle/>
          <a:p>
            <a:r>
              <a:rPr lang="en-US" b="1" dirty="0"/>
              <a:t>Serious Adverse Events </a:t>
            </a:r>
            <a:endParaRPr lang="en-US" dirty="0"/>
          </a:p>
        </p:txBody>
      </p:sp>
      <p:sp>
        <p:nvSpPr>
          <p:cNvPr id="3" name="Content Placeholder 2">
            <a:extLst>
              <a:ext uri="{FF2B5EF4-FFF2-40B4-BE49-F238E27FC236}">
                <a16:creationId xmlns:a16="http://schemas.microsoft.com/office/drawing/2014/main" id="{16BA20B3-B24B-4756-9D64-5B619EA7C6B6}"/>
              </a:ext>
            </a:extLst>
          </p:cNvPr>
          <p:cNvSpPr>
            <a:spLocks noGrp="1"/>
          </p:cNvSpPr>
          <p:nvPr>
            <p:ph idx="1"/>
          </p:nvPr>
        </p:nvSpPr>
        <p:spPr>
          <a:xfrm>
            <a:off x="239876" y="1981384"/>
            <a:ext cx="8509102" cy="4788590"/>
          </a:xfrm>
        </p:spPr>
        <p:txBody>
          <a:bodyPr>
            <a:normAutofit fontScale="55000" lnSpcReduction="20000"/>
          </a:bodyPr>
          <a:lstStyle/>
          <a:p>
            <a:endParaRPr lang="en-US" sz="1600" dirty="0"/>
          </a:p>
          <a:p>
            <a:r>
              <a:rPr lang="en-US" sz="3600" dirty="0"/>
              <a:t>An adverse event or suspected adverse reaction is considered “serious” if, </a:t>
            </a:r>
            <a:r>
              <a:rPr lang="en-US" sz="3600" u="sng" dirty="0"/>
              <a:t>in the view of either the investigator or sponsor</a:t>
            </a:r>
            <a:r>
              <a:rPr lang="en-US" sz="3600" dirty="0"/>
              <a:t>, it results in any of the following outcomes: </a:t>
            </a:r>
          </a:p>
          <a:p>
            <a:pPr lvl="1"/>
            <a:r>
              <a:rPr lang="en-US" sz="3600" dirty="0"/>
              <a:t>Death</a:t>
            </a:r>
          </a:p>
          <a:p>
            <a:pPr lvl="1"/>
            <a:r>
              <a:rPr lang="en-US" sz="3600" dirty="0"/>
              <a:t>Life-threatening adverse event </a:t>
            </a:r>
          </a:p>
          <a:p>
            <a:pPr lvl="1"/>
            <a:r>
              <a:rPr lang="en-US" sz="3600" dirty="0"/>
              <a:t>Inpatient hospitalization or prolongation of existing hospitalization</a:t>
            </a:r>
          </a:p>
          <a:p>
            <a:pPr lvl="1"/>
            <a:r>
              <a:rPr lang="en-US" sz="3600" dirty="0"/>
              <a:t>A persistent or significant incapacity or substantial disruption of the ability to conduct normal life functions, or a congenital anomaly/birth defect</a:t>
            </a:r>
          </a:p>
          <a:p>
            <a:r>
              <a:rPr lang="en-US" sz="3600" dirty="0"/>
              <a:t>Important </a:t>
            </a:r>
            <a:r>
              <a:rPr lang="en-US" sz="3600" u="sng" dirty="0"/>
              <a:t>medical events</a:t>
            </a:r>
            <a:r>
              <a:rPr lang="en-US" sz="3600" dirty="0"/>
              <a:t> may be </a:t>
            </a:r>
            <a:r>
              <a:rPr lang="en-US" sz="3600" u="sng" dirty="0"/>
              <a:t>considered serious </a:t>
            </a:r>
            <a:r>
              <a:rPr lang="en-US" sz="3600" dirty="0"/>
              <a:t>when, based upon appropriate medical judgment, they may jeopardize the patient or subject and may require medical or surgical intervention to prevent one of the outcomes listed in this definition, Examples:</a:t>
            </a:r>
          </a:p>
          <a:p>
            <a:endParaRPr lang="en-US" sz="1800" dirty="0"/>
          </a:p>
          <a:p>
            <a:pPr lvl="1">
              <a:buFont typeface="Wingdings" panose="05000000000000000000" pitchFamily="2" charset="2"/>
              <a:buChar char="Ø"/>
            </a:pPr>
            <a:r>
              <a:rPr lang="en-US" sz="3600" dirty="0"/>
              <a:t>Allergic bronchospasm requiring intensive treatment in an emergency room or at home</a:t>
            </a:r>
          </a:p>
          <a:p>
            <a:pPr lvl="1">
              <a:buFont typeface="Wingdings" panose="05000000000000000000" pitchFamily="2" charset="2"/>
              <a:buChar char="Ø"/>
            </a:pPr>
            <a:r>
              <a:rPr lang="en-US" sz="3600" dirty="0"/>
              <a:t>Blood dyscrasias or convulsions that do not </a:t>
            </a:r>
            <a:r>
              <a:rPr lang="en-US" sz="3300" dirty="0"/>
              <a:t>result in inpatient hospitalization</a:t>
            </a:r>
          </a:p>
        </p:txBody>
      </p:sp>
    </p:spTree>
    <p:extLst>
      <p:ext uri="{BB962C8B-B14F-4D97-AF65-F5344CB8AC3E}">
        <p14:creationId xmlns:p14="http://schemas.microsoft.com/office/powerpoint/2010/main" val="405832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FAD0-3889-4AF7-992C-03C64E4F3706}"/>
              </a:ext>
            </a:extLst>
          </p:cNvPr>
          <p:cNvSpPr>
            <a:spLocks noGrp="1"/>
          </p:cNvSpPr>
          <p:nvPr>
            <p:ph type="title"/>
          </p:nvPr>
        </p:nvSpPr>
        <p:spPr/>
        <p:txBody>
          <a:bodyPr/>
          <a:lstStyle/>
          <a:p>
            <a:r>
              <a:rPr lang="en-US" b="1" dirty="0"/>
              <a:t>Life-Threatening Adverse Events</a:t>
            </a:r>
            <a:endParaRPr lang="en-US" dirty="0"/>
          </a:p>
        </p:txBody>
      </p:sp>
      <p:sp>
        <p:nvSpPr>
          <p:cNvPr id="3" name="Content Placeholder 2">
            <a:extLst>
              <a:ext uri="{FF2B5EF4-FFF2-40B4-BE49-F238E27FC236}">
                <a16:creationId xmlns:a16="http://schemas.microsoft.com/office/drawing/2014/main" id="{59B903A4-1FB5-4A0E-8F24-CDDD9D0182B2}"/>
              </a:ext>
            </a:extLst>
          </p:cNvPr>
          <p:cNvSpPr>
            <a:spLocks noGrp="1"/>
          </p:cNvSpPr>
          <p:nvPr>
            <p:ph idx="1"/>
          </p:nvPr>
        </p:nvSpPr>
        <p:spPr/>
        <p:txBody>
          <a:bodyPr>
            <a:normAutofit fontScale="92500" lnSpcReduction="10000"/>
          </a:bodyPr>
          <a:lstStyle/>
          <a:p>
            <a:endParaRPr lang="en-US" dirty="0"/>
          </a:p>
          <a:p>
            <a:r>
              <a:rPr lang="en-US" dirty="0"/>
              <a:t>An adverse event or suspected adverse reaction is considered “life-threatening” if, </a:t>
            </a:r>
            <a:r>
              <a:rPr lang="en-US" u="sng" dirty="0"/>
              <a:t>in the view of either the investigator or sponsor</a:t>
            </a:r>
            <a:r>
              <a:rPr lang="en-US" dirty="0"/>
              <a:t>, its occurrence places the patient or subject at </a:t>
            </a:r>
            <a:r>
              <a:rPr lang="en-US" u="sng" dirty="0"/>
              <a:t>immediate risk of death. </a:t>
            </a:r>
          </a:p>
          <a:p>
            <a:r>
              <a:rPr lang="en-US" dirty="0"/>
              <a:t>It does not include an adverse event or suspected adverse reaction that, had it occurred in a more severe form, might have caused death.</a:t>
            </a:r>
          </a:p>
        </p:txBody>
      </p:sp>
    </p:spTree>
    <p:extLst>
      <p:ext uri="{BB962C8B-B14F-4D97-AF65-F5344CB8AC3E}">
        <p14:creationId xmlns:p14="http://schemas.microsoft.com/office/powerpoint/2010/main" val="297122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29AE-845B-4262-AA6F-7D624D4563F9}"/>
              </a:ext>
            </a:extLst>
          </p:cNvPr>
          <p:cNvSpPr>
            <a:spLocks noGrp="1"/>
          </p:cNvSpPr>
          <p:nvPr>
            <p:ph type="title"/>
          </p:nvPr>
        </p:nvSpPr>
        <p:spPr/>
        <p:txBody>
          <a:bodyPr>
            <a:normAutofit/>
          </a:bodyPr>
          <a:lstStyle/>
          <a:p>
            <a:r>
              <a:rPr lang="en-US" b="1" dirty="0"/>
              <a:t>IND safety reporting </a:t>
            </a:r>
          </a:p>
        </p:txBody>
      </p:sp>
      <p:sp>
        <p:nvSpPr>
          <p:cNvPr id="3" name="Content Placeholder 2">
            <a:extLst>
              <a:ext uri="{FF2B5EF4-FFF2-40B4-BE49-F238E27FC236}">
                <a16:creationId xmlns:a16="http://schemas.microsoft.com/office/drawing/2014/main" id="{2852F03D-D704-478B-A41E-318727F9BAA8}"/>
              </a:ext>
            </a:extLst>
          </p:cNvPr>
          <p:cNvSpPr>
            <a:spLocks noGrp="1"/>
          </p:cNvSpPr>
          <p:nvPr>
            <p:ph idx="1"/>
          </p:nvPr>
        </p:nvSpPr>
        <p:spPr/>
        <p:txBody>
          <a:bodyPr/>
          <a:lstStyle/>
          <a:p>
            <a:r>
              <a:rPr lang="en-US" dirty="0"/>
              <a:t>The sponsor must submit an IND safety report when any of the following criteria are met: </a:t>
            </a:r>
          </a:p>
          <a:p>
            <a:pPr marL="971550" lvl="1" indent="-514350">
              <a:buFont typeface="+mj-lt"/>
              <a:buAutoNum type="arabicPeriod"/>
            </a:pPr>
            <a:r>
              <a:rPr lang="en-US" u="sng" dirty="0"/>
              <a:t>Serious</a:t>
            </a:r>
            <a:r>
              <a:rPr lang="en-US" dirty="0"/>
              <a:t> and </a:t>
            </a:r>
            <a:r>
              <a:rPr lang="en-US" u="sng" dirty="0"/>
              <a:t>Unexpected</a:t>
            </a:r>
            <a:r>
              <a:rPr lang="en-US" dirty="0"/>
              <a:t> </a:t>
            </a:r>
            <a:r>
              <a:rPr lang="en-US" u="sng" dirty="0"/>
              <a:t>Suspected</a:t>
            </a:r>
            <a:r>
              <a:rPr lang="en-US" dirty="0"/>
              <a:t> Adverse Reaction</a:t>
            </a:r>
          </a:p>
          <a:p>
            <a:pPr marL="971550" lvl="1" indent="-514350">
              <a:buFont typeface="+mj-lt"/>
              <a:buAutoNum type="arabicPeriod"/>
            </a:pPr>
            <a:r>
              <a:rPr lang="en-US" dirty="0"/>
              <a:t>Increased Occurrence of Serious Suspected Adverse Reactions</a:t>
            </a:r>
          </a:p>
          <a:p>
            <a:pPr marL="971550" lvl="1" indent="-514350">
              <a:buFont typeface="+mj-lt"/>
              <a:buAutoNum type="arabicPeriod"/>
            </a:pPr>
            <a:r>
              <a:rPr lang="en-US" dirty="0"/>
              <a:t>Findings From Other Sources</a:t>
            </a:r>
          </a:p>
          <a:p>
            <a:pPr marL="457200" lvl="1" indent="0">
              <a:buNone/>
            </a:pPr>
            <a:endParaRPr lang="en-US" dirty="0"/>
          </a:p>
          <a:p>
            <a:pPr marL="457200" lvl="1" indent="0">
              <a:buNone/>
            </a:pPr>
            <a:endParaRPr lang="en-US" dirty="0"/>
          </a:p>
          <a:p>
            <a:pPr marL="971550" lvl="1" indent="-514350">
              <a:buFont typeface="+mj-lt"/>
              <a:buAutoNum type="arabicPeriod"/>
            </a:pPr>
            <a:endParaRPr lang="en-US" dirty="0"/>
          </a:p>
        </p:txBody>
      </p:sp>
    </p:spTree>
    <p:extLst>
      <p:ext uri="{BB962C8B-B14F-4D97-AF65-F5344CB8AC3E}">
        <p14:creationId xmlns:p14="http://schemas.microsoft.com/office/powerpoint/2010/main" val="312784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6800-3AF8-41D9-B737-555F00175D94}"/>
              </a:ext>
            </a:extLst>
          </p:cNvPr>
          <p:cNvSpPr>
            <a:spLocks noGrp="1"/>
          </p:cNvSpPr>
          <p:nvPr>
            <p:ph type="title"/>
          </p:nvPr>
        </p:nvSpPr>
        <p:spPr/>
        <p:txBody>
          <a:bodyPr>
            <a:normAutofit fontScale="90000"/>
          </a:bodyPr>
          <a:lstStyle/>
          <a:p>
            <a:br>
              <a:rPr lang="en-US" dirty="0"/>
            </a:br>
            <a:r>
              <a:rPr lang="en-US" b="1" dirty="0"/>
              <a:t>Findings From Other Sources </a:t>
            </a:r>
            <a:br>
              <a:rPr lang="en-US" dirty="0"/>
            </a:br>
            <a:endParaRPr lang="en-US" dirty="0"/>
          </a:p>
        </p:txBody>
      </p:sp>
      <p:sp>
        <p:nvSpPr>
          <p:cNvPr id="3" name="Content Placeholder 2">
            <a:extLst>
              <a:ext uri="{FF2B5EF4-FFF2-40B4-BE49-F238E27FC236}">
                <a16:creationId xmlns:a16="http://schemas.microsoft.com/office/drawing/2014/main" id="{E7E5DFF1-F1A2-449D-A3A0-49D9BA29BFA4}"/>
              </a:ext>
            </a:extLst>
          </p:cNvPr>
          <p:cNvSpPr>
            <a:spLocks noGrp="1"/>
          </p:cNvSpPr>
          <p:nvPr>
            <p:ph idx="1"/>
          </p:nvPr>
        </p:nvSpPr>
        <p:spPr/>
        <p:txBody>
          <a:bodyPr>
            <a:normAutofit/>
          </a:bodyPr>
          <a:lstStyle/>
          <a:p>
            <a:pPr marL="0" indent="0">
              <a:buNone/>
            </a:pPr>
            <a:r>
              <a:rPr lang="en-US" dirty="0"/>
              <a:t>The sponsor must report any findings that suggest a </a:t>
            </a:r>
            <a:r>
              <a:rPr lang="en-US" i="1" dirty="0"/>
              <a:t>significant risk </a:t>
            </a:r>
            <a:r>
              <a:rPr lang="en-US" dirty="0"/>
              <a:t>in humans exposed to the drug </a:t>
            </a:r>
          </a:p>
          <a:p>
            <a:pPr marL="0" indent="0">
              <a:buNone/>
            </a:pPr>
            <a:r>
              <a:rPr lang="en-US" dirty="0"/>
              <a:t>from:</a:t>
            </a:r>
          </a:p>
          <a:p>
            <a:r>
              <a:rPr lang="en-US" dirty="0"/>
              <a:t>Epidemiological studies, pooled analyses of multiple studies or clinical studies </a:t>
            </a:r>
          </a:p>
          <a:p>
            <a:r>
              <a:rPr lang="en-US" dirty="0"/>
              <a:t> Animal or in vitro testing, whether or not conducted under an IND or by the sponsor</a:t>
            </a:r>
          </a:p>
        </p:txBody>
      </p:sp>
    </p:spTree>
    <p:extLst>
      <p:ext uri="{BB962C8B-B14F-4D97-AF65-F5344CB8AC3E}">
        <p14:creationId xmlns:p14="http://schemas.microsoft.com/office/powerpoint/2010/main" val="236430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991E-037F-4EAA-9D97-A49BBB7D0EDD}"/>
              </a:ext>
            </a:extLst>
          </p:cNvPr>
          <p:cNvSpPr>
            <a:spLocks noGrp="1"/>
          </p:cNvSpPr>
          <p:nvPr>
            <p:ph type="title"/>
          </p:nvPr>
        </p:nvSpPr>
        <p:spPr>
          <a:xfrm>
            <a:off x="228315" y="118632"/>
            <a:ext cx="8509103" cy="926020"/>
          </a:xfrm>
        </p:spPr>
        <p:txBody>
          <a:bodyPr>
            <a:normAutofit fontScale="90000"/>
          </a:bodyPr>
          <a:lstStyle/>
          <a:p>
            <a:r>
              <a:rPr lang="en-US" dirty="0"/>
              <a:t>Investigator and Sponsor Reporting Responsibilities </a:t>
            </a:r>
          </a:p>
        </p:txBody>
      </p:sp>
      <p:graphicFrame>
        <p:nvGraphicFramePr>
          <p:cNvPr id="4" name="Content Placeholder 3">
            <a:extLst>
              <a:ext uri="{FF2B5EF4-FFF2-40B4-BE49-F238E27FC236}">
                <a16:creationId xmlns:a16="http://schemas.microsoft.com/office/drawing/2014/main" id="{9B4BE582-D1BA-4FD5-8E53-A2F9B87A7888}"/>
              </a:ext>
            </a:extLst>
          </p:cNvPr>
          <p:cNvGraphicFramePr>
            <a:graphicFrameLocks noGrp="1"/>
          </p:cNvGraphicFramePr>
          <p:nvPr>
            <p:ph idx="1"/>
            <p:extLst>
              <p:ext uri="{D42A27DB-BD31-4B8C-83A1-F6EECF244321}">
                <p14:modId xmlns:p14="http://schemas.microsoft.com/office/powerpoint/2010/main" val="2528441800"/>
              </p:ext>
            </p:extLst>
          </p:nvPr>
        </p:nvGraphicFramePr>
        <p:xfrm>
          <a:off x="582547" y="1160060"/>
          <a:ext cx="7991706" cy="5203400"/>
        </p:xfrm>
        <a:graphic>
          <a:graphicData uri="http://schemas.openxmlformats.org/drawingml/2006/table">
            <a:tbl>
              <a:tblPr firstRow="1" firstCol="1" bandRow="1">
                <a:tableStyleId>{5C22544A-7EE6-4342-B048-85BDC9FD1C3A}</a:tableStyleId>
              </a:tblPr>
              <a:tblGrid>
                <a:gridCol w="1997499">
                  <a:extLst>
                    <a:ext uri="{9D8B030D-6E8A-4147-A177-3AD203B41FA5}">
                      <a16:colId xmlns:a16="http://schemas.microsoft.com/office/drawing/2014/main" val="488243851"/>
                    </a:ext>
                  </a:extLst>
                </a:gridCol>
                <a:gridCol w="1997499">
                  <a:extLst>
                    <a:ext uri="{9D8B030D-6E8A-4147-A177-3AD203B41FA5}">
                      <a16:colId xmlns:a16="http://schemas.microsoft.com/office/drawing/2014/main" val="809624294"/>
                    </a:ext>
                  </a:extLst>
                </a:gridCol>
                <a:gridCol w="1718000">
                  <a:extLst>
                    <a:ext uri="{9D8B030D-6E8A-4147-A177-3AD203B41FA5}">
                      <a16:colId xmlns:a16="http://schemas.microsoft.com/office/drawing/2014/main" val="2062504944"/>
                    </a:ext>
                  </a:extLst>
                </a:gridCol>
                <a:gridCol w="2278708">
                  <a:extLst>
                    <a:ext uri="{9D8B030D-6E8A-4147-A177-3AD203B41FA5}">
                      <a16:colId xmlns:a16="http://schemas.microsoft.com/office/drawing/2014/main" val="2759036257"/>
                    </a:ext>
                  </a:extLst>
                </a:gridCol>
              </a:tblGrid>
              <a:tr h="458645">
                <a:tc>
                  <a:txBody>
                    <a:bodyPr/>
                    <a:lstStyle/>
                    <a:p>
                      <a:pPr marL="0" marR="0" algn="ctr">
                        <a:spcBef>
                          <a:spcPts val="0"/>
                        </a:spcBef>
                        <a:spcAft>
                          <a:spcPts val="0"/>
                        </a:spcAft>
                      </a:pPr>
                      <a:r>
                        <a:rPr lang="en-US" sz="1200" dirty="0">
                          <a:effectLst/>
                        </a:rPr>
                        <a:t>Term</a:t>
                      </a:r>
                    </a:p>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dirty="0">
                          <a:effectLst/>
                        </a:rPr>
                        <a:t>Investigator Responsibility</a:t>
                      </a:r>
                    </a:p>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dirty="0">
                          <a:effectLst/>
                        </a:rPr>
                        <a:t>Sponsor Responsibility</a:t>
                      </a:r>
                    </a:p>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dirty="0">
                          <a:effectLst/>
                        </a:rPr>
                        <a:t>Final Determination</a:t>
                      </a:r>
                    </a:p>
                    <a:p>
                      <a:pPr marL="0" marR="0" algn="ctr">
                        <a:lnSpc>
                          <a:spcPct val="107000"/>
                        </a:lnSpc>
                        <a:spcBef>
                          <a:spcPts val="0"/>
                        </a:spcBef>
                        <a:spcAft>
                          <a:spcPts val="0"/>
                        </a:spcAft>
                      </a:pPr>
                      <a:r>
                        <a:rPr lang="en-US" sz="1200" dirty="0">
                          <a:effectLst/>
                        </a:rPr>
                        <a:t>Responsibility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extLst>
                  <a:ext uri="{0D108BD9-81ED-4DB2-BD59-A6C34878D82A}">
                    <a16:rowId xmlns:a16="http://schemas.microsoft.com/office/drawing/2014/main" val="1148749751"/>
                  </a:ext>
                </a:extLst>
              </a:tr>
              <a:tr h="924528">
                <a:tc>
                  <a:txBody>
                    <a:bodyPr/>
                    <a:lstStyle/>
                    <a:p>
                      <a:pPr marL="0" marR="0" algn="ctr">
                        <a:spcBef>
                          <a:spcPts val="0"/>
                        </a:spcBef>
                        <a:spcAft>
                          <a:spcPts val="0"/>
                        </a:spcAft>
                      </a:pPr>
                      <a:r>
                        <a:rPr lang="en-US" sz="1200" dirty="0">
                          <a:effectLst/>
                        </a:rPr>
                        <a:t>Serious </a:t>
                      </a:r>
                    </a:p>
                    <a:p>
                      <a:pPr marL="0" marR="0" algn="ctr">
                        <a:lnSpc>
                          <a:spcPct val="107000"/>
                        </a:lnSpc>
                        <a:spcBef>
                          <a:spcPts val="0"/>
                        </a:spcBef>
                        <a:spcAft>
                          <a:spcPts val="0"/>
                        </a:spcAft>
                      </a:pPr>
                      <a:r>
                        <a:rPr lang="en-US" sz="1200" dirty="0">
                          <a:effectLst/>
                        </a:rPr>
                        <a:t>(or life-threatening)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dirty="0">
                          <a:effectLst/>
                        </a:rPr>
                        <a:t>Yes </a:t>
                      </a:r>
                    </a:p>
                    <a:p>
                      <a:pPr marL="0" marR="0" algn="ctr">
                        <a:lnSpc>
                          <a:spcPct val="107000"/>
                        </a:lnSpc>
                        <a:spcBef>
                          <a:spcPts val="0"/>
                        </a:spcBef>
                        <a:spcAft>
                          <a:spcPts val="0"/>
                        </a:spcAft>
                      </a:pPr>
                      <a:r>
                        <a:rPr lang="en-US" sz="1200" dirty="0">
                          <a:effectLst/>
                        </a:rPr>
                        <a:t>(Investigator must report all serious adverse events to the sponsor immediately)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dirty="0">
                          <a:effectLst/>
                        </a:rPr>
                        <a:t>Yes </a:t>
                      </a:r>
                    </a:p>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a:effectLst/>
                        </a:rPr>
                        <a:t>An event is considered serious or life-threatening, based on either the investigator’s or sponsor’s opinion.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extLst>
                  <a:ext uri="{0D108BD9-81ED-4DB2-BD59-A6C34878D82A}">
                    <a16:rowId xmlns:a16="http://schemas.microsoft.com/office/drawing/2014/main" val="3552584879"/>
                  </a:ext>
                </a:extLst>
              </a:tr>
              <a:tr h="2333513">
                <a:tc>
                  <a:txBody>
                    <a:bodyPr/>
                    <a:lstStyle/>
                    <a:p>
                      <a:pPr marL="0" marR="0" algn="ctr">
                        <a:spcBef>
                          <a:spcPts val="0"/>
                        </a:spcBef>
                        <a:spcAft>
                          <a:spcPts val="0"/>
                        </a:spcAft>
                      </a:pPr>
                      <a:r>
                        <a:rPr lang="en-US" sz="1200" dirty="0">
                          <a:effectLst/>
                        </a:rPr>
                        <a:t>Unexpected </a:t>
                      </a:r>
                    </a:p>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dirty="0">
                          <a:effectLst/>
                        </a:rPr>
                        <a:t>No </a:t>
                      </a:r>
                    </a:p>
                    <a:p>
                      <a:pPr marL="0" marR="0" algn="ctr">
                        <a:lnSpc>
                          <a:spcPct val="107000"/>
                        </a:lnSpc>
                        <a:spcBef>
                          <a:spcPts val="0"/>
                        </a:spcBef>
                        <a:spcAft>
                          <a:spcPts val="0"/>
                        </a:spcAft>
                      </a:pPr>
                      <a:r>
                        <a:rPr lang="en-US" sz="1200" dirty="0">
                          <a:effectLst/>
                        </a:rPr>
                        <a:t>(No requirement to assess “expectedness”)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a:effectLst/>
                        </a:rPr>
                        <a:t>Yes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a:effectLst/>
                        </a:rPr>
                        <a:t>The sponsor is responsible for determining whether event meets the definition of “unexpected,” based on whether the event is listed in the investigator brochure; or if an investigator brochure is not required or available, is not consistent with the risk information described elsewhere in the general investigational plan or elsewhere in the current application.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extLst>
                  <a:ext uri="{0D108BD9-81ED-4DB2-BD59-A6C34878D82A}">
                    <a16:rowId xmlns:a16="http://schemas.microsoft.com/office/drawing/2014/main" val="3926646690"/>
                  </a:ext>
                </a:extLst>
              </a:tr>
              <a:tr h="1438596">
                <a:tc>
                  <a:txBody>
                    <a:bodyPr/>
                    <a:lstStyle/>
                    <a:p>
                      <a:pPr marL="0" marR="0" algn="ctr">
                        <a:spcBef>
                          <a:spcPts val="0"/>
                        </a:spcBef>
                        <a:spcAft>
                          <a:spcPts val="0"/>
                        </a:spcAft>
                      </a:pPr>
                      <a:r>
                        <a:rPr lang="en-US" sz="1200">
                          <a:effectLst/>
                        </a:rPr>
                        <a:t>Suspected Adverse Reaction – (causality assessment standard - “reasonable possibility”)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a:effectLst/>
                        </a:rPr>
                        <a:t>Yes </a:t>
                      </a:r>
                    </a:p>
                    <a:p>
                      <a:pPr marL="0" marR="0" algn="ctr">
                        <a:lnSpc>
                          <a:spcPct val="107000"/>
                        </a:lnSpc>
                        <a:spcBef>
                          <a:spcPts val="0"/>
                        </a:spcBef>
                        <a:spcAft>
                          <a:spcPts val="0"/>
                        </a:spcAft>
                      </a:pPr>
                      <a:r>
                        <a:rPr lang="en-US" sz="1200">
                          <a:effectLst/>
                        </a:rPr>
                        <a:t>(Investigator must provide sponsor with an assessment of causality) </a:t>
                      </a:r>
                    </a:p>
                    <a:p>
                      <a:pPr marL="0" marR="0" indent="45720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a:effectLst/>
                        </a:rPr>
                        <a:t>Yes (Sponsor’s assessment determines reportability, regardless of investigator’s assessment) </a:t>
                      </a:r>
                    </a:p>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tc>
                  <a:txBody>
                    <a:bodyPr/>
                    <a:lstStyle/>
                    <a:p>
                      <a:pPr marL="0" marR="0" algn="ctr">
                        <a:spcBef>
                          <a:spcPts val="0"/>
                        </a:spcBef>
                        <a:spcAft>
                          <a:spcPts val="0"/>
                        </a:spcAft>
                      </a:pPr>
                      <a:r>
                        <a:rPr lang="en-US" sz="1200" dirty="0">
                          <a:effectLst/>
                        </a:rPr>
                        <a:t>The sponsor is responsible for determining whether there is a reasonable possibility that the drug caused the adverse event, taking into consideration the investigator’s assessment </a:t>
                      </a:r>
                    </a:p>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039" marR="41039" marT="0" marB="0" anchor="ctr"/>
                </a:tc>
                <a:extLst>
                  <a:ext uri="{0D108BD9-81ED-4DB2-BD59-A6C34878D82A}">
                    <a16:rowId xmlns:a16="http://schemas.microsoft.com/office/drawing/2014/main" val="3832776270"/>
                  </a:ext>
                </a:extLst>
              </a:tr>
            </a:tbl>
          </a:graphicData>
        </a:graphic>
      </p:graphicFrame>
    </p:spTree>
    <p:extLst>
      <p:ext uri="{BB962C8B-B14F-4D97-AF65-F5344CB8AC3E}">
        <p14:creationId xmlns:p14="http://schemas.microsoft.com/office/powerpoint/2010/main" val="89434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3DC1-B5E8-4394-97C7-945B6EFF777A}"/>
              </a:ext>
            </a:extLst>
          </p:cNvPr>
          <p:cNvSpPr>
            <a:spLocks noGrp="1"/>
          </p:cNvSpPr>
          <p:nvPr>
            <p:ph type="title"/>
          </p:nvPr>
        </p:nvSpPr>
        <p:spPr/>
        <p:txBody>
          <a:bodyPr>
            <a:normAutofit/>
          </a:bodyPr>
          <a:lstStyle/>
          <a:p>
            <a:r>
              <a:rPr lang="en-US" sz="4000" b="1" dirty="0"/>
              <a:t>IND Safety Reporting Time Frame </a:t>
            </a:r>
          </a:p>
        </p:txBody>
      </p:sp>
      <p:sp>
        <p:nvSpPr>
          <p:cNvPr id="3" name="Content Placeholder 2">
            <a:extLst>
              <a:ext uri="{FF2B5EF4-FFF2-40B4-BE49-F238E27FC236}">
                <a16:creationId xmlns:a16="http://schemas.microsoft.com/office/drawing/2014/main" id="{40511B4B-1866-46E9-82DB-EB072A120899}"/>
              </a:ext>
            </a:extLst>
          </p:cNvPr>
          <p:cNvSpPr>
            <a:spLocks noGrp="1"/>
          </p:cNvSpPr>
          <p:nvPr>
            <p:ph idx="1"/>
          </p:nvPr>
        </p:nvSpPr>
        <p:spPr/>
        <p:txBody>
          <a:bodyPr>
            <a:normAutofit fontScale="92500" lnSpcReduction="10000"/>
          </a:bodyPr>
          <a:lstStyle/>
          <a:p>
            <a:r>
              <a:rPr lang="en-US" b="1" dirty="0"/>
              <a:t>Initial reporting</a:t>
            </a:r>
            <a:endParaRPr lang="en-US" dirty="0"/>
          </a:p>
          <a:p>
            <a:pPr lvl="1"/>
            <a:r>
              <a:rPr lang="en-US" u="sng" dirty="0"/>
              <a:t>No later than 15 calendar days</a:t>
            </a:r>
            <a:r>
              <a:rPr lang="en-US" dirty="0"/>
              <a:t> for unexpected serious suspected adverse reactions and observations from animal studies suggesting significant risk to human subjects</a:t>
            </a:r>
          </a:p>
          <a:p>
            <a:pPr lvl="1"/>
            <a:r>
              <a:rPr lang="en-US" u="sng" dirty="0"/>
              <a:t>No later than 7 calendar days</a:t>
            </a:r>
            <a:r>
              <a:rPr lang="en-US" dirty="0"/>
              <a:t> for unexpected fatal or life-threatening suspected adverse reactions </a:t>
            </a:r>
          </a:p>
          <a:p>
            <a:r>
              <a:rPr lang="en-US" b="1" dirty="0"/>
              <a:t>Follow-up reporting </a:t>
            </a:r>
          </a:p>
          <a:p>
            <a:pPr lvl="1"/>
            <a:r>
              <a:rPr lang="en-US" u="sng" dirty="0"/>
              <a:t>No later than 15 calendar days</a:t>
            </a:r>
            <a:r>
              <a:rPr lang="en-US" dirty="0"/>
              <a:t> for follow-up information to a previously submitted IND safety report</a:t>
            </a:r>
          </a:p>
          <a:p>
            <a:pPr marL="0" indent="0">
              <a:buNone/>
            </a:pPr>
            <a:endParaRPr lang="en-US" dirty="0"/>
          </a:p>
        </p:txBody>
      </p:sp>
    </p:spTree>
    <p:extLst>
      <p:ext uri="{BB962C8B-B14F-4D97-AF65-F5344CB8AC3E}">
        <p14:creationId xmlns:p14="http://schemas.microsoft.com/office/powerpoint/2010/main" val="387096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4799-2D56-4FAF-B710-CCBB94B66590}"/>
              </a:ext>
            </a:extLst>
          </p:cNvPr>
          <p:cNvSpPr>
            <a:spLocks noGrp="1"/>
          </p:cNvSpPr>
          <p:nvPr>
            <p:ph type="title"/>
          </p:nvPr>
        </p:nvSpPr>
        <p:spPr/>
        <p:txBody>
          <a:bodyPr/>
          <a:lstStyle/>
          <a:p>
            <a:r>
              <a:rPr lang="en-US" sz="4000" b="1" dirty="0"/>
              <a:t>References</a:t>
            </a:r>
            <a:r>
              <a:rPr lang="en-US" dirty="0"/>
              <a:t> </a:t>
            </a:r>
          </a:p>
        </p:txBody>
      </p:sp>
      <p:sp>
        <p:nvSpPr>
          <p:cNvPr id="3" name="Content Placeholder 2">
            <a:extLst>
              <a:ext uri="{FF2B5EF4-FFF2-40B4-BE49-F238E27FC236}">
                <a16:creationId xmlns:a16="http://schemas.microsoft.com/office/drawing/2014/main" id="{AA75CFAE-70F4-4164-B99B-FC3CCF9D930F}"/>
              </a:ext>
            </a:extLst>
          </p:cNvPr>
          <p:cNvSpPr>
            <a:spLocks noGrp="1"/>
          </p:cNvSpPr>
          <p:nvPr>
            <p:ph idx="1"/>
          </p:nvPr>
        </p:nvSpPr>
        <p:spPr/>
        <p:txBody>
          <a:bodyPr>
            <a:normAutofit/>
          </a:bodyPr>
          <a:lstStyle/>
          <a:p>
            <a:endParaRPr lang="en-US" dirty="0"/>
          </a:p>
          <a:p>
            <a:r>
              <a:rPr lang="en-US" dirty="0"/>
              <a:t>21 CFR part 312 and part 320</a:t>
            </a:r>
          </a:p>
          <a:p>
            <a:r>
              <a:rPr lang="en-US" dirty="0"/>
              <a:t>FDA Guidance for Industry and Investigators: Safety Reporting Requirements for INDs and BA/BE Studies</a:t>
            </a:r>
          </a:p>
          <a:p>
            <a:r>
              <a:rPr lang="en-US" dirty="0"/>
              <a:t> FDA Draft Guidance for industry: Safety Assessment for IND Safety Reporting </a:t>
            </a:r>
          </a:p>
        </p:txBody>
      </p:sp>
    </p:spTree>
    <p:extLst>
      <p:ext uri="{BB962C8B-B14F-4D97-AF65-F5344CB8AC3E}">
        <p14:creationId xmlns:p14="http://schemas.microsoft.com/office/powerpoint/2010/main" val="715327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5183-E089-4CCD-A514-B1E814E81D1E}"/>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75EF5452-B1A8-45B5-A4C0-EA7BCBC16C77}"/>
              </a:ext>
            </a:extLst>
          </p:cNvPr>
          <p:cNvSpPr>
            <a:spLocks noGrp="1"/>
          </p:cNvSpPr>
          <p:nvPr>
            <p:ph idx="1"/>
          </p:nvPr>
        </p:nvSpPr>
        <p:spPr/>
        <p:txBody>
          <a:bodyPr/>
          <a:lstStyle/>
          <a:p>
            <a:r>
              <a:rPr lang="en-US" altLang="en-US" dirty="0"/>
              <a:t>I’ve no financial interests or relationships to disclose</a:t>
            </a:r>
          </a:p>
          <a:p>
            <a:r>
              <a:rPr lang="en-US" altLang="en-US" dirty="0"/>
              <a:t>The views presented here are personal and do not necessarily reflect the views of the Agency</a:t>
            </a:r>
          </a:p>
          <a:p>
            <a:endParaRPr lang="en-US" dirty="0"/>
          </a:p>
        </p:txBody>
      </p:sp>
    </p:spTree>
    <p:extLst>
      <p:ext uri="{BB962C8B-B14F-4D97-AF65-F5344CB8AC3E}">
        <p14:creationId xmlns:p14="http://schemas.microsoft.com/office/powerpoint/2010/main" val="133146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F341-6040-4CA6-80A7-2E62B3E0305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F477345-CA64-46DF-8483-D116A4071DEA}"/>
              </a:ext>
            </a:extLst>
          </p:cNvPr>
          <p:cNvSpPr>
            <a:spLocks noGrp="1"/>
          </p:cNvSpPr>
          <p:nvPr>
            <p:ph idx="1"/>
          </p:nvPr>
        </p:nvSpPr>
        <p:spPr>
          <a:xfrm>
            <a:off x="311048" y="1378008"/>
            <a:ext cx="8509103" cy="4286043"/>
          </a:xfrm>
        </p:spPr>
        <p:txBody>
          <a:bodyPr anchor="ctr"/>
          <a:lstStyle/>
          <a:p>
            <a:r>
              <a:rPr lang="en-US" dirty="0"/>
              <a:t>Definitions </a:t>
            </a:r>
          </a:p>
          <a:p>
            <a:r>
              <a:rPr lang="en-US" dirty="0"/>
              <a:t>Investigator and sponsor reporting responsibilities </a:t>
            </a:r>
          </a:p>
          <a:p>
            <a:r>
              <a:rPr lang="en-US" dirty="0"/>
              <a:t>IND safety reporting time frame</a:t>
            </a:r>
          </a:p>
        </p:txBody>
      </p:sp>
    </p:spTree>
    <p:extLst>
      <p:ext uri="{BB962C8B-B14F-4D97-AF65-F5344CB8AC3E}">
        <p14:creationId xmlns:p14="http://schemas.microsoft.com/office/powerpoint/2010/main" val="128737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Adverse Event </a:t>
            </a:r>
            <a:endParaRPr lang="en-US" dirty="0"/>
          </a:p>
        </p:txBody>
      </p:sp>
      <p:sp>
        <p:nvSpPr>
          <p:cNvPr id="3" name="Content Placeholder 2"/>
          <p:cNvSpPr>
            <a:spLocks noGrp="1"/>
          </p:cNvSpPr>
          <p:nvPr>
            <p:ph idx="1"/>
          </p:nvPr>
        </p:nvSpPr>
        <p:spPr/>
        <p:txBody>
          <a:bodyPr/>
          <a:lstStyle/>
          <a:p>
            <a:endParaRPr lang="en-US" dirty="0"/>
          </a:p>
          <a:p>
            <a:r>
              <a:rPr lang="en-US" dirty="0"/>
              <a:t>Adverse event means any untoward medical occurrence associated with the use of a drug in humans, </a:t>
            </a:r>
            <a:r>
              <a:rPr lang="en-US" u="sng" dirty="0"/>
              <a:t>whether or not considered drug related</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49464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A6A4-DB22-470E-9166-A5270C7E342A}"/>
              </a:ext>
            </a:extLst>
          </p:cNvPr>
          <p:cNvSpPr>
            <a:spLocks noGrp="1"/>
          </p:cNvSpPr>
          <p:nvPr>
            <p:ph type="title"/>
          </p:nvPr>
        </p:nvSpPr>
        <p:spPr/>
        <p:txBody>
          <a:bodyPr/>
          <a:lstStyle/>
          <a:p>
            <a:r>
              <a:rPr lang="en-US" b="1" dirty="0"/>
              <a:t>Suspected Adverse Reaction </a:t>
            </a:r>
            <a:endParaRPr lang="en-US" dirty="0"/>
          </a:p>
        </p:txBody>
      </p:sp>
      <p:sp>
        <p:nvSpPr>
          <p:cNvPr id="3" name="Content Placeholder 2">
            <a:extLst>
              <a:ext uri="{FF2B5EF4-FFF2-40B4-BE49-F238E27FC236}">
                <a16:creationId xmlns:a16="http://schemas.microsoft.com/office/drawing/2014/main" id="{47014761-6CDC-437E-9157-70AFE8DC68FD}"/>
              </a:ext>
            </a:extLst>
          </p:cNvPr>
          <p:cNvSpPr>
            <a:spLocks noGrp="1"/>
          </p:cNvSpPr>
          <p:nvPr>
            <p:ph idx="1"/>
          </p:nvPr>
        </p:nvSpPr>
        <p:spPr/>
        <p:txBody>
          <a:bodyPr>
            <a:normAutofit fontScale="85000" lnSpcReduction="10000"/>
          </a:bodyPr>
          <a:lstStyle/>
          <a:p>
            <a:endParaRPr lang="en-US" dirty="0"/>
          </a:p>
          <a:p>
            <a:r>
              <a:rPr lang="en-US" dirty="0"/>
              <a:t>Suspected adverse reaction means any adverse event for which there is a </a:t>
            </a:r>
            <a:r>
              <a:rPr lang="en-US" i="1" u="sng" dirty="0"/>
              <a:t>reasonable possibility</a:t>
            </a:r>
            <a:r>
              <a:rPr lang="en-US" dirty="0"/>
              <a:t> that the drug caused the adverse event</a:t>
            </a:r>
          </a:p>
          <a:p>
            <a:r>
              <a:rPr lang="en-US" dirty="0"/>
              <a:t>For the purposes of IND safety reporting, </a:t>
            </a:r>
            <a:r>
              <a:rPr lang="en-US" i="1" u="sng" dirty="0"/>
              <a:t>‘reasonable possibility’</a:t>
            </a:r>
            <a:r>
              <a:rPr lang="en-US" dirty="0"/>
              <a:t> means there is evidence to suggest </a:t>
            </a:r>
            <a:r>
              <a:rPr lang="en-US" u="sng" dirty="0"/>
              <a:t>a causal relationship</a:t>
            </a:r>
            <a:r>
              <a:rPr lang="en-US" dirty="0"/>
              <a:t> between the drug and the adverse event. </a:t>
            </a:r>
          </a:p>
          <a:p>
            <a:r>
              <a:rPr lang="en-US" dirty="0"/>
              <a:t>Who is responsible for making the causality judgment?</a:t>
            </a:r>
          </a:p>
          <a:p>
            <a:pPr lvl="1"/>
            <a:r>
              <a:rPr lang="en-US" u="sng" dirty="0"/>
              <a:t>FDA</a:t>
            </a:r>
            <a:r>
              <a:rPr lang="en-US" dirty="0"/>
              <a:t>: the </a:t>
            </a:r>
            <a:r>
              <a:rPr lang="en-US" u="sng" dirty="0"/>
              <a:t>sponsor</a:t>
            </a:r>
          </a:p>
          <a:p>
            <a:pPr lvl="1"/>
            <a:r>
              <a:rPr lang="en-US" u="sng" dirty="0"/>
              <a:t>ICH E2A guidance:</a:t>
            </a:r>
            <a:r>
              <a:rPr lang="en-US" dirty="0"/>
              <a:t> either the </a:t>
            </a:r>
            <a:r>
              <a:rPr lang="en-US" u="sng" dirty="0"/>
              <a:t>investigator</a:t>
            </a:r>
            <a:r>
              <a:rPr lang="en-US" dirty="0"/>
              <a:t> or the </a:t>
            </a:r>
            <a:r>
              <a:rPr lang="en-US" u="sng" dirty="0"/>
              <a:t>sponsor</a:t>
            </a:r>
            <a:endParaRPr lang="en-US" dirty="0"/>
          </a:p>
        </p:txBody>
      </p:sp>
    </p:spTree>
    <p:extLst>
      <p:ext uri="{BB962C8B-B14F-4D97-AF65-F5344CB8AC3E}">
        <p14:creationId xmlns:p14="http://schemas.microsoft.com/office/powerpoint/2010/main" val="354748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A692-A9BE-4CE9-8954-4DB0FC3352B9}"/>
              </a:ext>
            </a:extLst>
          </p:cNvPr>
          <p:cNvSpPr>
            <a:spLocks noGrp="1"/>
          </p:cNvSpPr>
          <p:nvPr>
            <p:ph type="title"/>
          </p:nvPr>
        </p:nvSpPr>
        <p:spPr/>
        <p:txBody>
          <a:bodyPr>
            <a:normAutofit fontScale="90000"/>
          </a:bodyPr>
          <a:lstStyle/>
          <a:p>
            <a:r>
              <a:rPr lang="en-US" i="1" u="sng" dirty="0"/>
              <a:t>Individual Occurrences</a:t>
            </a:r>
            <a:br>
              <a:rPr lang="en-US" dirty="0"/>
            </a:br>
            <a:endParaRPr lang="en-US" dirty="0"/>
          </a:p>
        </p:txBody>
      </p:sp>
      <p:sp>
        <p:nvSpPr>
          <p:cNvPr id="3" name="Content Placeholder 2">
            <a:extLst>
              <a:ext uri="{FF2B5EF4-FFF2-40B4-BE49-F238E27FC236}">
                <a16:creationId xmlns:a16="http://schemas.microsoft.com/office/drawing/2014/main" id="{AE4B695D-7C05-4CFB-88BE-CE8692918BE1}"/>
              </a:ext>
            </a:extLst>
          </p:cNvPr>
          <p:cNvSpPr>
            <a:spLocks noGrp="1"/>
          </p:cNvSpPr>
          <p:nvPr>
            <p:ph idx="1"/>
          </p:nvPr>
        </p:nvSpPr>
        <p:spPr/>
        <p:txBody>
          <a:bodyPr>
            <a:normAutofit/>
          </a:bodyPr>
          <a:lstStyle/>
          <a:p>
            <a:pPr marL="457200" lvl="1" indent="0">
              <a:buNone/>
            </a:pPr>
            <a:r>
              <a:rPr lang="en-US" i="1" dirty="0"/>
              <a:t> </a:t>
            </a:r>
            <a:r>
              <a:rPr lang="en-US" dirty="0"/>
              <a:t>Certain serious adverse events are informative as single cases because they are </a:t>
            </a:r>
            <a:r>
              <a:rPr lang="en-US" u="sng" dirty="0"/>
              <a:t>uncommon</a:t>
            </a:r>
            <a:r>
              <a:rPr lang="en-US" dirty="0"/>
              <a:t> and are known to be </a:t>
            </a:r>
            <a:r>
              <a:rPr lang="en-US" u="sng" dirty="0"/>
              <a:t>strongly associated with drug exposure </a:t>
            </a:r>
            <a:r>
              <a:rPr lang="en-US" dirty="0"/>
              <a:t>(e.g., angioedema, blood dyscrasias, rhabdomyolysis, hepatic injury, anaphylaxis, and Stevens-Johnson Syndrome) </a:t>
            </a:r>
          </a:p>
          <a:p>
            <a:pPr marL="857250" lvl="2" indent="0">
              <a:buNone/>
            </a:pPr>
            <a:endParaRPr lang="en-US" dirty="0"/>
          </a:p>
        </p:txBody>
      </p:sp>
    </p:spTree>
    <p:extLst>
      <p:ext uri="{BB962C8B-B14F-4D97-AF65-F5344CB8AC3E}">
        <p14:creationId xmlns:p14="http://schemas.microsoft.com/office/powerpoint/2010/main" val="105445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0F62-A571-494C-AE01-FFD8F73BD23D}"/>
              </a:ext>
            </a:extLst>
          </p:cNvPr>
          <p:cNvSpPr>
            <a:spLocks noGrp="1"/>
          </p:cNvSpPr>
          <p:nvPr>
            <p:ph type="title"/>
          </p:nvPr>
        </p:nvSpPr>
        <p:spPr/>
        <p:txBody>
          <a:bodyPr/>
          <a:lstStyle/>
          <a:p>
            <a:r>
              <a:rPr lang="en-US" i="1" u="sng" dirty="0"/>
              <a:t>One or More Occurrences</a:t>
            </a:r>
            <a:endParaRPr lang="en-US" b="1" dirty="0"/>
          </a:p>
        </p:txBody>
      </p:sp>
      <p:sp>
        <p:nvSpPr>
          <p:cNvPr id="3" name="Content Placeholder 2">
            <a:extLst>
              <a:ext uri="{FF2B5EF4-FFF2-40B4-BE49-F238E27FC236}">
                <a16:creationId xmlns:a16="http://schemas.microsoft.com/office/drawing/2014/main" id="{C1BBFE3B-D8AD-4B4C-B793-612C3294E3F6}"/>
              </a:ext>
            </a:extLst>
          </p:cNvPr>
          <p:cNvSpPr>
            <a:spLocks noGrp="1"/>
          </p:cNvSpPr>
          <p:nvPr>
            <p:ph idx="1"/>
          </p:nvPr>
        </p:nvSpPr>
        <p:spPr>
          <a:xfrm>
            <a:off x="323850" y="2009775"/>
            <a:ext cx="8653173" cy="4685223"/>
          </a:xfrm>
        </p:spPr>
        <p:txBody>
          <a:bodyPr>
            <a:normAutofit lnSpcReduction="10000"/>
          </a:bodyPr>
          <a:lstStyle/>
          <a:p>
            <a:r>
              <a:rPr lang="en-US" sz="2800" dirty="0"/>
              <a:t>One or more occurrences of an event that is not commonly associated with drug exposure, but is otherwise uncommon in the population exposed to the drug</a:t>
            </a:r>
          </a:p>
          <a:p>
            <a:r>
              <a:rPr lang="en-US" sz="2800" dirty="0"/>
              <a:t>If the event occurs in association with other factors strongly suggesting causation (e.g., strong temporal association, event recurs on </a:t>
            </a:r>
            <a:r>
              <a:rPr lang="en-US" sz="2800" dirty="0" err="1"/>
              <a:t>rechallenge</a:t>
            </a:r>
            <a:r>
              <a:rPr lang="en-US" sz="2800" dirty="0"/>
              <a:t>), a single case may be sufficiently persuasive to report in an IND safety report</a:t>
            </a:r>
          </a:p>
          <a:p>
            <a:r>
              <a:rPr lang="en-US" sz="2800" dirty="0"/>
              <a:t>Examples: tendon rupture or heart valve lesions in young adults, or intussusception in healthy infants</a:t>
            </a:r>
            <a:endParaRPr lang="en-US" sz="1600" dirty="0"/>
          </a:p>
          <a:p>
            <a:endParaRPr lang="en-US" sz="1600" dirty="0"/>
          </a:p>
        </p:txBody>
      </p:sp>
    </p:spTree>
    <p:extLst>
      <p:ext uri="{BB962C8B-B14F-4D97-AF65-F5344CB8AC3E}">
        <p14:creationId xmlns:p14="http://schemas.microsoft.com/office/powerpoint/2010/main" val="14079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1294-5987-4073-BD9C-C9F7966C43B6}"/>
              </a:ext>
            </a:extLst>
          </p:cNvPr>
          <p:cNvSpPr>
            <a:spLocks noGrp="1"/>
          </p:cNvSpPr>
          <p:nvPr>
            <p:ph type="title"/>
          </p:nvPr>
        </p:nvSpPr>
        <p:spPr/>
        <p:txBody>
          <a:bodyPr>
            <a:normAutofit fontScale="90000"/>
          </a:bodyPr>
          <a:lstStyle/>
          <a:p>
            <a:r>
              <a:rPr lang="en-US" i="1" u="sng" dirty="0"/>
              <a:t>Aggregate Analysis of Specific Events</a:t>
            </a:r>
            <a:br>
              <a:rPr lang="en-US" i="1" u="sng" dirty="0"/>
            </a:br>
            <a:endParaRPr lang="en-US" dirty="0"/>
          </a:p>
        </p:txBody>
      </p:sp>
      <p:sp>
        <p:nvSpPr>
          <p:cNvPr id="3" name="Content Placeholder 2">
            <a:extLst>
              <a:ext uri="{FF2B5EF4-FFF2-40B4-BE49-F238E27FC236}">
                <a16:creationId xmlns:a16="http://schemas.microsoft.com/office/drawing/2014/main" id="{434820C6-65A9-4896-B2A4-D858E2127B4D}"/>
              </a:ext>
            </a:extLst>
          </p:cNvPr>
          <p:cNvSpPr>
            <a:spLocks noGrp="1"/>
          </p:cNvSpPr>
          <p:nvPr>
            <p:ph idx="1"/>
          </p:nvPr>
        </p:nvSpPr>
        <p:spPr/>
        <p:txBody>
          <a:bodyPr>
            <a:normAutofit fontScale="92500"/>
          </a:bodyPr>
          <a:lstStyle/>
          <a:p>
            <a:r>
              <a:rPr lang="en-US" dirty="0"/>
              <a:t>An aggregate analysis of specific events observed in a clinical trial that indicates those events </a:t>
            </a:r>
            <a:r>
              <a:rPr lang="en-US" u="sng" dirty="0"/>
              <a:t>occur more frequently in the drug treatment group than in a concurrent or historical control group </a:t>
            </a:r>
          </a:p>
          <a:p>
            <a:r>
              <a:rPr lang="en-US" dirty="0"/>
              <a:t> Examples: </a:t>
            </a:r>
          </a:p>
          <a:p>
            <a:pPr lvl="1">
              <a:buFont typeface="Wingdings" panose="05000000000000000000" pitchFamily="2" charset="2"/>
              <a:buChar char="Ø"/>
            </a:pPr>
            <a:r>
              <a:rPr lang="en-US" dirty="0"/>
              <a:t>Non-acute death observed in a trial in cancer patients</a:t>
            </a:r>
          </a:p>
          <a:p>
            <a:pPr lvl="1">
              <a:buFont typeface="Wingdings" panose="05000000000000000000" pitchFamily="2" charset="2"/>
              <a:buChar char="Ø"/>
            </a:pPr>
            <a:r>
              <a:rPr lang="en-US" dirty="0"/>
              <a:t>Acute myocardial infarction observed in a long-duration trial in an elderly population with cancer</a:t>
            </a:r>
          </a:p>
        </p:txBody>
      </p:sp>
    </p:spTree>
    <p:extLst>
      <p:ext uri="{BB962C8B-B14F-4D97-AF65-F5344CB8AC3E}">
        <p14:creationId xmlns:p14="http://schemas.microsoft.com/office/powerpoint/2010/main" val="260081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AC02-AEAE-430D-9353-0E36C5C9EE8D}"/>
              </a:ext>
            </a:extLst>
          </p:cNvPr>
          <p:cNvSpPr>
            <a:spLocks noGrp="1"/>
          </p:cNvSpPr>
          <p:nvPr>
            <p:ph type="title"/>
          </p:nvPr>
        </p:nvSpPr>
        <p:spPr/>
        <p:txBody>
          <a:bodyPr/>
          <a:lstStyle/>
          <a:p>
            <a:r>
              <a:rPr lang="en-US" b="1" dirty="0"/>
              <a:t>Adverse Reaction </a:t>
            </a:r>
            <a:endParaRPr lang="en-US" dirty="0"/>
          </a:p>
        </p:txBody>
      </p:sp>
      <p:sp>
        <p:nvSpPr>
          <p:cNvPr id="3" name="Content Placeholder 2">
            <a:extLst>
              <a:ext uri="{FF2B5EF4-FFF2-40B4-BE49-F238E27FC236}">
                <a16:creationId xmlns:a16="http://schemas.microsoft.com/office/drawing/2014/main" id="{5177176B-1D7C-42FD-9238-595E69763DDD}"/>
              </a:ext>
            </a:extLst>
          </p:cNvPr>
          <p:cNvSpPr>
            <a:spLocks noGrp="1"/>
          </p:cNvSpPr>
          <p:nvPr>
            <p:ph idx="1"/>
          </p:nvPr>
        </p:nvSpPr>
        <p:spPr/>
        <p:txBody>
          <a:bodyPr/>
          <a:lstStyle/>
          <a:p>
            <a:r>
              <a:rPr lang="en-US" dirty="0"/>
              <a:t>An adverse reaction means any adverse event caused by a drug</a:t>
            </a:r>
          </a:p>
        </p:txBody>
      </p:sp>
      <p:pic>
        <p:nvPicPr>
          <p:cNvPr id="4" name="Content Placeholder 3">
            <a:extLst>
              <a:ext uri="{FF2B5EF4-FFF2-40B4-BE49-F238E27FC236}">
                <a16:creationId xmlns:a16="http://schemas.microsoft.com/office/drawing/2014/main" id="{4BABD3AE-B354-43B8-B1D5-E85A53072DE5}"/>
              </a:ext>
            </a:extLst>
          </p:cNvPr>
          <p:cNvPicPr>
            <a:picLocks noChangeAspect="1"/>
          </p:cNvPicPr>
          <p:nvPr/>
        </p:nvPicPr>
        <p:blipFill>
          <a:blip r:embed="rId3"/>
          <a:stretch>
            <a:fillRect/>
          </a:stretch>
        </p:blipFill>
        <p:spPr>
          <a:xfrm>
            <a:off x="2440982" y="3179352"/>
            <a:ext cx="3839522" cy="3678648"/>
          </a:xfrm>
          <a:prstGeom prst="rect">
            <a:avLst/>
          </a:prstGeom>
        </p:spPr>
      </p:pic>
    </p:spTree>
    <p:extLst>
      <p:ext uri="{BB962C8B-B14F-4D97-AF65-F5344CB8AC3E}">
        <p14:creationId xmlns:p14="http://schemas.microsoft.com/office/powerpoint/2010/main" val="2253001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635012054692657059</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635012054692657059</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635012054692657059</Data>
    <Filter/>
  </Receiver>
  <Receiver>
    <Name>Nintex conditional workflow start</Name>
    <Synchronization>Synchronous</Synchronization>
    <Type>10004</Type>
    <SequenceNumber>50000</SequenceNumber>
    <Assembly>Nintex.Workflow, Version=1.0.0.0, Culture=neutral, PublicKeyToken=913f6bae0ca5ae12</Assembly>
    <Class>Nintex.Workflow.ConditionalWorkflowStartReceiver</Class>
    <Data>635012054692657059</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79862D5F892D546AECB236CA9E1EEAE" ma:contentTypeVersion="0" ma:contentTypeDescription="Create a new document." ma:contentTypeScope="" ma:versionID="c00a8a70a0895b8023818d1a62331617">
  <xsd:schema xmlns:xsd="http://www.w3.org/2001/XMLSchema" xmlns:xs="http://www.w3.org/2001/XMLSchema" xmlns:p="http://schemas.microsoft.com/office/2006/metadata/properties" xmlns:ns2="9de073ec-ac82-447c-9e03-f2a127ddbaab" targetNamespace="http://schemas.microsoft.com/office/2006/metadata/properties" ma:root="true" ma:fieldsID="bd6c886489c0aae651c1e4ad0eee83d4" ns2:_="">
    <xsd:import namespace="9de073ec-ac82-447c-9e03-f2a127ddbaa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073ec-ac82-447c-9e03-f2a127ddbaa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de073ec-ac82-447c-9e03-f2a127ddbaab">DCFPU5JH66N6-57-988</_dlc_DocId>
    <_dlc_DocIdUrl xmlns="9de073ec-ac82-447c-9e03-f2a127ddbaab">
      <Url>http://sharepoint.fda.gov/orgs/OTSSharePoint/_layouts/DocIdRedir.aspx?ID=DCFPU5JH66N6-57-988</Url>
      <Description>DCFPU5JH66N6-57-988</Description>
    </_dlc_DocIdUrl>
  </documentManagement>
</p:properties>
</file>

<file path=customXml/itemProps1.xml><?xml version="1.0" encoding="utf-8"?>
<ds:datastoreItem xmlns:ds="http://schemas.openxmlformats.org/officeDocument/2006/customXml" ds:itemID="{EF5BEFDF-3EF4-491A-AFA4-63BCC737027F}">
  <ds:schemaRefs>
    <ds:schemaRef ds:uri="http://schemas.microsoft.com/sharepoint/v3/contenttype/forms"/>
  </ds:schemaRefs>
</ds:datastoreItem>
</file>

<file path=customXml/itemProps2.xml><?xml version="1.0" encoding="utf-8"?>
<ds:datastoreItem xmlns:ds="http://schemas.openxmlformats.org/officeDocument/2006/customXml" ds:itemID="{D334F22C-CB47-4F29-937E-3DD357D1AE1D}">
  <ds:schemaRefs>
    <ds:schemaRef ds:uri="http://schemas.microsoft.com/sharepoint/events"/>
  </ds:schemaRefs>
</ds:datastoreItem>
</file>

<file path=customXml/itemProps3.xml><?xml version="1.0" encoding="utf-8"?>
<ds:datastoreItem xmlns:ds="http://schemas.openxmlformats.org/officeDocument/2006/customXml" ds:itemID="{466B4E4D-E09C-4DCC-B476-E3B1649CD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e073ec-ac82-447c-9e03-f2a127ddb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F64F44B-3D4B-4A17-AB45-976BB2A37837}">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9de073ec-ac82-447c-9e03-f2a127ddbaa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5509</TotalTime>
  <Words>2056</Words>
  <Application>Microsoft Office PowerPoint</Application>
  <PresentationFormat>On-screen Show (4:3)</PresentationFormat>
  <Paragraphs>162</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Helvetica</vt:lpstr>
      <vt:lpstr>Times New Roman</vt:lpstr>
      <vt:lpstr>Wingdings</vt:lpstr>
      <vt:lpstr>Office Theme</vt:lpstr>
      <vt:lpstr>Safety Considerations:  Regulatory Definitions and Practical Considerations </vt:lpstr>
      <vt:lpstr>Disclaimer</vt:lpstr>
      <vt:lpstr>Outline</vt:lpstr>
      <vt:lpstr>Adverse Event </vt:lpstr>
      <vt:lpstr>Suspected Adverse Reaction </vt:lpstr>
      <vt:lpstr>Individual Occurrences </vt:lpstr>
      <vt:lpstr>One or More Occurrences</vt:lpstr>
      <vt:lpstr>Aggregate Analysis of Specific Events </vt:lpstr>
      <vt:lpstr>Adverse Reaction </vt:lpstr>
      <vt:lpstr>Unexpected Adverse Events</vt:lpstr>
      <vt:lpstr>Serious Adverse Events </vt:lpstr>
      <vt:lpstr>Life-Threatening Adverse Events</vt:lpstr>
      <vt:lpstr>IND safety reporting </vt:lpstr>
      <vt:lpstr> Findings From Other Sources  </vt:lpstr>
      <vt:lpstr>Investigator and Sponsor Reporting Responsibilities </vt:lpstr>
      <vt:lpstr>IND Safety Reporting Time Frame </vt:lpstr>
      <vt:lpstr>References </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Payne, Meshaun</cp:lastModifiedBy>
  <cp:revision>128</cp:revision>
  <dcterms:created xsi:type="dcterms:W3CDTF">2015-10-02T20:33:31Z</dcterms:created>
  <dcterms:modified xsi:type="dcterms:W3CDTF">2019-02-27T17:18:03Z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0x010100479862D5F892D546AECB236CA9E1EEAE</vt:lpwstr>
  </property>
  <property fmtid="{D5CDD505-2E9C-101B-9397-08002B2CF9AE}" pid="3" name="_dlc_DocIdItemGuid">
    <vt:lpwstr>b987f1de-f09f-41fb-af88-3ea8bf497c9f</vt:lpwstr>
  </property>
</Properties>
</file>