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30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270"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9" d="100"/>
          <a:sy n="89" d="100"/>
        </p:scale>
        <p:origin x="-125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10/11/2016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BEF38BC1-AF09-4AA5-96C0-AF8251C63172}" type="slidenum">
              <a:rPr lang="en-US" altLang="en-US" smtClean="0"/>
              <a:pPr algn="r" eaLnBrk="1" hangingPunct="1">
                <a:spcBef>
                  <a:spcPct val="0"/>
                </a:spcBef>
              </a:pPr>
              <a:t>17</a:t>
            </a:fld>
            <a:endParaRPr lang="en-US" altLang="en-US" smtClean="0"/>
          </a:p>
        </p:txBody>
      </p:sp>
      <p:sp>
        <p:nvSpPr>
          <p:cNvPr id="36867" name="Rectangle 7"/>
          <p:cNvSpPr txBox="1">
            <a:spLocks noGrp="1" noChangeArrowheads="1"/>
          </p:cNvSpPr>
          <p:nvPr/>
        </p:nvSpPr>
        <p:spPr bwMode="auto">
          <a:xfrm>
            <a:off x="3884613" y="8686488"/>
            <a:ext cx="2971800" cy="45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302" tIns="46151" rIns="92302" bIns="46151" anchor="b"/>
          <a:lstStyle>
            <a:lvl1pPr algn="l" defTabSz="923925" eaLnBrk="0" hangingPunct="0">
              <a:spcBef>
                <a:spcPct val="30000"/>
              </a:spcBef>
              <a:defRPr sz="1200">
                <a:solidFill>
                  <a:schemeClr val="tx1"/>
                </a:solidFill>
                <a:latin typeface="Arial" charset="0"/>
              </a:defRPr>
            </a:lvl1pPr>
            <a:lvl2pPr marL="709613" indent="-273050" algn="l" defTabSz="923925" eaLnBrk="0" hangingPunct="0">
              <a:spcBef>
                <a:spcPct val="30000"/>
              </a:spcBef>
              <a:defRPr sz="1200">
                <a:solidFill>
                  <a:schemeClr val="tx1"/>
                </a:solidFill>
                <a:latin typeface="Arial" charset="0"/>
              </a:defRPr>
            </a:lvl2pPr>
            <a:lvl3pPr marL="1092200" indent="-219075" algn="l" defTabSz="923925" eaLnBrk="0" hangingPunct="0">
              <a:spcBef>
                <a:spcPct val="30000"/>
              </a:spcBef>
              <a:defRPr sz="1200">
                <a:solidFill>
                  <a:schemeClr val="tx1"/>
                </a:solidFill>
                <a:latin typeface="Arial" charset="0"/>
              </a:defRPr>
            </a:lvl3pPr>
            <a:lvl4pPr marL="1528763" indent="-219075" algn="l" defTabSz="923925" eaLnBrk="0" hangingPunct="0">
              <a:spcBef>
                <a:spcPct val="30000"/>
              </a:spcBef>
              <a:defRPr sz="1200">
                <a:solidFill>
                  <a:schemeClr val="tx1"/>
                </a:solidFill>
                <a:latin typeface="Arial" charset="0"/>
              </a:defRPr>
            </a:lvl4pPr>
            <a:lvl5pPr marL="1965325" indent="-219075" algn="l" defTabSz="923925" eaLnBrk="0" hangingPunct="0">
              <a:spcBef>
                <a:spcPct val="30000"/>
              </a:spcBef>
              <a:defRPr sz="1200">
                <a:solidFill>
                  <a:schemeClr val="tx1"/>
                </a:solidFill>
                <a:latin typeface="Arial" charset="0"/>
              </a:defRPr>
            </a:lvl5pPr>
            <a:lvl6pPr marL="2422525" indent="-219075" defTabSz="923925" eaLnBrk="0" fontAlgn="base" hangingPunct="0">
              <a:spcBef>
                <a:spcPct val="30000"/>
              </a:spcBef>
              <a:spcAft>
                <a:spcPct val="0"/>
              </a:spcAft>
              <a:defRPr sz="1200">
                <a:solidFill>
                  <a:schemeClr val="tx1"/>
                </a:solidFill>
                <a:latin typeface="Arial" charset="0"/>
              </a:defRPr>
            </a:lvl6pPr>
            <a:lvl7pPr marL="2879725" indent="-219075" defTabSz="923925" eaLnBrk="0" fontAlgn="base" hangingPunct="0">
              <a:spcBef>
                <a:spcPct val="30000"/>
              </a:spcBef>
              <a:spcAft>
                <a:spcPct val="0"/>
              </a:spcAft>
              <a:defRPr sz="1200">
                <a:solidFill>
                  <a:schemeClr val="tx1"/>
                </a:solidFill>
                <a:latin typeface="Arial" charset="0"/>
              </a:defRPr>
            </a:lvl7pPr>
            <a:lvl8pPr marL="3336925" indent="-219075" defTabSz="923925" eaLnBrk="0" fontAlgn="base" hangingPunct="0">
              <a:spcBef>
                <a:spcPct val="30000"/>
              </a:spcBef>
              <a:spcAft>
                <a:spcPct val="0"/>
              </a:spcAft>
              <a:defRPr sz="1200">
                <a:solidFill>
                  <a:schemeClr val="tx1"/>
                </a:solidFill>
                <a:latin typeface="Arial" charset="0"/>
              </a:defRPr>
            </a:lvl8pPr>
            <a:lvl9pPr marL="3794125" indent="-219075" defTabSz="9239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14536A0-AA4E-4AB1-8CD6-7D4F469DE62E}" type="slidenum">
              <a:rPr lang="en-US" altLang="en-US"/>
              <a:pPr algn="r" eaLnBrk="1" hangingPunct="1">
                <a:spcBef>
                  <a:spcPct val="0"/>
                </a:spcBef>
              </a:pPr>
              <a:t>17</a:t>
            </a:fld>
            <a:endParaRPr lang="en-US" altLang="en-US"/>
          </a:p>
        </p:txBody>
      </p:sp>
      <p:sp>
        <p:nvSpPr>
          <p:cNvPr id="36868" name="Rectangle 2"/>
          <p:cNvSpPr>
            <a:spLocks noGrp="1" noRot="1" noChangeAspect="1" noChangeArrowheads="1" noTextEdit="1"/>
          </p:cNvSpPr>
          <p:nvPr>
            <p:ph type="sldImg"/>
          </p:nvPr>
        </p:nvSpPr>
        <p:spPr>
          <a:xfrm>
            <a:off x="1144588" y="685800"/>
            <a:ext cx="4572000" cy="3429000"/>
          </a:xfrm>
          <a:ln/>
        </p:spPr>
      </p:sp>
      <p:sp>
        <p:nvSpPr>
          <p:cNvPr id="36869" name="Rectangle 3"/>
          <p:cNvSpPr>
            <a:spLocks noGrp="1" noChangeArrowheads="1"/>
          </p:cNvSpPr>
          <p:nvPr>
            <p:ph type="body" idx="1"/>
          </p:nvPr>
        </p:nvSpPr>
        <p:spPr>
          <a:noFill/>
        </p:spPr>
        <p:txBody>
          <a:bodyPr lIns="92302" tIns="46151" rIns="92302" bIns="46151"/>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10/11/2016</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10/11/2016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10/11/2016</a:t>
            </a:fld>
            <a:endParaRPr lang="en-US"/>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69A747-787A-44B6-8428-7D6DE95C10FB}" type="slidenum">
              <a:rPr lang="en-US" altLang="en-US"/>
              <a:pPr>
                <a:defRPr/>
              </a:pPr>
              <a:t>‹#›</a:t>
            </a:fld>
            <a:endParaRPr lang="en-US" altLang="en-US"/>
          </a:p>
        </p:txBody>
      </p:sp>
    </p:spTree>
    <p:extLst>
      <p:ext uri="{BB962C8B-B14F-4D97-AF65-F5344CB8AC3E}">
        <p14:creationId xmlns:p14="http://schemas.microsoft.com/office/powerpoint/2010/main" val="149678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lstStyle/>
          <a:p>
            <a:r>
              <a:rPr lang="en-US" smtClean="0"/>
              <a:t>Click to edit Master title style</a:t>
            </a:r>
            <a:endParaRPr lang="en-US"/>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10/11/2016</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10/11/2016</a:t>
            </a:fld>
            <a:endParaRPr lang="en-US"/>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10/11/2016</a:t>
            </a:fld>
            <a:endParaRPr lang="en-US"/>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10/11/2016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10/11/2016</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10/11/2016</a:t>
            </a:fld>
            <a:endParaRPr lang="en-US"/>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10/11/2016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10/11/2016</a:t>
            </a:fld>
            <a:endParaRPr lang="en-US"/>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10/11/2016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graphics8.nytimes.com/images/2009/07/30/health/chen_600.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clipartof.com/portfolio/toonaday/illustration/cartoon-happy-businesswoman-flipping-a-coin-1044458.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imgres?imgurl=http://i45.photobucket.com/albums/f77/pharmerpillid/PerduretasPackageInsert.jpg&amp;imgrefurl=http://www.pharmer.org/category/tags/codeine&amp;usg=__VtDp15GcFOV-9pC6fzrm43KYNR0=&amp;h=1000&amp;w=609&amp;sz=101&amp;hl=en&amp;start=7&amp;zoom=1&amp;tbnid=jK91ene6rLQj2M:&amp;tbnh=149&amp;tbnw=91&amp;ei=xJqGUJbxGpSA0AHI0oHYDQ&amp;prev=/search?q%3Ddrug%2Bpackage%2Binserts%26hl%3Den%26safe%3Dactive%26gbv%3D2%26tbm%3Disch&amp;itbs=1" TargetMode="Externa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dannalab.com/images/drugidentity.jpg" TargetMode="External"/><Relationship Id="rId13" Type="http://schemas.openxmlformats.org/officeDocument/2006/relationships/image" Target="../media/image14.jpeg"/><Relationship Id="rId3" Type="http://schemas.openxmlformats.org/officeDocument/2006/relationships/hyperlink" Target="http://blogs.smithsonianmag.com/smartnews/files/2012/09/thalidomide-image1.jpg" TargetMode="External"/><Relationship Id="rId7" Type="http://schemas.openxmlformats.org/officeDocument/2006/relationships/image" Target="../media/image11.jpeg"/><Relationship Id="rId12" Type="http://schemas.openxmlformats.org/officeDocument/2006/relationships/hyperlink" Target="http://img.docstoccdn.com/thumb/orig/69826916.png" TargetMode="External"/><Relationship Id="rId17" Type="http://schemas.openxmlformats.org/officeDocument/2006/relationships/image" Target="../media/image17.jpeg"/><Relationship Id="rId2" Type="http://schemas.openxmlformats.org/officeDocument/2006/relationships/image" Target="../media/image8.jpeg"/><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hyperlink" Target="http://www.google.com/imgres?imgurl=http://srxa.files.wordpress.com/2010/09/counterfeit-medicine-health-1036411.jpg&amp;imgrefurl=http://srxawordonhealth.com/2010/09/29/fake-drugs-hurt-patients-and-pharma/&amp;usg=__UrsBqs1OvvPU4cRSeUGfotd-iCo=&amp;h=426&amp;w=300&amp;sz=35&amp;hl=en&amp;start=6&amp;zoom=1&amp;tbnid=zl4EyELxCv6DmM:&amp;tbnh=126&amp;tbnw=89&amp;ei=6geAUJn2Gcf40gHrt4HICQ&amp;prev=/search?q%3Dcounterfeit%2Bdrugs%26hl%3Den%26safe%3Dactive%26gbv%3D2%26tbm%3Disch&amp;itbs=1" TargetMode="External"/><Relationship Id="rId11" Type="http://schemas.openxmlformats.org/officeDocument/2006/relationships/image" Target="../media/image13.jpeg"/><Relationship Id="rId5" Type="http://schemas.openxmlformats.org/officeDocument/2006/relationships/image" Target="../media/image10.jpeg"/><Relationship Id="rId15" Type="http://schemas.openxmlformats.org/officeDocument/2006/relationships/hyperlink" Target="//upload.wikimedia.org/wikipedia/commons/4/40/Elixir_Sulfanilamide.jpg" TargetMode="External"/><Relationship Id="rId10" Type="http://schemas.openxmlformats.org/officeDocument/2006/relationships/hyperlink" Target="http://img.docstoccdn.com/thumb/orig/578803.png" TargetMode="External"/><Relationship Id="rId4" Type="http://schemas.openxmlformats.org/officeDocument/2006/relationships/image" Target="../media/image9.jpeg"/><Relationship Id="rId9" Type="http://schemas.openxmlformats.org/officeDocument/2006/relationships/image" Target="../media/image12.jpeg"/><Relationship Id="rId14" Type="http://schemas.openxmlformats.org/officeDocument/2006/relationships/image" Target="../media/image15.jpeg"/></Relationships>
</file>

<file path=ppt/slides/_rels/slide3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www.infusionconcepts.com/Pictures/CriticalCare/BloodBag.jpg&amp;imgrefurl=http://www.infusionconcepts.com/InfusionSetsMain/DTransfusionSets.html&amp;usg=__7oGg3v5cqoAw3wx3AhBHZdkqHUY=&amp;h=429&amp;w=328&amp;sz=15&amp;hl=en&amp;start=3&amp;zoom=1&amp;tbnid=qweoOqfAy-xuEM:&amp;tbnh=126&amp;tbnw=96&amp;ei=C56GUOXPM4nf0gG7u4G4CA&amp;prev=/search?q%3Dblood%2Btransfusion%2Bbag%26hl%3Den%26safe%3Dactive%26gbv%3D2%26tbm%3Disch&amp;itbs=1" TargetMode="External"/><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9561A66E-2BC9-41D2-AE61-7B9B0A9F5D98}" type="slidenum">
              <a:rPr lang="en-US" altLang="en-US" sz="1400" smtClean="0"/>
              <a:pPr algn="r" eaLnBrk="1" hangingPunct="1">
                <a:spcBef>
                  <a:spcPct val="0"/>
                </a:spcBef>
                <a:buFontTx/>
                <a:buNone/>
              </a:pPr>
              <a:t>1</a:t>
            </a:fld>
            <a:endParaRPr lang="en-US" altLang="en-US" sz="1400" smtClean="0"/>
          </a:p>
        </p:txBody>
      </p:sp>
      <p:sp>
        <p:nvSpPr>
          <p:cNvPr id="2051" name="Rectangle 2"/>
          <p:cNvSpPr>
            <a:spLocks noGrp="1" noChangeArrowheads="1"/>
          </p:cNvSpPr>
          <p:nvPr>
            <p:ph type="ctrTitle"/>
          </p:nvPr>
        </p:nvSpPr>
        <p:spPr/>
        <p:txBody>
          <a:bodyPr/>
          <a:lstStyle/>
          <a:p>
            <a:pPr eaLnBrk="1" hangingPunct="1"/>
            <a:r>
              <a:rPr lang="en-US" altLang="en-US" smtClean="0"/>
              <a:t>Structure and mandate of FDA</a:t>
            </a:r>
          </a:p>
        </p:txBody>
      </p:sp>
      <p:sp>
        <p:nvSpPr>
          <p:cNvPr id="2052" name="Rectangle 3"/>
          <p:cNvSpPr>
            <a:spLocks noGrp="1" noChangeArrowheads="1"/>
          </p:cNvSpPr>
          <p:nvPr>
            <p:ph type="subTitle" idx="1"/>
          </p:nvPr>
        </p:nvSpPr>
        <p:spPr/>
        <p:txBody>
          <a:bodyPr/>
          <a:lstStyle/>
          <a:p>
            <a:pPr eaLnBrk="1" hangingPunct="1"/>
            <a:r>
              <a:rPr lang="en-US" altLang="en-US" smtClean="0"/>
              <a:t>Leonard Sacks</a:t>
            </a:r>
          </a:p>
          <a:p>
            <a:pPr eaLnBrk="1" hangingPunct="1"/>
            <a:r>
              <a:rPr lang="en-US" altLang="en-US" smtClean="0"/>
              <a:t>Office of Medical Policy</a:t>
            </a:r>
          </a:p>
          <a:p>
            <a:pPr eaLnBrk="1" hangingPunct="1"/>
            <a:r>
              <a:rPr lang="en-US" altLang="en-US" smtClean="0"/>
              <a:t>CDER, FDA</a:t>
            </a:r>
          </a:p>
        </p:txBody>
      </p:sp>
    </p:spTree>
    <p:extLst>
      <p:ext uri="{BB962C8B-B14F-4D97-AF65-F5344CB8AC3E}">
        <p14:creationId xmlns:p14="http://schemas.microsoft.com/office/powerpoint/2010/main" val="1753362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4982C14E-54D2-4C9B-9678-12B572716AFE}" type="slidenum">
              <a:rPr lang="en-US" altLang="en-US" sz="1400" smtClean="0"/>
              <a:pPr algn="r" eaLnBrk="1" hangingPunct="1">
                <a:spcBef>
                  <a:spcPct val="0"/>
                </a:spcBef>
                <a:buFontTx/>
                <a:buNone/>
              </a:pPr>
              <a:t>10</a:t>
            </a:fld>
            <a:endParaRPr lang="en-US" altLang="en-US" sz="1400" smtClean="0"/>
          </a:p>
        </p:txBody>
      </p:sp>
      <p:sp>
        <p:nvSpPr>
          <p:cNvPr id="11267" name="Rectangle 2"/>
          <p:cNvSpPr>
            <a:spLocks noGrp="1" noChangeArrowheads="1"/>
          </p:cNvSpPr>
          <p:nvPr>
            <p:ph type="title"/>
          </p:nvPr>
        </p:nvSpPr>
        <p:spPr>
          <a:xfrm>
            <a:off x="304800" y="609600"/>
            <a:ext cx="8229600" cy="1143000"/>
          </a:xfrm>
        </p:spPr>
        <p:txBody>
          <a:bodyPr/>
          <a:lstStyle/>
          <a:p>
            <a:pPr eaLnBrk="1" hangingPunct="1"/>
            <a:r>
              <a:rPr lang="en-US" altLang="en-US" sz="3200" smtClean="0"/>
              <a:t>New drug application (NDA)</a:t>
            </a:r>
            <a:br>
              <a:rPr lang="en-US" altLang="en-US" sz="3200" smtClean="0"/>
            </a:br>
            <a:r>
              <a:rPr lang="en-US" altLang="en-US" sz="3200" smtClean="0"/>
              <a:t>Biologics license application (BLA)</a:t>
            </a:r>
          </a:p>
        </p:txBody>
      </p:sp>
      <p:sp>
        <p:nvSpPr>
          <p:cNvPr id="11268" name="Rectangle 3"/>
          <p:cNvSpPr>
            <a:spLocks noGrp="1" noChangeArrowheads="1"/>
          </p:cNvSpPr>
          <p:nvPr>
            <p:ph type="body" idx="1"/>
          </p:nvPr>
        </p:nvSpPr>
        <p:spPr>
          <a:xfrm>
            <a:off x="457200" y="1752600"/>
            <a:ext cx="8229600" cy="4525963"/>
          </a:xfrm>
        </p:spPr>
        <p:txBody>
          <a:bodyPr/>
          <a:lstStyle/>
          <a:p>
            <a:pPr eaLnBrk="1" hangingPunct="1">
              <a:buFontTx/>
              <a:buNone/>
            </a:pPr>
            <a:r>
              <a:rPr lang="en-US" altLang="en-US" smtClean="0">
                <a:solidFill>
                  <a:srgbClr val="CC3300"/>
                </a:solidFill>
              </a:rPr>
              <a:t>Requirements for a marketing application</a:t>
            </a:r>
            <a:r>
              <a:rPr lang="en-US" altLang="en-US" smtClean="0"/>
              <a:t> </a:t>
            </a:r>
          </a:p>
          <a:p>
            <a:pPr lvl="1" eaLnBrk="1" hangingPunct="1"/>
            <a:r>
              <a:rPr lang="en-US" altLang="en-US" smtClean="0"/>
              <a:t>Required components</a:t>
            </a:r>
          </a:p>
          <a:p>
            <a:pPr lvl="1" eaLnBrk="1" hangingPunct="1"/>
            <a:r>
              <a:rPr lang="en-US" altLang="en-US" smtClean="0"/>
              <a:t>Safety reports</a:t>
            </a:r>
          </a:p>
          <a:p>
            <a:pPr eaLnBrk="1" hangingPunct="1">
              <a:buFontTx/>
              <a:buNone/>
            </a:pPr>
            <a:r>
              <a:rPr lang="en-US" altLang="en-US" smtClean="0">
                <a:solidFill>
                  <a:srgbClr val="CC3300"/>
                </a:solidFill>
              </a:rPr>
              <a:t>NDA includes, for example:</a:t>
            </a:r>
          </a:p>
          <a:p>
            <a:pPr lvl="1" eaLnBrk="1" hangingPunct="1"/>
            <a:r>
              <a:rPr lang="en-US" altLang="en-US" smtClean="0"/>
              <a:t>Non-clinical studies: chemistry, in vitro, animal</a:t>
            </a:r>
          </a:p>
          <a:p>
            <a:pPr lvl="1" eaLnBrk="1" hangingPunct="1"/>
            <a:r>
              <a:rPr lang="en-US" altLang="en-US" smtClean="0"/>
              <a:t>Efficacy and safety results from clinical studies performed under IND</a:t>
            </a:r>
          </a:p>
        </p:txBody>
      </p:sp>
    </p:spTree>
    <p:extLst>
      <p:ext uri="{BB962C8B-B14F-4D97-AF65-F5344CB8AC3E}">
        <p14:creationId xmlns:p14="http://schemas.microsoft.com/office/powerpoint/2010/main" val="1771873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9C9A9C79-F020-4C0C-9682-A1C44387C751}" type="slidenum">
              <a:rPr lang="en-US" altLang="en-US" sz="1400" smtClean="0"/>
              <a:pPr algn="r" eaLnBrk="1" hangingPunct="1">
                <a:spcBef>
                  <a:spcPct val="0"/>
                </a:spcBef>
                <a:buFontTx/>
                <a:buNone/>
              </a:pPr>
              <a:t>11</a:t>
            </a:fld>
            <a:endParaRPr lang="en-US" altLang="en-US" sz="1400" smtClean="0"/>
          </a:p>
        </p:txBody>
      </p:sp>
      <p:sp>
        <p:nvSpPr>
          <p:cNvPr id="12291" name="Rectangle 2"/>
          <p:cNvSpPr>
            <a:spLocks noGrp="1" noChangeArrowheads="1"/>
          </p:cNvSpPr>
          <p:nvPr>
            <p:ph type="title"/>
          </p:nvPr>
        </p:nvSpPr>
        <p:spPr>
          <a:xfrm>
            <a:off x="457200" y="762000"/>
            <a:ext cx="8229600" cy="1143000"/>
          </a:xfrm>
        </p:spPr>
        <p:txBody>
          <a:bodyPr/>
          <a:lstStyle/>
          <a:p>
            <a:pPr eaLnBrk="1" hangingPunct="1"/>
            <a:r>
              <a:rPr lang="en-US" altLang="en-US" sz="3200" smtClean="0">
                <a:solidFill>
                  <a:srgbClr val="990000"/>
                </a:solidFill>
              </a:rPr>
              <a:t>If you are involved in a study under IND…..</a:t>
            </a:r>
          </a:p>
        </p:txBody>
      </p:sp>
      <p:sp>
        <p:nvSpPr>
          <p:cNvPr id="12292" name="Rectangle 3"/>
          <p:cNvSpPr>
            <a:spLocks noGrp="1" noChangeArrowheads="1"/>
          </p:cNvSpPr>
          <p:nvPr>
            <p:ph type="body" idx="1"/>
          </p:nvPr>
        </p:nvSpPr>
        <p:spPr/>
        <p:txBody>
          <a:bodyPr/>
          <a:lstStyle/>
          <a:p>
            <a:pPr eaLnBrk="1" hangingPunct="1"/>
            <a:r>
              <a:rPr lang="en-US" altLang="en-US" smtClean="0"/>
              <a:t>FDA needs to review the IND/study protocol to allow the study to proceed</a:t>
            </a:r>
          </a:p>
          <a:p>
            <a:pPr eaLnBrk="1" hangingPunct="1"/>
            <a:r>
              <a:rPr lang="en-US" altLang="en-US" smtClean="0"/>
              <a:t>You need to be aware of responsibilities of  investigators – see e.g., Form FDA 1572</a:t>
            </a:r>
          </a:p>
          <a:p>
            <a:pPr eaLnBrk="1" hangingPunct="1"/>
            <a:r>
              <a:rPr lang="en-US" altLang="en-US" smtClean="0"/>
              <a:t>Informed consent, IRB review, safety reporting, reasonable expectation of a meaningful result</a:t>
            </a:r>
          </a:p>
        </p:txBody>
      </p:sp>
      <p:pic>
        <p:nvPicPr>
          <p:cNvPr id="12293" name="Picture 4" descr="00_1572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24367">
            <a:off x="7315200" y="4876800"/>
            <a:ext cx="13208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Other Reports Form 1572 2 of 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76800"/>
            <a:ext cx="1322388"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See full size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562600"/>
            <a:ext cx="1447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95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19F73928-8F12-43E6-B207-1A470886EE7F}" type="slidenum">
              <a:rPr lang="en-US" altLang="en-US" sz="1400" smtClean="0"/>
              <a:pPr algn="r" eaLnBrk="1" hangingPunct="1">
                <a:spcBef>
                  <a:spcPct val="0"/>
                </a:spcBef>
                <a:buFontTx/>
                <a:buNone/>
              </a:pPr>
              <a:t>12</a:t>
            </a:fld>
            <a:endParaRPr lang="en-US" altLang="en-US" sz="1400" smtClean="0"/>
          </a:p>
        </p:txBody>
      </p:sp>
      <p:sp>
        <p:nvSpPr>
          <p:cNvPr id="13315" name="Rectangle 2"/>
          <p:cNvSpPr>
            <a:spLocks noGrp="1" noChangeArrowheads="1"/>
          </p:cNvSpPr>
          <p:nvPr>
            <p:ph type="title"/>
          </p:nvPr>
        </p:nvSpPr>
        <p:spPr>
          <a:xfrm>
            <a:off x="457200" y="838200"/>
            <a:ext cx="8229600" cy="1143000"/>
          </a:xfrm>
        </p:spPr>
        <p:txBody>
          <a:bodyPr/>
          <a:lstStyle/>
          <a:p>
            <a:pPr eaLnBrk="1" hangingPunct="1"/>
            <a:r>
              <a:rPr lang="en-US" altLang="en-US" sz="3600" smtClean="0"/>
              <a:t>1572 commitments</a:t>
            </a:r>
          </a:p>
        </p:txBody>
      </p:sp>
      <p:sp>
        <p:nvSpPr>
          <p:cNvPr id="13316" name="Rectangle 3"/>
          <p:cNvSpPr>
            <a:spLocks noGrp="1" noChangeArrowheads="1"/>
          </p:cNvSpPr>
          <p:nvPr>
            <p:ph type="body" idx="1"/>
          </p:nvPr>
        </p:nvSpPr>
        <p:spPr>
          <a:xfrm>
            <a:off x="457200" y="1752600"/>
            <a:ext cx="8229600" cy="4525963"/>
          </a:xfrm>
        </p:spPr>
        <p:txBody>
          <a:bodyPr/>
          <a:lstStyle/>
          <a:p>
            <a:pPr eaLnBrk="1" hangingPunct="1">
              <a:lnSpc>
                <a:spcPct val="80000"/>
              </a:lnSpc>
            </a:pPr>
            <a:r>
              <a:rPr lang="en-US" altLang="en-US" sz="2800" smtClean="0"/>
              <a:t>Comply with protocol</a:t>
            </a:r>
          </a:p>
          <a:p>
            <a:pPr eaLnBrk="1" hangingPunct="1">
              <a:lnSpc>
                <a:spcPct val="80000"/>
              </a:lnSpc>
            </a:pPr>
            <a:r>
              <a:rPr lang="en-US" altLang="en-US" sz="2800" smtClean="0"/>
              <a:t>Personally conduct/supervise investigation</a:t>
            </a:r>
          </a:p>
          <a:p>
            <a:pPr eaLnBrk="1" hangingPunct="1">
              <a:lnSpc>
                <a:spcPct val="80000"/>
              </a:lnSpc>
            </a:pPr>
            <a:r>
              <a:rPr lang="en-US" altLang="en-US" sz="2800" smtClean="0"/>
              <a:t>Informed consent and IRB review</a:t>
            </a:r>
          </a:p>
          <a:p>
            <a:pPr eaLnBrk="1" hangingPunct="1">
              <a:lnSpc>
                <a:spcPct val="80000"/>
              </a:lnSpc>
            </a:pPr>
            <a:r>
              <a:rPr lang="en-US" altLang="en-US" sz="2800" smtClean="0"/>
              <a:t>Report adverse experiences</a:t>
            </a:r>
          </a:p>
          <a:p>
            <a:pPr eaLnBrk="1" hangingPunct="1">
              <a:lnSpc>
                <a:spcPct val="80000"/>
              </a:lnSpc>
            </a:pPr>
            <a:r>
              <a:rPr lang="en-US" altLang="en-US" sz="2800" smtClean="0"/>
              <a:t>Read and understand investigator’s brochure</a:t>
            </a:r>
          </a:p>
          <a:p>
            <a:pPr eaLnBrk="1" hangingPunct="1">
              <a:lnSpc>
                <a:spcPct val="80000"/>
              </a:lnSpc>
            </a:pPr>
            <a:r>
              <a:rPr lang="en-US" altLang="en-US" sz="2800" smtClean="0"/>
              <a:t>Ensure study staff are aware of responsibilities</a:t>
            </a:r>
          </a:p>
          <a:p>
            <a:pPr eaLnBrk="1" hangingPunct="1">
              <a:lnSpc>
                <a:spcPct val="80000"/>
              </a:lnSpc>
            </a:pPr>
            <a:r>
              <a:rPr lang="en-US" altLang="en-US" sz="2800" smtClean="0"/>
              <a:t>Maintain adequate records and make them available for inspection</a:t>
            </a:r>
          </a:p>
          <a:p>
            <a:pPr eaLnBrk="1" hangingPunct="1">
              <a:lnSpc>
                <a:spcPct val="80000"/>
              </a:lnSpc>
            </a:pPr>
            <a:r>
              <a:rPr lang="en-US" altLang="en-US" sz="2800" smtClean="0"/>
              <a:t>Ensure IRB oversight, and notify IRB of problems or changes</a:t>
            </a:r>
          </a:p>
        </p:txBody>
      </p:sp>
    </p:spTree>
    <p:extLst>
      <p:ext uri="{BB962C8B-B14F-4D97-AF65-F5344CB8AC3E}">
        <p14:creationId xmlns:p14="http://schemas.microsoft.com/office/powerpoint/2010/main" val="722891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3C2B90FC-9F77-4EA5-9434-745272EDDCAD}" type="slidenum">
              <a:rPr lang="en-US" altLang="en-US" sz="1400" smtClean="0"/>
              <a:pPr algn="r" eaLnBrk="1" hangingPunct="1">
                <a:spcBef>
                  <a:spcPct val="0"/>
                </a:spcBef>
                <a:buFontTx/>
                <a:buNone/>
              </a:pPr>
              <a:t>13</a:t>
            </a:fld>
            <a:endParaRPr lang="en-US" altLang="en-US" sz="1400" smtClean="0"/>
          </a:p>
        </p:txBody>
      </p:sp>
      <p:sp>
        <p:nvSpPr>
          <p:cNvPr id="14339" name="Rectangle 2"/>
          <p:cNvSpPr>
            <a:spLocks noGrp="1" noChangeArrowheads="1"/>
          </p:cNvSpPr>
          <p:nvPr>
            <p:ph type="title"/>
          </p:nvPr>
        </p:nvSpPr>
        <p:spPr>
          <a:xfrm>
            <a:off x="609600" y="838200"/>
            <a:ext cx="7086600" cy="808038"/>
          </a:xfrm>
        </p:spPr>
        <p:txBody>
          <a:bodyPr/>
          <a:lstStyle/>
          <a:p>
            <a:pPr eaLnBrk="1" hangingPunct="1"/>
            <a:r>
              <a:rPr lang="en-US" altLang="en-US" sz="2800" smtClean="0">
                <a:solidFill>
                  <a:srgbClr val="990000"/>
                </a:solidFill>
              </a:rPr>
              <a:t>If you are involved in a study under IND…..</a:t>
            </a:r>
          </a:p>
        </p:txBody>
      </p:sp>
      <p:sp>
        <p:nvSpPr>
          <p:cNvPr id="14340" name="Rectangle 3"/>
          <p:cNvSpPr>
            <a:spLocks noGrp="1" noChangeArrowheads="1"/>
          </p:cNvSpPr>
          <p:nvPr>
            <p:ph type="body" idx="1"/>
          </p:nvPr>
        </p:nvSpPr>
        <p:spPr/>
        <p:txBody>
          <a:bodyPr/>
          <a:lstStyle/>
          <a:p>
            <a:pPr eaLnBrk="1" hangingPunct="1"/>
            <a:r>
              <a:rPr lang="en-US" altLang="en-US" sz="2800" dirty="0" smtClean="0">
                <a:solidFill>
                  <a:srgbClr val="CC0000"/>
                </a:solidFill>
              </a:rPr>
              <a:t>Investigators brochure </a:t>
            </a:r>
          </a:p>
          <a:p>
            <a:pPr lvl="1" eaLnBrk="1" hangingPunct="1"/>
            <a:r>
              <a:rPr lang="en-US" altLang="en-US" sz="2400" dirty="0" smtClean="0"/>
              <a:t>FDA reviews along with the protocol in the IND submission</a:t>
            </a:r>
          </a:p>
          <a:p>
            <a:pPr eaLnBrk="1" hangingPunct="1"/>
            <a:r>
              <a:rPr lang="en-US" altLang="en-US" sz="2800" dirty="0" smtClean="0"/>
              <a:t>On this basis you will have to decide if the study is safe and appropriate for your patients</a:t>
            </a:r>
          </a:p>
          <a:p>
            <a:pPr lvl="1" eaLnBrk="1" hangingPunct="1"/>
            <a:r>
              <a:rPr lang="en-US" altLang="en-US" sz="2400" dirty="0" smtClean="0"/>
              <a:t>Safety information</a:t>
            </a:r>
          </a:p>
          <a:p>
            <a:pPr lvl="1" eaLnBrk="1" hangingPunct="1"/>
            <a:r>
              <a:rPr lang="en-US" altLang="en-US" sz="2400" dirty="0" smtClean="0"/>
              <a:t>CMC-impurities, shelf-life, substance uniformity</a:t>
            </a:r>
          </a:p>
          <a:p>
            <a:pPr lvl="1" eaLnBrk="1" hangingPunct="1"/>
            <a:r>
              <a:rPr lang="en-US" altLang="en-US" sz="2400" dirty="0" smtClean="0"/>
              <a:t>Toxicology-general, </a:t>
            </a:r>
            <a:r>
              <a:rPr lang="en-US" altLang="en-US" sz="2400" dirty="0" err="1" smtClean="0"/>
              <a:t>geno</a:t>
            </a:r>
            <a:r>
              <a:rPr lang="en-US" altLang="en-US" sz="2400" dirty="0" smtClean="0"/>
              <a:t>, </a:t>
            </a:r>
            <a:r>
              <a:rPr lang="en-US" altLang="en-US" sz="2400" dirty="0" err="1" smtClean="0"/>
              <a:t>carcino</a:t>
            </a:r>
            <a:r>
              <a:rPr lang="en-US" altLang="en-US" sz="2400" dirty="0" smtClean="0"/>
              <a:t>, cardiac NOAELs</a:t>
            </a:r>
          </a:p>
          <a:p>
            <a:pPr lvl="1" eaLnBrk="1" hangingPunct="1"/>
            <a:r>
              <a:rPr lang="en-US" altLang="en-US" sz="2400" dirty="0" smtClean="0"/>
              <a:t>Clinical pharmacology-peaks, AUC’s, metabolites, drug interactions, ADME</a:t>
            </a:r>
          </a:p>
          <a:p>
            <a:pPr eaLnBrk="1" hangingPunct="1"/>
            <a:endParaRPr lang="en-US" altLang="en-US" sz="2800" dirty="0" smtClean="0"/>
          </a:p>
        </p:txBody>
      </p:sp>
      <p:pic>
        <p:nvPicPr>
          <p:cNvPr id="14341" name="Picture 4" descr="picture of example doc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304" y="1164124"/>
            <a:ext cx="9239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720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1B0FE85-7A20-4577-AD88-1F23D5BD0A73}" type="slidenum">
              <a:rPr lang="en-US" altLang="en-US" sz="1400" smtClean="0"/>
              <a:pPr algn="r" eaLnBrk="1" hangingPunct="1">
                <a:spcBef>
                  <a:spcPct val="0"/>
                </a:spcBef>
                <a:buFontTx/>
                <a:buNone/>
              </a:pPr>
              <a:t>14</a:t>
            </a:fld>
            <a:endParaRPr lang="en-US" altLang="en-US" sz="1400" smtClean="0"/>
          </a:p>
        </p:txBody>
      </p:sp>
      <p:sp>
        <p:nvSpPr>
          <p:cNvPr id="15363" name="Text Box 2"/>
          <p:cNvSpPr txBox="1">
            <a:spLocks noChangeArrowheads="1"/>
          </p:cNvSpPr>
          <p:nvPr/>
        </p:nvSpPr>
        <p:spPr bwMode="auto">
          <a:xfrm>
            <a:off x="4038600" y="685800"/>
            <a:ext cx="4495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000099"/>
                </a:solidFill>
              </a:rPr>
              <a:t>Pre IND meeting- product characteristics and plans for development</a:t>
            </a:r>
          </a:p>
        </p:txBody>
      </p:sp>
      <p:sp>
        <p:nvSpPr>
          <p:cNvPr id="15364" name="Text Box 3"/>
          <p:cNvSpPr txBox="1">
            <a:spLocks noChangeArrowheads="1"/>
          </p:cNvSpPr>
          <p:nvPr/>
        </p:nvSpPr>
        <p:spPr bwMode="auto">
          <a:xfrm>
            <a:off x="1447800" y="1600200"/>
            <a:ext cx="487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en-US" altLang="en-US" sz="1400"/>
          </a:p>
        </p:txBody>
      </p:sp>
      <p:sp>
        <p:nvSpPr>
          <p:cNvPr id="15365" name="Rectangle 4"/>
          <p:cNvSpPr>
            <a:spLocks noChangeArrowheads="1"/>
          </p:cNvSpPr>
          <p:nvPr/>
        </p:nvSpPr>
        <p:spPr bwMode="auto">
          <a:xfrm>
            <a:off x="2590800" y="1447800"/>
            <a:ext cx="52593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buFontTx/>
              <a:buNone/>
            </a:pPr>
            <a:r>
              <a:rPr lang="en-US" altLang="en-US" sz="1400">
                <a:solidFill>
                  <a:schemeClr val="hlink"/>
                </a:solidFill>
              </a:rPr>
              <a:t>Review of Study designs and supporting safety and efficacy data</a:t>
            </a:r>
          </a:p>
        </p:txBody>
      </p:sp>
      <p:sp>
        <p:nvSpPr>
          <p:cNvPr id="15366" name="Text Box 5"/>
          <p:cNvSpPr txBox="1">
            <a:spLocks noChangeArrowheads="1"/>
          </p:cNvSpPr>
          <p:nvPr/>
        </p:nvSpPr>
        <p:spPr bwMode="auto">
          <a:xfrm rot="1050875">
            <a:off x="6477000" y="20574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CCCC00"/>
                </a:solidFill>
              </a:rPr>
              <a:t>IND safety reports</a:t>
            </a:r>
          </a:p>
        </p:txBody>
      </p:sp>
      <p:sp>
        <p:nvSpPr>
          <p:cNvPr id="15367" name="Text Box 6"/>
          <p:cNvSpPr txBox="1">
            <a:spLocks noChangeArrowheads="1"/>
          </p:cNvSpPr>
          <p:nvPr/>
        </p:nvSpPr>
        <p:spPr bwMode="auto">
          <a:xfrm rot="-405970">
            <a:off x="381000" y="1371600"/>
            <a:ext cx="25908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buFontTx/>
              <a:buNone/>
            </a:pPr>
            <a:r>
              <a:rPr lang="en-US" altLang="en-US" sz="1400">
                <a:solidFill>
                  <a:srgbClr val="0033CC"/>
                </a:solidFill>
              </a:rPr>
              <a:t>IND review- clinical holds meeting</a:t>
            </a:r>
          </a:p>
          <a:p>
            <a:pPr eaLnBrk="1" hangingPunct="1">
              <a:spcBef>
                <a:spcPct val="50000"/>
              </a:spcBef>
              <a:buFontTx/>
              <a:buNone/>
            </a:pPr>
            <a:endParaRPr lang="en-US" altLang="en-US" sz="1400"/>
          </a:p>
        </p:txBody>
      </p:sp>
      <p:sp>
        <p:nvSpPr>
          <p:cNvPr id="15368" name="Text Box 7"/>
          <p:cNvSpPr txBox="1">
            <a:spLocks noChangeArrowheads="1"/>
          </p:cNvSpPr>
          <p:nvPr/>
        </p:nvSpPr>
        <p:spPr bwMode="auto">
          <a:xfrm>
            <a:off x="762000" y="1828800"/>
            <a:ext cx="716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FF0000"/>
                </a:solidFill>
              </a:rPr>
              <a:t>Sponsor has completed sufficient studies to support an application</a:t>
            </a:r>
          </a:p>
        </p:txBody>
      </p:sp>
      <p:sp>
        <p:nvSpPr>
          <p:cNvPr id="15369" name="Text Box 8"/>
          <p:cNvSpPr txBox="1">
            <a:spLocks noChangeArrowheads="1"/>
          </p:cNvSpPr>
          <p:nvPr/>
        </p:nvSpPr>
        <p:spPr bwMode="auto">
          <a:xfrm>
            <a:off x="762000" y="2286000"/>
            <a:ext cx="7162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buFontTx/>
              <a:buNone/>
            </a:pPr>
            <a:r>
              <a:rPr lang="en-US" altLang="en-US" sz="1400">
                <a:solidFill>
                  <a:srgbClr val="CC0099"/>
                </a:solidFill>
              </a:rPr>
              <a:t>End of phase 2 meeting- discussion of the study material to be included in the application</a:t>
            </a:r>
          </a:p>
        </p:txBody>
      </p:sp>
      <p:sp>
        <p:nvSpPr>
          <p:cNvPr id="15370" name="Text Box 9"/>
          <p:cNvSpPr txBox="1">
            <a:spLocks noChangeArrowheads="1"/>
          </p:cNvSpPr>
          <p:nvPr/>
        </p:nvSpPr>
        <p:spPr bwMode="auto">
          <a:xfrm>
            <a:off x="3048000" y="26670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00CC00"/>
                </a:solidFill>
              </a:rPr>
              <a:t>NDA submission</a:t>
            </a:r>
          </a:p>
        </p:txBody>
      </p:sp>
      <p:sp>
        <p:nvSpPr>
          <p:cNvPr id="15371" name="Text Box 10"/>
          <p:cNvSpPr txBox="1">
            <a:spLocks noChangeArrowheads="1"/>
          </p:cNvSpPr>
          <p:nvPr/>
        </p:nvSpPr>
        <p:spPr bwMode="auto">
          <a:xfrm>
            <a:off x="3505200" y="1143000"/>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CC3300"/>
                </a:solidFill>
              </a:rPr>
              <a:t>IND submission</a:t>
            </a:r>
          </a:p>
        </p:txBody>
      </p:sp>
      <p:sp>
        <p:nvSpPr>
          <p:cNvPr id="15372" name="Text Box 11"/>
          <p:cNvSpPr txBox="1">
            <a:spLocks noChangeArrowheads="1"/>
          </p:cNvSpPr>
          <p:nvPr/>
        </p:nvSpPr>
        <p:spPr bwMode="auto">
          <a:xfrm>
            <a:off x="914400" y="3124200"/>
            <a:ext cx="685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CC3300"/>
                </a:solidFill>
              </a:rPr>
              <a:t>Filing meetings- determine that the package is complete and can be reviewed</a:t>
            </a:r>
          </a:p>
        </p:txBody>
      </p:sp>
      <p:sp>
        <p:nvSpPr>
          <p:cNvPr id="15373" name="Text Box 12"/>
          <p:cNvSpPr txBox="1">
            <a:spLocks noChangeArrowheads="1"/>
          </p:cNvSpPr>
          <p:nvPr/>
        </p:nvSpPr>
        <p:spPr bwMode="auto">
          <a:xfrm>
            <a:off x="914400" y="3429000"/>
            <a:ext cx="6248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a:solidFill>
                  <a:srgbClr val="0099FF"/>
                </a:solidFill>
              </a:rPr>
              <a:t>NDA review- clinical, clinical pharmacology, CMC, Toxicology, microbiology, safety, risk management, pediatrics, compliance, labeling to address all regulations</a:t>
            </a:r>
          </a:p>
          <a:p>
            <a:pPr eaLnBrk="1" hangingPunct="1">
              <a:spcBef>
                <a:spcPct val="0"/>
              </a:spcBef>
              <a:buFontTx/>
              <a:buNone/>
            </a:pPr>
            <a:r>
              <a:rPr lang="en-US" altLang="en-US" sz="1400">
                <a:solidFill>
                  <a:srgbClr val="0099FF"/>
                </a:solidFill>
              </a:rPr>
              <a:t>Investigator responsibilities, record keeping</a:t>
            </a:r>
          </a:p>
        </p:txBody>
      </p:sp>
      <p:sp>
        <p:nvSpPr>
          <p:cNvPr id="15374" name="Text Box 13"/>
          <p:cNvSpPr txBox="1">
            <a:spLocks noChangeArrowheads="1"/>
          </p:cNvSpPr>
          <p:nvPr/>
        </p:nvSpPr>
        <p:spPr bwMode="auto">
          <a:xfrm>
            <a:off x="762000" y="5334000"/>
            <a:ext cx="419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endParaRPr lang="en-US" altLang="en-US" sz="1400"/>
          </a:p>
        </p:txBody>
      </p:sp>
      <p:sp>
        <p:nvSpPr>
          <p:cNvPr id="15375" name="Text Box 14"/>
          <p:cNvSpPr txBox="1">
            <a:spLocks noChangeArrowheads="1"/>
          </p:cNvSpPr>
          <p:nvPr/>
        </p:nvSpPr>
        <p:spPr bwMode="auto">
          <a:xfrm>
            <a:off x="609600" y="4343400"/>
            <a:ext cx="40386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buFontTx/>
              <a:buNone/>
            </a:pPr>
            <a:r>
              <a:rPr lang="en-US" altLang="en-US" sz="1400">
                <a:solidFill>
                  <a:srgbClr val="CCCC00"/>
                </a:solidFill>
              </a:rPr>
              <a:t>Advisory committee-public presentation of the application and input from experts</a:t>
            </a:r>
          </a:p>
          <a:p>
            <a:pPr eaLnBrk="1" hangingPunct="1">
              <a:spcBef>
                <a:spcPct val="50000"/>
              </a:spcBef>
              <a:buFontTx/>
              <a:buNone/>
            </a:pPr>
            <a:endParaRPr lang="en-US" altLang="en-US" sz="1400">
              <a:solidFill>
                <a:srgbClr val="CCCC00"/>
              </a:solidFill>
            </a:endParaRPr>
          </a:p>
        </p:txBody>
      </p:sp>
      <p:sp>
        <p:nvSpPr>
          <p:cNvPr id="15376" name="Text Box 15"/>
          <p:cNvSpPr txBox="1">
            <a:spLocks noChangeArrowheads="1"/>
          </p:cNvSpPr>
          <p:nvPr/>
        </p:nvSpPr>
        <p:spPr bwMode="auto">
          <a:xfrm>
            <a:off x="4953000" y="44196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008000"/>
                </a:solidFill>
              </a:rPr>
              <a:t>Approval/complete response</a:t>
            </a:r>
          </a:p>
        </p:txBody>
      </p:sp>
      <p:sp>
        <p:nvSpPr>
          <p:cNvPr id="15377" name="Text Box 16"/>
          <p:cNvSpPr txBox="1">
            <a:spLocks noChangeArrowheads="1"/>
          </p:cNvSpPr>
          <p:nvPr/>
        </p:nvSpPr>
        <p:spPr bwMode="auto">
          <a:xfrm>
            <a:off x="3124200" y="4953000"/>
            <a:ext cx="2286000"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buFontTx/>
              <a:buNone/>
            </a:pPr>
            <a:r>
              <a:rPr lang="en-US" altLang="en-US" sz="1400">
                <a:solidFill>
                  <a:srgbClr val="0000CC"/>
                </a:solidFill>
              </a:rPr>
              <a:t>Phase 4 study</a:t>
            </a:r>
          </a:p>
          <a:p>
            <a:pPr eaLnBrk="1" hangingPunct="1">
              <a:spcBef>
                <a:spcPct val="50000"/>
              </a:spcBef>
              <a:buFontTx/>
              <a:buNone/>
            </a:pPr>
            <a:endParaRPr lang="en-US" altLang="en-US" sz="1800"/>
          </a:p>
        </p:txBody>
      </p:sp>
      <p:sp>
        <p:nvSpPr>
          <p:cNvPr id="15378" name="Text Box 17"/>
          <p:cNvSpPr txBox="1">
            <a:spLocks noChangeArrowheads="1"/>
          </p:cNvSpPr>
          <p:nvPr/>
        </p:nvSpPr>
        <p:spPr bwMode="auto">
          <a:xfrm>
            <a:off x="1828800" y="5257800"/>
            <a:ext cx="434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990000"/>
                </a:solidFill>
              </a:rPr>
              <a:t>Ongoing surveillance and epidemiology</a:t>
            </a:r>
          </a:p>
        </p:txBody>
      </p:sp>
      <p:sp>
        <p:nvSpPr>
          <p:cNvPr id="15379" name="Text Box 18"/>
          <p:cNvSpPr txBox="1">
            <a:spLocks noChangeArrowheads="1"/>
          </p:cNvSpPr>
          <p:nvPr/>
        </p:nvSpPr>
        <p:spPr bwMode="auto">
          <a:xfrm rot="-755599">
            <a:off x="609600" y="60198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400">
                <a:solidFill>
                  <a:srgbClr val="990099"/>
                </a:solidFill>
              </a:rPr>
              <a:t>Supplementary NDA</a:t>
            </a:r>
          </a:p>
        </p:txBody>
      </p:sp>
      <p:sp>
        <p:nvSpPr>
          <p:cNvPr id="15380" name="Text Box 19"/>
          <p:cNvSpPr txBox="1">
            <a:spLocks noChangeArrowheads="1"/>
          </p:cNvSpPr>
          <p:nvPr/>
        </p:nvSpPr>
        <p:spPr bwMode="auto">
          <a:xfrm rot="824943">
            <a:off x="5410200" y="5638800"/>
            <a:ext cx="3473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400">
                <a:solidFill>
                  <a:srgbClr val="00CC66"/>
                </a:solidFill>
              </a:rPr>
              <a:t>Labeling update/warning letters to doctors</a:t>
            </a:r>
          </a:p>
        </p:txBody>
      </p:sp>
      <p:sp>
        <p:nvSpPr>
          <p:cNvPr id="15381" name="Text Box 20"/>
          <p:cNvSpPr txBox="1">
            <a:spLocks noChangeArrowheads="1"/>
          </p:cNvSpPr>
          <p:nvPr/>
        </p:nvSpPr>
        <p:spPr bwMode="auto">
          <a:xfrm rot="281154">
            <a:off x="5943600" y="6019800"/>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buFontTx/>
              <a:buNone/>
            </a:pPr>
            <a:r>
              <a:rPr lang="en-US" altLang="en-US" sz="1400">
                <a:solidFill>
                  <a:srgbClr val="808000"/>
                </a:solidFill>
              </a:rPr>
              <a:t>Withdrawal</a:t>
            </a:r>
          </a:p>
          <a:p>
            <a:pPr eaLnBrk="1" hangingPunct="1">
              <a:spcBef>
                <a:spcPct val="50000"/>
              </a:spcBef>
              <a:buFontTx/>
              <a:buNone/>
            </a:pPr>
            <a:endParaRPr lang="en-US" altLang="en-US" sz="1400"/>
          </a:p>
        </p:txBody>
      </p:sp>
    </p:spTree>
    <p:extLst>
      <p:ext uri="{BB962C8B-B14F-4D97-AF65-F5344CB8AC3E}">
        <p14:creationId xmlns:p14="http://schemas.microsoft.com/office/powerpoint/2010/main" val="1324135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b="1" dirty="0" smtClean="0"/>
              <a:t>505 (b) (1)</a:t>
            </a:r>
            <a:r>
              <a:rPr lang="en-US" dirty="0" smtClean="0"/>
              <a:t>- full development program by sponsor including all primary phase 1, 2 and 3 data</a:t>
            </a:r>
          </a:p>
          <a:p>
            <a:endParaRPr lang="en-US" dirty="0" smtClean="0"/>
          </a:p>
          <a:p>
            <a:r>
              <a:rPr lang="en-US" b="1" dirty="0" smtClean="0"/>
              <a:t>505 (b) (2)-</a:t>
            </a:r>
            <a:r>
              <a:rPr lang="en-US" dirty="0" smtClean="0"/>
              <a:t> contains </a:t>
            </a:r>
            <a:r>
              <a:rPr lang="en-US" dirty="0"/>
              <a:t>full reports of investigations of safety and effectiveness but where at least some of </a:t>
            </a:r>
            <a:r>
              <a:rPr lang="en-US" dirty="0" smtClean="0"/>
              <a:t>the information </a:t>
            </a:r>
            <a:r>
              <a:rPr lang="en-US" dirty="0"/>
              <a:t>required for approval comes from studies not conducted by or for the applicant and </a:t>
            </a:r>
            <a:r>
              <a:rPr lang="en-US" dirty="0" smtClean="0"/>
              <a:t>for which </a:t>
            </a:r>
            <a:r>
              <a:rPr lang="en-US" dirty="0"/>
              <a:t>the applicant has not obtained a right of reference </a:t>
            </a:r>
            <a:r>
              <a:rPr lang="en-US" dirty="0" smtClean="0"/>
              <a:t>(i.e. can refer to literature and to previous FDA findings relevant to the application)</a:t>
            </a:r>
          </a:p>
          <a:p>
            <a:endParaRPr lang="en-US" dirty="0" smtClean="0"/>
          </a:p>
          <a:p>
            <a:r>
              <a:rPr lang="en-US" b="1" dirty="0" smtClean="0"/>
              <a:t>505 J</a:t>
            </a:r>
            <a:r>
              <a:rPr lang="en-US" dirty="0" smtClean="0"/>
              <a:t> -(</a:t>
            </a:r>
            <a:r>
              <a:rPr lang="en-US" dirty="0"/>
              <a:t>generic </a:t>
            </a:r>
            <a:r>
              <a:rPr lang="en-US" dirty="0" smtClean="0"/>
              <a:t>pathway) contains </a:t>
            </a:r>
            <a:r>
              <a:rPr lang="en-US" dirty="0"/>
              <a:t>information to show that the proposed product is identical in active ingredient, dosage </a:t>
            </a:r>
            <a:r>
              <a:rPr lang="en-US" dirty="0" smtClean="0"/>
              <a:t>form, strength</a:t>
            </a:r>
            <a:r>
              <a:rPr lang="en-US" dirty="0"/>
              <a:t>, route of administration, labeling, quality, performance characteristics, and intended use, </a:t>
            </a:r>
            <a:r>
              <a:rPr lang="en-US" dirty="0" smtClean="0"/>
              <a:t>among other </a:t>
            </a:r>
            <a:r>
              <a:rPr lang="en-US" dirty="0"/>
              <a:t>things, to a previously approved </a:t>
            </a:r>
            <a:r>
              <a:rPr lang="en-US" dirty="0" smtClean="0"/>
              <a:t>product. (Based on chemistry and bioequivalence)</a:t>
            </a:r>
          </a:p>
          <a:p>
            <a:endParaRPr lang="en-US" dirty="0" smtClean="0"/>
          </a:p>
          <a:p>
            <a:r>
              <a:rPr lang="en-US" b="1" dirty="0"/>
              <a:t>Subpart H</a:t>
            </a:r>
            <a:r>
              <a:rPr lang="en-US" dirty="0"/>
              <a:t> adequate and well-controlled clinical trials establishing that the drug product has an effect on a surrogate endpoint that is reasonably likely, based on epidemiologic, therapeutic, pathophysiologic, or other evidence, to predict clinical benefit or on the basis of an effect on a clinical endpoint other than survival or irreversible </a:t>
            </a:r>
            <a:r>
              <a:rPr lang="en-US" dirty="0" smtClean="0"/>
              <a:t>morbidity (e.g. HIV drugs)</a:t>
            </a:r>
          </a:p>
          <a:p>
            <a:endParaRPr lang="en-US" dirty="0" smtClean="0"/>
          </a:p>
          <a:p>
            <a:r>
              <a:rPr lang="en-US" b="1" dirty="0" smtClean="0"/>
              <a:t>Animal rule </a:t>
            </a:r>
            <a:r>
              <a:rPr lang="en-US" dirty="0" smtClean="0"/>
              <a:t>- drug </a:t>
            </a:r>
            <a:r>
              <a:rPr lang="en-US" dirty="0"/>
              <a:t>and biological </a:t>
            </a:r>
            <a:r>
              <a:rPr lang="en-US" dirty="0" smtClean="0"/>
              <a:t>product development </a:t>
            </a:r>
            <a:r>
              <a:rPr lang="en-US" dirty="0"/>
              <a:t>when human efficacy studies are not </a:t>
            </a:r>
            <a:r>
              <a:rPr lang="en-US" dirty="0" smtClean="0"/>
              <a:t>ethical </a:t>
            </a:r>
            <a:r>
              <a:rPr lang="en-US" dirty="0"/>
              <a:t>or feasible</a:t>
            </a:r>
            <a:r>
              <a:rPr lang="en-US" dirty="0" smtClean="0"/>
              <a:t>.</a:t>
            </a:r>
            <a:r>
              <a:rPr lang="en-US" dirty="0"/>
              <a:t> e.g. anthrax prophylaxis</a:t>
            </a:r>
          </a:p>
          <a:p>
            <a:endParaRPr lang="en-US" dirty="0"/>
          </a:p>
        </p:txBody>
      </p:sp>
      <p:sp>
        <p:nvSpPr>
          <p:cNvPr id="2" name="Title 1"/>
          <p:cNvSpPr>
            <a:spLocks noGrp="1"/>
          </p:cNvSpPr>
          <p:nvPr>
            <p:ph type="title"/>
          </p:nvPr>
        </p:nvSpPr>
        <p:spPr/>
        <p:txBody>
          <a:bodyPr/>
          <a:lstStyle/>
          <a:p>
            <a:r>
              <a:rPr lang="en-US" dirty="0" smtClean="0"/>
              <a:t>Different types of NDA submissions</a:t>
            </a:r>
            <a:endParaRPr lang="en-US" dirty="0"/>
          </a:p>
        </p:txBody>
      </p:sp>
    </p:spTree>
    <p:extLst>
      <p:ext uri="{BB962C8B-B14F-4D97-AF65-F5344CB8AC3E}">
        <p14:creationId xmlns:p14="http://schemas.microsoft.com/office/powerpoint/2010/main" val="4149170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2DC8BDC6-EBBB-408A-AFAF-46D0E4BD9A05}" type="slidenum">
              <a:rPr lang="en-US" altLang="en-US" sz="1400" smtClean="0"/>
              <a:pPr algn="r" eaLnBrk="1" hangingPunct="1">
                <a:spcBef>
                  <a:spcPct val="0"/>
                </a:spcBef>
                <a:buFontTx/>
                <a:buNone/>
              </a:pPr>
              <a:t>16</a:t>
            </a:fld>
            <a:endParaRPr lang="en-US" altLang="en-US" sz="1400" smtClean="0"/>
          </a:p>
        </p:txBody>
      </p:sp>
      <p:sp>
        <p:nvSpPr>
          <p:cNvPr id="16387" name="Rectangle 2"/>
          <p:cNvSpPr>
            <a:spLocks noGrp="1" noChangeArrowheads="1"/>
          </p:cNvSpPr>
          <p:nvPr>
            <p:ph type="title" idx="4294967295"/>
          </p:nvPr>
        </p:nvSpPr>
        <p:spPr>
          <a:xfrm>
            <a:off x="457200" y="1219200"/>
            <a:ext cx="8229600" cy="914400"/>
          </a:xfrm>
        </p:spPr>
        <p:txBody>
          <a:bodyPr/>
          <a:lstStyle/>
          <a:p>
            <a:pPr eaLnBrk="1" hangingPunct="1"/>
            <a:r>
              <a:rPr lang="en-US" altLang="en-US" sz="3600" smtClean="0"/>
              <a:t>IDE (Investigational Device Exemption)</a:t>
            </a:r>
            <a:br>
              <a:rPr lang="en-US" altLang="en-US" sz="3600" smtClean="0"/>
            </a:br>
            <a:r>
              <a:rPr lang="en-US" altLang="en-US" sz="1600" smtClean="0"/>
              <a:t> 21CFR814</a:t>
            </a:r>
          </a:p>
        </p:txBody>
      </p:sp>
      <p:sp>
        <p:nvSpPr>
          <p:cNvPr id="16388" name="Content Placeholder 1"/>
          <p:cNvSpPr>
            <a:spLocks noGrp="1"/>
          </p:cNvSpPr>
          <p:nvPr>
            <p:ph idx="4294967295"/>
          </p:nvPr>
        </p:nvSpPr>
        <p:spPr>
          <a:xfrm>
            <a:off x="457200" y="2209800"/>
            <a:ext cx="8229600" cy="3962400"/>
          </a:xfrm>
        </p:spPr>
        <p:txBody>
          <a:bodyPr/>
          <a:lstStyle/>
          <a:p>
            <a:pPr eaLnBrk="1" hangingPunct="1"/>
            <a:r>
              <a:rPr lang="en-US" altLang="en-US" sz="2400" dirty="0" smtClean="0"/>
              <a:t>ensures protection of human subjects in clinical trials (equivalent to IND for drugs)</a:t>
            </a:r>
          </a:p>
          <a:p>
            <a:pPr eaLnBrk="1" hangingPunct="1"/>
            <a:r>
              <a:rPr lang="en-US" altLang="en-US" sz="2400" dirty="0" smtClean="0"/>
              <a:t>needed for studies of “Significant Risk Devices” (21 CFR 812.3) (Generally includes in vitro diagnostics where the result affects patient treatment.) </a:t>
            </a:r>
          </a:p>
          <a:p>
            <a:pPr eaLnBrk="1" hangingPunct="1"/>
            <a:r>
              <a:rPr lang="en-US" altLang="en-US" sz="2400" dirty="0" smtClean="0"/>
              <a:t>even if an IDE is not needed, informed consent  and IRB review are most often necessary. </a:t>
            </a:r>
          </a:p>
        </p:txBody>
      </p:sp>
      <p:sp>
        <p:nvSpPr>
          <p:cNvPr id="16389" name="Line 3"/>
          <p:cNvSpPr>
            <a:spLocks noChangeShapeType="1"/>
          </p:cNvSpPr>
          <p:nvPr/>
        </p:nvSpPr>
        <p:spPr bwMode="auto">
          <a:xfrm>
            <a:off x="381000" y="1143000"/>
            <a:ext cx="830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1910550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E9C7ABE-0E99-4796-8A52-37348132E63C}" type="slidenum">
              <a:rPr lang="en-US" altLang="en-US" sz="1400" smtClean="0"/>
              <a:pPr algn="r" eaLnBrk="1" hangingPunct="1">
                <a:spcBef>
                  <a:spcPct val="0"/>
                </a:spcBef>
                <a:buFontTx/>
                <a:buNone/>
              </a:pPr>
              <a:t>17</a:t>
            </a:fld>
            <a:endParaRPr lang="en-US" altLang="en-US" sz="1400" smtClean="0"/>
          </a:p>
        </p:txBody>
      </p:sp>
      <p:sp>
        <p:nvSpPr>
          <p:cNvPr id="17411" name="AutoShape 2"/>
          <p:cNvSpPr>
            <a:spLocks noChangeArrowheads="1"/>
          </p:cNvSpPr>
          <p:nvPr/>
        </p:nvSpPr>
        <p:spPr bwMode="auto">
          <a:xfrm>
            <a:off x="8229600" y="2514600"/>
            <a:ext cx="685800" cy="76200"/>
          </a:xfrm>
          <a:prstGeom prst="rightArrow">
            <a:avLst>
              <a:gd name="adj1" fmla="val 50000"/>
              <a:gd name="adj2" fmla="val 225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17412" name="Rectangle 3"/>
          <p:cNvSpPr>
            <a:spLocks noGrp="1" noChangeArrowheads="1"/>
          </p:cNvSpPr>
          <p:nvPr>
            <p:ph type="ctrTitle" idx="4294967295"/>
          </p:nvPr>
        </p:nvSpPr>
        <p:spPr>
          <a:xfrm>
            <a:off x="-228600" y="452215"/>
            <a:ext cx="9601200" cy="1219200"/>
          </a:xfrm>
        </p:spPr>
        <p:txBody>
          <a:bodyPr/>
          <a:lstStyle/>
          <a:p>
            <a:pPr eaLnBrk="1" hangingPunct="1"/>
            <a:r>
              <a:rPr lang="en-US" altLang="en-US" sz="3600" smtClean="0"/>
              <a:t>Medical Devices</a:t>
            </a:r>
          </a:p>
        </p:txBody>
      </p:sp>
      <p:sp>
        <p:nvSpPr>
          <p:cNvPr id="17413" name="Rectangle 4"/>
          <p:cNvSpPr>
            <a:spLocks noGrp="1" noChangeArrowheads="1"/>
          </p:cNvSpPr>
          <p:nvPr>
            <p:ph type="subTitle" idx="4294967295"/>
          </p:nvPr>
        </p:nvSpPr>
        <p:spPr>
          <a:xfrm>
            <a:off x="647700" y="1603761"/>
            <a:ext cx="7924800" cy="2438400"/>
          </a:xfrm>
        </p:spPr>
        <p:txBody>
          <a:bodyPr/>
          <a:lstStyle/>
          <a:p>
            <a:pPr eaLnBrk="1" hangingPunct="1">
              <a:lnSpc>
                <a:spcPct val="90000"/>
              </a:lnSpc>
            </a:pPr>
            <a:r>
              <a:rPr lang="en-US" altLang="en-US" sz="2400" dirty="0" smtClean="0"/>
              <a:t>Unlike drugs and biologics, devices are divided into 3 classes depending on the type of information needed to ensure safety and efficacy.</a:t>
            </a:r>
          </a:p>
          <a:p>
            <a:pPr eaLnBrk="1" hangingPunct="1">
              <a:lnSpc>
                <a:spcPct val="80000"/>
              </a:lnSpc>
              <a:buFontTx/>
              <a:buNone/>
            </a:pPr>
            <a:endParaRPr lang="en-US" altLang="en-US" sz="2000" i="1" dirty="0" smtClean="0"/>
          </a:p>
          <a:p>
            <a:pPr eaLnBrk="1" hangingPunct="1">
              <a:lnSpc>
                <a:spcPct val="80000"/>
              </a:lnSpc>
              <a:buFontTx/>
              <a:buNone/>
            </a:pPr>
            <a:endParaRPr lang="en-US" altLang="en-US" sz="2000" i="1" dirty="0" smtClean="0"/>
          </a:p>
          <a:p>
            <a:pPr eaLnBrk="1" hangingPunct="1">
              <a:lnSpc>
                <a:spcPct val="80000"/>
              </a:lnSpc>
              <a:buFontTx/>
              <a:buNone/>
            </a:pPr>
            <a:endParaRPr lang="en-US" altLang="en-US" sz="2000" i="1" dirty="0" smtClean="0"/>
          </a:p>
          <a:p>
            <a:pPr eaLnBrk="1" hangingPunct="1">
              <a:lnSpc>
                <a:spcPct val="80000"/>
              </a:lnSpc>
              <a:buFontTx/>
              <a:buNone/>
            </a:pPr>
            <a:endParaRPr lang="en-US" altLang="en-US" sz="2000" i="1" dirty="0" smtClean="0"/>
          </a:p>
          <a:p>
            <a:pPr eaLnBrk="1" hangingPunct="1">
              <a:lnSpc>
                <a:spcPct val="80000"/>
              </a:lnSpc>
              <a:buFontTx/>
              <a:buNone/>
            </a:pPr>
            <a:endParaRPr lang="en-US" altLang="en-US" sz="2000" i="1" dirty="0" smtClean="0"/>
          </a:p>
          <a:p>
            <a:pPr eaLnBrk="1" hangingPunct="1">
              <a:lnSpc>
                <a:spcPct val="80000"/>
              </a:lnSpc>
              <a:buFontTx/>
              <a:buNone/>
            </a:pPr>
            <a:endParaRPr lang="en-US" altLang="en-US" sz="2000" i="1" dirty="0" smtClean="0"/>
          </a:p>
          <a:p>
            <a:pPr eaLnBrk="1" hangingPunct="1">
              <a:lnSpc>
                <a:spcPct val="80000"/>
              </a:lnSpc>
              <a:buFontTx/>
              <a:buNone/>
            </a:pPr>
            <a:endParaRPr lang="en-US" altLang="en-US" sz="2000" i="1" dirty="0" smtClean="0"/>
          </a:p>
          <a:p>
            <a:pPr eaLnBrk="1" hangingPunct="1">
              <a:lnSpc>
                <a:spcPct val="80000"/>
              </a:lnSpc>
              <a:buFontTx/>
              <a:buNone/>
            </a:pPr>
            <a:endParaRPr lang="en-US" altLang="en-US" sz="2000" i="1" dirty="0" smtClean="0"/>
          </a:p>
          <a:p>
            <a:pPr eaLnBrk="1" hangingPunct="1">
              <a:lnSpc>
                <a:spcPct val="80000"/>
              </a:lnSpc>
              <a:buFontTx/>
              <a:buNone/>
            </a:pPr>
            <a:endParaRPr lang="en-US" altLang="en-US" sz="2000" i="1" dirty="0" smtClean="0"/>
          </a:p>
          <a:p>
            <a:pPr eaLnBrk="1" hangingPunct="1">
              <a:lnSpc>
                <a:spcPct val="90000"/>
              </a:lnSpc>
            </a:pPr>
            <a:endParaRPr lang="en-US" altLang="en-US" sz="2400" dirty="0" smtClean="0"/>
          </a:p>
        </p:txBody>
      </p:sp>
      <p:graphicFrame>
        <p:nvGraphicFramePr>
          <p:cNvPr id="108572" name="Group 28"/>
          <p:cNvGraphicFramePr>
            <a:graphicFrameLocks noGrp="1"/>
          </p:cNvGraphicFramePr>
          <p:nvPr>
            <p:extLst>
              <p:ext uri="{D42A27DB-BD31-4B8C-83A1-F6EECF244321}">
                <p14:modId xmlns:p14="http://schemas.microsoft.com/office/powerpoint/2010/main" val="2278418249"/>
              </p:ext>
            </p:extLst>
          </p:nvPr>
        </p:nvGraphicFramePr>
        <p:xfrm>
          <a:off x="1683521" y="2832218"/>
          <a:ext cx="5791200" cy="3295649"/>
        </p:xfrm>
        <a:graphic>
          <a:graphicData uri="http://schemas.openxmlformats.org/drawingml/2006/table">
            <a:tbl>
              <a:tblPr/>
              <a:tblGrid>
                <a:gridCol w="1930400"/>
                <a:gridCol w="1930400"/>
                <a:gridCol w="1930400"/>
              </a:tblGrid>
              <a:tr h="742893">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Class I</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Class II</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Class III</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893">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e.g., cotton swabs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e.g. lab tests, most devices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e.g. defibrillators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893">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General controls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General and special controls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970">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Exempt from premarket submission (with rare exceptions)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510 (k)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Premarket approval (PMA)</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15995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C1447626-AF3A-4F92-933B-93B585265F35}" type="slidenum">
              <a:rPr lang="en-US" altLang="en-US" sz="1400" smtClean="0"/>
              <a:pPr algn="r" eaLnBrk="1" hangingPunct="1">
                <a:spcBef>
                  <a:spcPct val="0"/>
                </a:spcBef>
                <a:buFontTx/>
                <a:buNone/>
              </a:pPr>
              <a:t>18</a:t>
            </a:fld>
            <a:endParaRPr lang="en-US" altLang="en-US" sz="1400" smtClean="0"/>
          </a:p>
        </p:txBody>
      </p:sp>
      <p:sp>
        <p:nvSpPr>
          <p:cNvPr id="18435" name="Rectangle 2"/>
          <p:cNvSpPr>
            <a:spLocks noGrp="1" noChangeArrowheads="1"/>
          </p:cNvSpPr>
          <p:nvPr>
            <p:ph type="title"/>
          </p:nvPr>
        </p:nvSpPr>
        <p:spPr>
          <a:xfrm>
            <a:off x="457200" y="609600"/>
            <a:ext cx="8229600" cy="1143000"/>
          </a:xfrm>
        </p:spPr>
        <p:txBody>
          <a:bodyPr/>
          <a:lstStyle/>
          <a:p>
            <a:pPr eaLnBrk="1" hangingPunct="1"/>
            <a:r>
              <a:rPr lang="en-US" altLang="en-US" sz="3200" smtClean="0"/>
              <a:t>Pathways to approval/clearance of devices</a:t>
            </a:r>
          </a:p>
        </p:txBody>
      </p:sp>
      <p:sp>
        <p:nvSpPr>
          <p:cNvPr id="18436" name="Rectangle 3"/>
          <p:cNvSpPr>
            <a:spLocks noGrp="1" noChangeArrowheads="1"/>
          </p:cNvSpPr>
          <p:nvPr>
            <p:ph type="body" idx="1"/>
          </p:nvPr>
        </p:nvSpPr>
        <p:spPr/>
        <p:txBody>
          <a:bodyPr/>
          <a:lstStyle/>
          <a:p>
            <a:pPr eaLnBrk="1" hangingPunct="1">
              <a:lnSpc>
                <a:spcPct val="80000"/>
              </a:lnSpc>
            </a:pPr>
            <a:r>
              <a:rPr lang="en-US" altLang="en-US" sz="2400" smtClean="0"/>
              <a:t>510(k) </a:t>
            </a:r>
            <a:r>
              <a:rPr lang="en-US" altLang="en-US" sz="1600" smtClean="0"/>
              <a:t>(21 CFR 807)</a:t>
            </a:r>
          </a:p>
          <a:p>
            <a:pPr lvl="1" eaLnBrk="1" hangingPunct="1">
              <a:lnSpc>
                <a:spcPct val="80000"/>
              </a:lnSpc>
            </a:pPr>
            <a:r>
              <a:rPr lang="en-US" altLang="en-US" sz="1800" smtClean="0"/>
              <a:t>substantial equivalence to a predicate device</a:t>
            </a:r>
          </a:p>
          <a:p>
            <a:pPr lvl="1" eaLnBrk="1" hangingPunct="1">
              <a:lnSpc>
                <a:spcPct val="80000"/>
              </a:lnSpc>
            </a:pPr>
            <a:r>
              <a:rPr lang="en-US" altLang="en-US" sz="1800" smtClean="0"/>
              <a:t>e.g., does a new pulse oximeter perform as well as an existing, cleared device. </a:t>
            </a:r>
          </a:p>
          <a:p>
            <a:pPr lvl="1" eaLnBrk="1" hangingPunct="1">
              <a:lnSpc>
                <a:spcPct val="80000"/>
              </a:lnSpc>
            </a:pPr>
            <a:r>
              <a:rPr lang="en-US" altLang="en-US" sz="1800" smtClean="0"/>
              <a:t>510(k) devices have a 90 day review and are cleared, not approved. </a:t>
            </a:r>
          </a:p>
          <a:p>
            <a:pPr eaLnBrk="1" hangingPunct="1">
              <a:lnSpc>
                <a:spcPct val="80000"/>
              </a:lnSpc>
            </a:pPr>
            <a:r>
              <a:rPr lang="en-US" altLang="en-US" sz="2400" smtClean="0"/>
              <a:t>De novo </a:t>
            </a:r>
          </a:p>
          <a:p>
            <a:pPr lvl="1" eaLnBrk="1" hangingPunct="1">
              <a:lnSpc>
                <a:spcPct val="80000"/>
              </a:lnSpc>
            </a:pPr>
            <a:r>
              <a:rPr lang="en-US" altLang="en-US" sz="2000" smtClean="0"/>
              <a:t>a predicate device does not exist </a:t>
            </a:r>
          </a:p>
          <a:p>
            <a:pPr lvl="1" eaLnBrk="1" hangingPunct="1">
              <a:lnSpc>
                <a:spcPct val="80000"/>
              </a:lnSpc>
            </a:pPr>
            <a:r>
              <a:rPr lang="en-US" altLang="en-US" sz="2000" smtClean="0"/>
              <a:t>Regulated as 510(k) if special controls can be designated that provide a reasonable assurance of the safety and effectiveness of the device</a:t>
            </a:r>
          </a:p>
          <a:p>
            <a:pPr eaLnBrk="1" hangingPunct="1">
              <a:lnSpc>
                <a:spcPct val="80000"/>
              </a:lnSpc>
            </a:pPr>
            <a:r>
              <a:rPr lang="en-US" altLang="en-US" sz="2400" smtClean="0"/>
              <a:t>PMA </a:t>
            </a:r>
            <a:r>
              <a:rPr lang="en-US" altLang="en-US" sz="1600" smtClean="0"/>
              <a:t>(21CFR814)</a:t>
            </a:r>
          </a:p>
          <a:p>
            <a:pPr lvl="1" eaLnBrk="1" hangingPunct="1">
              <a:lnSpc>
                <a:spcPct val="80000"/>
              </a:lnSpc>
            </a:pPr>
            <a:r>
              <a:rPr lang="en-US" altLang="en-US" sz="2000" smtClean="0"/>
              <a:t>class III devices and new devices where risk cannot be mitigated by special controls.</a:t>
            </a:r>
          </a:p>
          <a:p>
            <a:pPr lvl="1" eaLnBrk="1" hangingPunct="1">
              <a:lnSpc>
                <a:spcPct val="80000"/>
              </a:lnSpc>
            </a:pPr>
            <a:r>
              <a:rPr lang="en-US" altLang="en-US" sz="2000" smtClean="0"/>
              <a:t>PMAs have a 120 day review and added regulatory oversight.</a:t>
            </a:r>
          </a:p>
        </p:txBody>
      </p:sp>
    </p:spTree>
    <p:extLst>
      <p:ext uri="{BB962C8B-B14F-4D97-AF65-F5344CB8AC3E}">
        <p14:creationId xmlns:p14="http://schemas.microsoft.com/office/powerpoint/2010/main" val="2066054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F3BBE1AF-2DA5-44BF-BD44-E66E0050320B}" type="slidenum">
              <a:rPr lang="en-US" altLang="en-US" sz="1400" smtClean="0"/>
              <a:pPr algn="r" eaLnBrk="1" hangingPunct="1">
                <a:spcBef>
                  <a:spcPct val="0"/>
                </a:spcBef>
                <a:buFontTx/>
                <a:buNone/>
              </a:pPr>
              <a:t>19</a:t>
            </a:fld>
            <a:endParaRPr lang="en-US" altLang="en-US" sz="1400" smtClean="0"/>
          </a:p>
        </p:txBody>
      </p:sp>
      <p:sp>
        <p:nvSpPr>
          <p:cNvPr id="19459" name="Rectangle 2"/>
          <p:cNvSpPr>
            <a:spLocks noGrp="1" noChangeArrowheads="1"/>
          </p:cNvSpPr>
          <p:nvPr>
            <p:ph type="title"/>
          </p:nvPr>
        </p:nvSpPr>
        <p:spPr>
          <a:xfrm>
            <a:off x="457200" y="762000"/>
            <a:ext cx="8229600" cy="1143000"/>
          </a:xfrm>
        </p:spPr>
        <p:txBody>
          <a:bodyPr/>
          <a:lstStyle/>
          <a:p>
            <a:pPr eaLnBrk="1" hangingPunct="1"/>
            <a:r>
              <a:rPr lang="en-US" altLang="en-US" smtClean="0"/>
              <a:t>How does FDA decide?</a:t>
            </a:r>
          </a:p>
        </p:txBody>
      </p:sp>
      <p:sp>
        <p:nvSpPr>
          <p:cNvPr id="19460" name="Rectangle 3"/>
          <p:cNvSpPr>
            <a:spLocks noGrp="1" noChangeArrowheads="1"/>
          </p:cNvSpPr>
          <p:nvPr>
            <p:ph type="body" idx="1"/>
          </p:nvPr>
        </p:nvSpPr>
        <p:spPr>
          <a:xfrm>
            <a:off x="457200" y="2332038"/>
            <a:ext cx="8229600" cy="4525962"/>
          </a:xfrm>
        </p:spPr>
        <p:txBody>
          <a:bodyPr/>
          <a:lstStyle/>
          <a:p>
            <a:pPr eaLnBrk="1" hangingPunct="1"/>
            <a:r>
              <a:rPr lang="en-US" altLang="en-US" smtClean="0"/>
              <a:t>Scientific review</a:t>
            </a:r>
          </a:p>
          <a:p>
            <a:pPr eaLnBrk="1" hangingPunct="1"/>
            <a:r>
              <a:rPr lang="en-US" altLang="en-US" smtClean="0"/>
              <a:t>CFR</a:t>
            </a:r>
          </a:p>
          <a:p>
            <a:pPr eaLnBrk="1" hangingPunct="1"/>
            <a:r>
              <a:rPr lang="en-US" altLang="en-US" smtClean="0"/>
              <a:t>Guidances</a:t>
            </a:r>
          </a:p>
          <a:p>
            <a:pPr eaLnBrk="1" hangingPunct="1"/>
            <a:r>
              <a:rPr lang="en-US" altLang="en-US" smtClean="0"/>
              <a:t>Advisory committees</a:t>
            </a:r>
          </a:p>
        </p:txBody>
      </p:sp>
      <p:pic>
        <p:nvPicPr>
          <p:cNvPr id="19461" name="Picture 4" descr="Royalty Free RF Clip Art Illustration Of A Cartoon Happy Businesswoman Flipping A Coin by Ron Leishm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62200"/>
            <a:ext cx="17621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739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2187817E-F811-47CA-A206-B3D33B1445B7}" type="slidenum">
              <a:rPr lang="en-US" altLang="en-US" sz="1400" smtClean="0"/>
              <a:pPr algn="r" eaLnBrk="1" hangingPunct="1">
                <a:spcBef>
                  <a:spcPct val="0"/>
                </a:spcBef>
                <a:buFontTx/>
                <a:buNone/>
              </a:pPr>
              <a:t>2</a:t>
            </a:fld>
            <a:endParaRPr lang="en-US" altLang="en-US" sz="1400" smtClean="0"/>
          </a:p>
        </p:txBody>
      </p:sp>
      <p:sp>
        <p:nvSpPr>
          <p:cNvPr id="3075" name="Rectangle 2"/>
          <p:cNvSpPr>
            <a:spLocks noGrp="1" noChangeArrowheads="1"/>
          </p:cNvSpPr>
          <p:nvPr>
            <p:ph type="title"/>
          </p:nvPr>
        </p:nvSpPr>
        <p:spPr>
          <a:xfrm>
            <a:off x="457200" y="609600"/>
            <a:ext cx="8229600" cy="1143000"/>
          </a:xfrm>
        </p:spPr>
        <p:txBody>
          <a:bodyPr/>
          <a:lstStyle/>
          <a:p>
            <a:pPr eaLnBrk="1" hangingPunct="1"/>
            <a:r>
              <a:rPr lang="en-US" altLang="en-US" smtClean="0"/>
              <a:t>Mission of regulatory agencies</a:t>
            </a:r>
          </a:p>
        </p:txBody>
      </p:sp>
      <p:sp>
        <p:nvSpPr>
          <p:cNvPr id="3076" name="Rectangle 3"/>
          <p:cNvSpPr>
            <a:spLocks noGrp="1" noChangeArrowheads="1"/>
          </p:cNvSpPr>
          <p:nvPr>
            <p:ph type="body" idx="4294967295"/>
          </p:nvPr>
        </p:nvSpPr>
        <p:spPr>
          <a:xfrm>
            <a:off x="0" y="1600200"/>
            <a:ext cx="8229600" cy="4525963"/>
          </a:xfrm>
        </p:spPr>
        <p:txBody>
          <a:bodyPr/>
          <a:lstStyle/>
          <a:p>
            <a:pPr eaLnBrk="1" hangingPunct="1"/>
            <a:endParaRPr lang="en-US" altLang="en-US" smtClean="0"/>
          </a:p>
          <a:p>
            <a:pPr eaLnBrk="1" hangingPunct="1"/>
            <a:r>
              <a:rPr lang="en-US" altLang="en-US" smtClean="0"/>
              <a:t>Protection of people</a:t>
            </a:r>
          </a:p>
          <a:p>
            <a:pPr lvl="1" eaLnBrk="1" hangingPunct="1"/>
            <a:r>
              <a:rPr lang="en-US" altLang="en-US" smtClean="0"/>
              <a:t>Most countries in the world have regulatory institutions</a:t>
            </a:r>
          </a:p>
          <a:p>
            <a:pPr lvl="1" eaLnBrk="1" hangingPunct="1"/>
            <a:r>
              <a:rPr lang="en-US" altLang="en-US" smtClean="0"/>
              <a:t>Various levels of complexity</a:t>
            </a:r>
          </a:p>
          <a:p>
            <a:pPr lvl="1" eaLnBrk="1" hangingPunct="1">
              <a:buFontTx/>
              <a:buNone/>
            </a:pPr>
            <a:endParaRPr lang="en-US" altLang="en-US" smtClean="0"/>
          </a:p>
          <a:p>
            <a:pPr eaLnBrk="1" hangingPunct="1"/>
            <a:endParaRPr lang="en-US" altLang="en-US" smtClean="0"/>
          </a:p>
        </p:txBody>
      </p:sp>
      <p:pic>
        <p:nvPicPr>
          <p:cNvPr id="3077" name="Picture 4" descr="regReq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5029200"/>
            <a:ext cx="363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descr="logo_swissmed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638800"/>
            <a:ext cx="13049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south-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164138"/>
            <a:ext cx="152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7" descr="Columbus-Globes-14-inch-acrylic-beech-base-panorama-m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3" y="3581400"/>
            <a:ext cx="1952625"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8" descr="turkey-antalya-airport-crowd-of-people-thumb185133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600200"/>
            <a:ext cx="19812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974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02D4AA26-709F-47F6-8CCE-BD5BD399BD8B}" type="slidenum">
              <a:rPr lang="en-US" altLang="en-US" sz="1400" smtClean="0"/>
              <a:pPr algn="r" eaLnBrk="1" hangingPunct="1">
                <a:spcBef>
                  <a:spcPct val="0"/>
                </a:spcBef>
                <a:buFontTx/>
                <a:buNone/>
              </a:pPr>
              <a:t>20</a:t>
            </a:fld>
            <a:endParaRPr lang="en-US" altLang="en-US" sz="1400" smtClean="0"/>
          </a:p>
        </p:txBody>
      </p:sp>
      <p:sp>
        <p:nvSpPr>
          <p:cNvPr id="20483" name="Rectangle 2"/>
          <p:cNvSpPr>
            <a:spLocks noGrp="1" noChangeArrowheads="1"/>
          </p:cNvSpPr>
          <p:nvPr>
            <p:ph type="title"/>
          </p:nvPr>
        </p:nvSpPr>
        <p:spPr>
          <a:xfrm>
            <a:off x="457200" y="533400"/>
            <a:ext cx="8229600" cy="1143000"/>
          </a:xfrm>
        </p:spPr>
        <p:txBody>
          <a:bodyPr/>
          <a:lstStyle/>
          <a:p>
            <a:pPr eaLnBrk="1" hangingPunct="1"/>
            <a:r>
              <a:rPr lang="en-US" altLang="en-US" sz="3200" smtClean="0"/>
              <a:t>Review team</a:t>
            </a:r>
          </a:p>
        </p:txBody>
      </p:sp>
      <p:sp>
        <p:nvSpPr>
          <p:cNvPr id="20484" name="Rectangle 3"/>
          <p:cNvSpPr>
            <a:spLocks noGrp="1" noChangeArrowheads="1"/>
          </p:cNvSpPr>
          <p:nvPr>
            <p:ph type="body" idx="1"/>
          </p:nvPr>
        </p:nvSpPr>
        <p:spPr/>
        <p:txBody>
          <a:bodyPr/>
          <a:lstStyle/>
          <a:p>
            <a:pPr eaLnBrk="1" hangingPunct="1"/>
            <a:r>
              <a:rPr lang="en-US" altLang="en-US" smtClean="0"/>
              <a:t>Chemistry</a:t>
            </a:r>
          </a:p>
          <a:p>
            <a:pPr eaLnBrk="1" hangingPunct="1"/>
            <a:r>
              <a:rPr lang="en-US" altLang="en-US" smtClean="0"/>
              <a:t>Clinical pharmacology</a:t>
            </a:r>
          </a:p>
          <a:p>
            <a:pPr eaLnBrk="1" hangingPunct="1"/>
            <a:r>
              <a:rPr lang="en-US" altLang="en-US" smtClean="0"/>
              <a:t>Toxicology</a:t>
            </a:r>
          </a:p>
          <a:p>
            <a:pPr eaLnBrk="1" hangingPunct="1"/>
            <a:r>
              <a:rPr lang="en-US" altLang="en-US" smtClean="0"/>
              <a:t>Microbiology</a:t>
            </a:r>
          </a:p>
          <a:p>
            <a:pPr eaLnBrk="1" hangingPunct="1"/>
            <a:r>
              <a:rPr lang="en-US" altLang="en-US" smtClean="0"/>
              <a:t>Clinical review </a:t>
            </a:r>
          </a:p>
          <a:p>
            <a:pPr eaLnBrk="1" hangingPunct="1"/>
            <a:r>
              <a:rPr lang="en-US" altLang="en-US" smtClean="0"/>
              <a:t>Statistical review</a:t>
            </a:r>
          </a:p>
        </p:txBody>
      </p:sp>
      <p:pic>
        <p:nvPicPr>
          <p:cNvPr id="20485" name="Picture 5" descr="chemistry-glassw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47800"/>
            <a:ext cx="14128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thy_hc_clinical_pharmacolog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13573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descr="m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895600"/>
            <a:ext cx="1585913"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1" descr="220px-Agar_plate_with_colon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05200"/>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3" descr="robotic+surgery+offers+new+benefits+to+both+doctor+and+patient_16000408_800572543_0_0_16165_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114800"/>
            <a:ext cx="8191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5" descr="statisti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572000"/>
            <a:ext cx="12192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768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654BD5FC-9167-4F12-BF45-FD89DD7DA6A3}" type="slidenum">
              <a:rPr lang="en-US" altLang="en-US" sz="1400" smtClean="0"/>
              <a:pPr algn="r" eaLnBrk="1" hangingPunct="1">
                <a:spcBef>
                  <a:spcPct val="0"/>
                </a:spcBef>
                <a:buFontTx/>
                <a:buNone/>
              </a:pPr>
              <a:t>21</a:t>
            </a:fld>
            <a:endParaRPr lang="en-US" altLang="en-US" sz="1400" smtClean="0"/>
          </a:p>
        </p:txBody>
      </p:sp>
      <p:sp>
        <p:nvSpPr>
          <p:cNvPr id="21507" name="Rectangle 2"/>
          <p:cNvSpPr>
            <a:spLocks noGrp="1" noChangeArrowheads="1"/>
          </p:cNvSpPr>
          <p:nvPr>
            <p:ph type="title"/>
          </p:nvPr>
        </p:nvSpPr>
        <p:spPr>
          <a:xfrm>
            <a:off x="457200" y="1219200"/>
            <a:ext cx="8229600" cy="609600"/>
          </a:xfrm>
        </p:spPr>
        <p:txBody>
          <a:bodyPr>
            <a:normAutofit fontScale="90000"/>
          </a:bodyPr>
          <a:lstStyle/>
          <a:p>
            <a:pPr eaLnBrk="1" hangingPunct="1"/>
            <a:r>
              <a:rPr lang="en-US" altLang="en-US" sz="3600" dirty="0" smtClean="0"/>
              <a:t>Substantial evidence of effectiveness</a:t>
            </a:r>
            <a:r>
              <a:rPr lang="en-US" altLang="en-US" sz="4000" dirty="0" smtClean="0"/>
              <a:t/>
            </a:r>
            <a:br>
              <a:rPr lang="en-US" altLang="en-US" sz="4000" dirty="0" smtClean="0"/>
            </a:br>
            <a:endParaRPr lang="en-US" altLang="en-US" sz="4000" dirty="0" smtClean="0"/>
          </a:p>
        </p:txBody>
      </p:sp>
      <p:sp>
        <p:nvSpPr>
          <p:cNvPr id="21508" name="Rectangle 3"/>
          <p:cNvSpPr>
            <a:spLocks noGrp="1" noChangeArrowheads="1"/>
          </p:cNvSpPr>
          <p:nvPr>
            <p:ph type="body" idx="1"/>
          </p:nvPr>
        </p:nvSpPr>
        <p:spPr/>
        <p:txBody>
          <a:bodyPr/>
          <a:lstStyle/>
          <a:p>
            <a:pPr eaLnBrk="1" hangingPunct="1">
              <a:buFontTx/>
              <a:buNone/>
            </a:pPr>
            <a:endParaRPr lang="en-US" altLang="en-US" smtClean="0"/>
          </a:p>
        </p:txBody>
      </p:sp>
      <p:sp>
        <p:nvSpPr>
          <p:cNvPr id="21509" name="Rectangle 4"/>
          <p:cNvSpPr>
            <a:spLocks noChangeArrowheads="1"/>
          </p:cNvSpPr>
          <p:nvPr/>
        </p:nvSpPr>
        <p:spPr bwMode="auto">
          <a:xfrm>
            <a:off x="838200" y="2133600"/>
            <a:ext cx="77660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000" b="1"/>
              <a:t>evidence consisting of adequate and well-controlled investigations, including clinical investigations, </a:t>
            </a:r>
          </a:p>
          <a:p>
            <a:pPr eaLnBrk="1" hangingPunct="1">
              <a:spcBef>
                <a:spcPct val="0"/>
              </a:spcBef>
              <a:buFontTx/>
              <a:buNone/>
            </a:pPr>
            <a:endParaRPr lang="en-US" altLang="en-US" sz="2000" b="1"/>
          </a:p>
          <a:p>
            <a:pPr eaLnBrk="1" hangingPunct="1">
              <a:spcBef>
                <a:spcPct val="0"/>
              </a:spcBef>
              <a:buFontTx/>
              <a:buNone/>
            </a:pPr>
            <a:r>
              <a:rPr lang="en-US" altLang="en-US" sz="2000" b="1"/>
              <a:t>by experts qualified by scientific training and experience to evaluate the effectiveness of the drug involved, </a:t>
            </a:r>
          </a:p>
          <a:p>
            <a:pPr eaLnBrk="1" hangingPunct="1">
              <a:spcBef>
                <a:spcPct val="0"/>
              </a:spcBef>
              <a:buFontTx/>
              <a:buNone/>
            </a:pPr>
            <a:endParaRPr lang="en-US" altLang="en-US" sz="2000" b="1"/>
          </a:p>
          <a:p>
            <a:pPr eaLnBrk="1" hangingPunct="1">
              <a:spcBef>
                <a:spcPct val="0"/>
              </a:spcBef>
              <a:buFontTx/>
              <a:buNone/>
            </a:pPr>
            <a:r>
              <a:rPr lang="en-US" altLang="en-US" sz="2000" b="1"/>
              <a:t>on the basis of which it could fairly and responsibly be concluded by such experts that the drug will have the effect it purports or is represented to have under the conditions of use prescribed, recommended, or suggested in the labeling or proposed labeling thereof. </a:t>
            </a:r>
          </a:p>
        </p:txBody>
      </p:sp>
    </p:spTree>
    <p:extLst>
      <p:ext uri="{BB962C8B-B14F-4D97-AF65-F5344CB8AC3E}">
        <p14:creationId xmlns:p14="http://schemas.microsoft.com/office/powerpoint/2010/main" val="1336981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C0090D6A-94E1-4B3C-90A3-AA6FBE9E5C8C}" type="slidenum">
              <a:rPr lang="en-US" altLang="en-US" sz="1400" smtClean="0"/>
              <a:pPr algn="r" eaLnBrk="1" hangingPunct="1">
                <a:spcBef>
                  <a:spcPct val="0"/>
                </a:spcBef>
                <a:buFontTx/>
                <a:buNone/>
              </a:pPr>
              <a:t>22</a:t>
            </a:fld>
            <a:endParaRPr lang="en-US" altLang="en-US" sz="1400" smtClean="0"/>
          </a:p>
        </p:txBody>
      </p:sp>
      <p:sp>
        <p:nvSpPr>
          <p:cNvPr id="22531" name="Rectangle 2"/>
          <p:cNvSpPr>
            <a:spLocks noGrp="1" noChangeArrowheads="1"/>
          </p:cNvSpPr>
          <p:nvPr>
            <p:ph type="title"/>
          </p:nvPr>
        </p:nvSpPr>
        <p:spPr>
          <a:xfrm>
            <a:off x="2286000" y="457200"/>
            <a:ext cx="8229600" cy="1143000"/>
          </a:xfrm>
        </p:spPr>
        <p:txBody>
          <a:bodyPr/>
          <a:lstStyle/>
          <a:p>
            <a:pPr eaLnBrk="1" hangingPunct="1"/>
            <a:r>
              <a:rPr lang="en-US" altLang="en-US" sz="3600" smtClean="0"/>
              <a:t>Guidance documents</a:t>
            </a:r>
          </a:p>
        </p:txBody>
      </p:sp>
      <p:pic>
        <p:nvPicPr>
          <p:cNvPr id="22532" name="Picture 3" descr="FDA%20Guidance%20for%20Industry%20preview%20-%20Feb%20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23709">
            <a:off x="685800" y="1676400"/>
            <a:ext cx="291465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1342100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52050">
            <a:off x="5715000" y="2057400"/>
            <a:ext cx="24288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5" descr="PRO-Guidance-Title-Page-213x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436">
            <a:off x="3962400" y="1447800"/>
            <a:ext cx="20288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45059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1336">
            <a:off x="5562600" y="3505200"/>
            <a:ext cx="23114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descr="5371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4098">
            <a:off x="3276600" y="3352800"/>
            <a:ext cx="24145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044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C805D8FD-F6D2-43DE-8FCA-0F28951B1356}" type="slidenum">
              <a:rPr lang="en-US" altLang="en-US" sz="1400" smtClean="0"/>
              <a:pPr algn="r" eaLnBrk="1" hangingPunct="1">
                <a:spcBef>
                  <a:spcPct val="0"/>
                </a:spcBef>
                <a:buFontTx/>
                <a:buNone/>
              </a:pPr>
              <a:t>23</a:t>
            </a:fld>
            <a:endParaRPr lang="en-US" altLang="en-US" sz="1400" smtClean="0"/>
          </a:p>
        </p:txBody>
      </p:sp>
      <p:sp>
        <p:nvSpPr>
          <p:cNvPr id="23555" name="Rectangle 2"/>
          <p:cNvSpPr>
            <a:spLocks noGrp="1" noChangeArrowheads="1"/>
          </p:cNvSpPr>
          <p:nvPr>
            <p:ph type="title"/>
          </p:nvPr>
        </p:nvSpPr>
        <p:spPr>
          <a:xfrm>
            <a:off x="457200" y="762000"/>
            <a:ext cx="8229600" cy="1143000"/>
          </a:xfrm>
        </p:spPr>
        <p:txBody>
          <a:bodyPr/>
          <a:lstStyle/>
          <a:p>
            <a:pPr eaLnBrk="1" hangingPunct="1"/>
            <a:r>
              <a:rPr lang="en-US" altLang="en-US" smtClean="0"/>
              <a:t>Advisory committee</a:t>
            </a:r>
          </a:p>
        </p:txBody>
      </p:sp>
      <p:pic>
        <p:nvPicPr>
          <p:cNvPr id="23556" name="Picture 3" descr="6a00e5520572bb88340133f297433b970b-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56578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856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CDC22BE2-DFD4-45CE-A9AE-C404C1AA13EE}" type="slidenum">
              <a:rPr lang="en-US" altLang="en-US" sz="1400" smtClean="0"/>
              <a:pPr algn="r" eaLnBrk="1" hangingPunct="1">
                <a:spcBef>
                  <a:spcPct val="0"/>
                </a:spcBef>
                <a:buFontTx/>
                <a:buNone/>
              </a:pPr>
              <a:t>24</a:t>
            </a:fld>
            <a:endParaRPr lang="en-US" altLang="en-US" sz="1400" smtClean="0"/>
          </a:p>
        </p:txBody>
      </p:sp>
      <p:sp>
        <p:nvSpPr>
          <p:cNvPr id="24579" name="Rectangle 2"/>
          <p:cNvSpPr>
            <a:spLocks noGrp="1" noChangeArrowheads="1"/>
          </p:cNvSpPr>
          <p:nvPr>
            <p:ph type="title"/>
          </p:nvPr>
        </p:nvSpPr>
        <p:spPr>
          <a:xfrm>
            <a:off x="457200" y="685800"/>
            <a:ext cx="8229600" cy="1143000"/>
          </a:xfrm>
        </p:spPr>
        <p:txBody>
          <a:bodyPr/>
          <a:lstStyle/>
          <a:p>
            <a:pPr eaLnBrk="1" hangingPunct="1"/>
            <a:r>
              <a:rPr lang="en-US" altLang="en-US" smtClean="0"/>
              <a:t>Risk benefit</a:t>
            </a:r>
          </a:p>
        </p:txBody>
      </p:sp>
      <p:pic>
        <p:nvPicPr>
          <p:cNvPr id="24580" name="Picture 3" descr="ist2_2663047-scales-of-jus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752600"/>
            <a:ext cx="33432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4"/>
          <p:cNvSpPr txBox="1">
            <a:spLocks noChangeArrowheads="1"/>
          </p:cNvSpPr>
          <p:nvPr/>
        </p:nvSpPr>
        <p:spPr bwMode="auto">
          <a:xfrm>
            <a:off x="685800" y="20574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Unmet need</a:t>
            </a:r>
          </a:p>
        </p:txBody>
      </p:sp>
      <p:sp>
        <p:nvSpPr>
          <p:cNvPr id="24582" name="Text Box 5"/>
          <p:cNvSpPr txBox="1">
            <a:spLocks noChangeArrowheads="1"/>
          </p:cNvSpPr>
          <p:nvPr/>
        </p:nvSpPr>
        <p:spPr bwMode="auto">
          <a:xfrm>
            <a:off x="762000" y="2895600"/>
            <a:ext cx="1676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Convenience of administration</a:t>
            </a:r>
          </a:p>
        </p:txBody>
      </p:sp>
      <p:sp>
        <p:nvSpPr>
          <p:cNvPr id="24583" name="Text Box 6"/>
          <p:cNvSpPr txBox="1">
            <a:spLocks noChangeArrowheads="1"/>
          </p:cNvSpPr>
          <p:nvPr/>
        </p:nvSpPr>
        <p:spPr bwMode="auto">
          <a:xfrm>
            <a:off x="762000" y="44196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Reduced toxicity</a:t>
            </a:r>
          </a:p>
        </p:txBody>
      </p:sp>
      <p:sp>
        <p:nvSpPr>
          <p:cNvPr id="24584" name="Text Box 7"/>
          <p:cNvSpPr txBox="1">
            <a:spLocks noChangeArrowheads="1"/>
          </p:cNvSpPr>
          <p:nvPr/>
        </p:nvSpPr>
        <p:spPr bwMode="auto">
          <a:xfrm>
            <a:off x="762000" y="53340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Superior efficacy</a:t>
            </a:r>
          </a:p>
        </p:txBody>
      </p:sp>
      <p:sp>
        <p:nvSpPr>
          <p:cNvPr id="24585" name="Text Box 8"/>
          <p:cNvSpPr txBox="1">
            <a:spLocks noChangeArrowheads="1"/>
          </p:cNvSpPr>
          <p:nvPr/>
        </p:nvSpPr>
        <p:spPr bwMode="auto">
          <a:xfrm>
            <a:off x="6324600" y="2057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Toxicity</a:t>
            </a:r>
          </a:p>
        </p:txBody>
      </p:sp>
      <p:sp>
        <p:nvSpPr>
          <p:cNvPr id="24586" name="Text Box 9"/>
          <p:cNvSpPr txBox="1">
            <a:spLocks noChangeArrowheads="1"/>
          </p:cNvSpPr>
          <p:nvPr/>
        </p:nvSpPr>
        <p:spPr bwMode="auto">
          <a:xfrm>
            <a:off x="6324600" y="30480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Inappropriate use</a:t>
            </a:r>
          </a:p>
        </p:txBody>
      </p:sp>
      <p:sp>
        <p:nvSpPr>
          <p:cNvPr id="24587" name="Text Box 10"/>
          <p:cNvSpPr txBox="1">
            <a:spLocks noChangeArrowheads="1"/>
          </p:cNvSpPr>
          <p:nvPr/>
        </p:nvSpPr>
        <p:spPr bwMode="auto">
          <a:xfrm>
            <a:off x="6324600" y="4114800"/>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Drug-drug interactions</a:t>
            </a:r>
          </a:p>
        </p:txBody>
      </p:sp>
    </p:spTree>
    <p:extLst>
      <p:ext uri="{BB962C8B-B14F-4D97-AF65-F5344CB8AC3E}">
        <p14:creationId xmlns:p14="http://schemas.microsoft.com/office/powerpoint/2010/main" val="2652056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7542E3E-4010-4A6B-8536-B19601841BB9}" type="slidenum">
              <a:rPr lang="en-US" altLang="en-US" sz="1400" smtClean="0"/>
              <a:pPr algn="r" eaLnBrk="1" hangingPunct="1">
                <a:spcBef>
                  <a:spcPct val="0"/>
                </a:spcBef>
                <a:buFontTx/>
                <a:buNone/>
              </a:pPr>
              <a:t>25</a:t>
            </a:fld>
            <a:endParaRPr lang="en-US" altLang="en-US" sz="1400" smtClean="0"/>
          </a:p>
        </p:txBody>
      </p:sp>
      <p:sp>
        <p:nvSpPr>
          <p:cNvPr id="25603" name="Rectangle 2"/>
          <p:cNvSpPr>
            <a:spLocks noGrp="1" noChangeArrowheads="1"/>
          </p:cNvSpPr>
          <p:nvPr>
            <p:ph type="title"/>
          </p:nvPr>
        </p:nvSpPr>
        <p:spPr>
          <a:xfrm>
            <a:off x="457200" y="457200"/>
            <a:ext cx="8229600" cy="1143000"/>
          </a:xfrm>
        </p:spPr>
        <p:txBody>
          <a:bodyPr/>
          <a:lstStyle/>
          <a:p>
            <a:pPr eaLnBrk="1" hangingPunct="1"/>
            <a:r>
              <a:rPr lang="en-US" altLang="en-US" sz="3600" smtClean="0"/>
              <a:t>Product labeling</a:t>
            </a:r>
          </a:p>
        </p:txBody>
      </p:sp>
      <p:sp>
        <p:nvSpPr>
          <p:cNvPr id="25604" name="Rectangle 3"/>
          <p:cNvSpPr>
            <a:spLocks noGrp="1" noChangeArrowheads="1"/>
          </p:cNvSpPr>
          <p:nvPr>
            <p:ph type="body" idx="1"/>
          </p:nvPr>
        </p:nvSpPr>
        <p:spPr>
          <a:xfrm>
            <a:off x="304800" y="1447800"/>
            <a:ext cx="8382000" cy="4983163"/>
          </a:xfrm>
        </p:spPr>
        <p:txBody>
          <a:bodyPr/>
          <a:lstStyle/>
          <a:p>
            <a:pPr eaLnBrk="1" hangingPunct="1">
              <a:buFontTx/>
              <a:buNone/>
            </a:pPr>
            <a:r>
              <a:rPr lang="en-US" altLang="en-US" sz="2800" smtClean="0"/>
              <a:t>Contains information including</a:t>
            </a:r>
          </a:p>
          <a:p>
            <a:pPr lvl="1" eaLnBrk="1" hangingPunct="1"/>
            <a:r>
              <a:rPr lang="en-US" altLang="en-US" sz="2400" smtClean="0"/>
              <a:t>Approved indication and use</a:t>
            </a:r>
          </a:p>
          <a:p>
            <a:pPr lvl="1" eaLnBrk="1" hangingPunct="1"/>
            <a:r>
              <a:rPr lang="en-US" altLang="en-US" sz="2400" smtClean="0"/>
              <a:t>Dosage and administration</a:t>
            </a:r>
          </a:p>
          <a:p>
            <a:pPr lvl="1" eaLnBrk="1" hangingPunct="1"/>
            <a:r>
              <a:rPr lang="en-US" altLang="en-US" sz="2400" smtClean="0"/>
              <a:t>Warnings and adverse reactions</a:t>
            </a:r>
          </a:p>
          <a:p>
            <a:pPr lvl="1" eaLnBrk="1" hangingPunct="1"/>
            <a:r>
              <a:rPr lang="en-US" altLang="en-US" sz="2400" smtClean="0"/>
              <a:t>Drug interactions</a:t>
            </a:r>
          </a:p>
          <a:p>
            <a:pPr lvl="1" eaLnBrk="1" hangingPunct="1"/>
            <a:r>
              <a:rPr lang="en-US" altLang="en-US" sz="2400" smtClean="0"/>
              <a:t>Use in specific populations</a:t>
            </a:r>
          </a:p>
          <a:p>
            <a:pPr lvl="1" eaLnBrk="1" hangingPunct="1"/>
            <a:r>
              <a:rPr lang="en-US" altLang="en-US" sz="2400" smtClean="0"/>
              <a:t>Clinical studies</a:t>
            </a:r>
          </a:p>
          <a:p>
            <a:pPr eaLnBrk="1" hangingPunct="1"/>
            <a:r>
              <a:rPr lang="en-US" altLang="en-US" sz="2800" smtClean="0"/>
              <a:t>Used by health care professionals and patients for information on safe and effective use</a:t>
            </a:r>
          </a:p>
          <a:p>
            <a:pPr eaLnBrk="1" hangingPunct="1"/>
            <a:r>
              <a:rPr lang="en-US" altLang="en-US" sz="2800" smtClean="0"/>
              <a:t>Has implications for advertising and promotion</a:t>
            </a:r>
          </a:p>
          <a:p>
            <a:pPr eaLnBrk="1" hangingPunct="1">
              <a:buFontTx/>
              <a:buNone/>
            </a:pPr>
            <a:endParaRPr lang="en-US" altLang="en-US" sz="2800" smtClean="0"/>
          </a:p>
          <a:p>
            <a:pPr eaLnBrk="1" hangingPunct="1">
              <a:buFontTx/>
              <a:buNone/>
            </a:pPr>
            <a:endParaRPr lang="en-US" altLang="en-US" sz="2800" smtClean="0"/>
          </a:p>
        </p:txBody>
      </p:sp>
      <p:pic>
        <p:nvPicPr>
          <p:cNvPr id="25605" name="Picture 4" descr="Drug Label Package Ins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429000"/>
            <a:ext cx="19018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ANd9GcQ4Kkc9-UWUSc0eHRXi6s8KMymF4usuehYuD0swdjjhTbe12RerScbWn3q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3394">
            <a:off x="6248400" y="3124200"/>
            <a:ext cx="8667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6" descr="00drugs_291_20091218-1456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1219200"/>
            <a:ext cx="1843088"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58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16CE4C9A-1976-4DDD-867C-371CE0F91DED}" type="slidenum">
              <a:rPr lang="en-US" altLang="en-US" sz="1400" smtClean="0"/>
              <a:pPr algn="r" eaLnBrk="1" hangingPunct="1">
                <a:spcBef>
                  <a:spcPct val="0"/>
                </a:spcBef>
                <a:buFontTx/>
                <a:buNone/>
              </a:pPr>
              <a:t>26</a:t>
            </a:fld>
            <a:endParaRPr lang="en-US" altLang="en-US" sz="1400" smtClean="0"/>
          </a:p>
        </p:txBody>
      </p:sp>
      <p:sp>
        <p:nvSpPr>
          <p:cNvPr id="26627" name="Rectangle 2"/>
          <p:cNvSpPr>
            <a:spLocks noGrp="1" noChangeArrowheads="1"/>
          </p:cNvSpPr>
          <p:nvPr>
            <p:ph type="title"/>
          </p:nvPr>
        </p:nvSpPr>
        <p:spPr>
          <a:xfrm>
            <a:off x="457200" y="685800"/>
            <a:ext cx="8229600" cy="1143000"/>
          </a:xfrm>
        </p:spPr>
        <p:txBody>
          <a:bodyPr/>
          <a:lstStyle/>
          <a:p>
            <a:pPr eaLnBrk="1" hangingPunct="1"/>
            <a:r>
              <a:rPr lang="en-US" altLang="en-US" smtClean="0"/>
              <a:t>Drug failures</a:t>
            </a:r>
          </a:p>
        </p:txBody>
      </p:sp>
      <p:sp>
        <p:nvSpPr>
          <p:cNvPr id="26628" name="Rectangle 3"/>
          <p:cNvSpPr>
            <a:spLocks noGrp="1" noChangeArrowheads="1"/>
          </p:cNvSpPr>
          <p:nvPr>
            <p:ph type="body" idx="1"/>
          </p:nvPr>
        </p:nvSpPr>
        <p:spPr>
          <a:xfrm>
            <a:off x="381000" y="1600200"/>
            <a:ext cx="8229600" cy="4525963"/>
          </a:xfrm>
        </p:spPr>
        <p:txBody>
          <a:bodyPr>
            <a:normAutofit fontScale="92500" lnSpcReduction="20000"/>
          </a:bodyPr>
          <a:lstStyle/>
          <a:p>
            <a:pPr eaLnBrk="1" hangingPunct="1">
              <a:lnSpc>
                <a:spcPct val="90000"/>
              </a:lnSpc>
            </a:pPr>
            <a:r>
              <a:rPr lang="en-US" altLang="en-US" sz="2400" smtClean="0"/>
              <a:t>302 New molecular entity applications submitted to FDA between  2000 and 2012*</a:t>
            </a:r>
          </a:p>
          <a:p>
            <a:pPr eaLnBrk="1" hangingPunct="1">
              <a:lnSpc>
                <a:spcPct val="90000"/>
              </a:lnSpc>
            </a:pPr>
            <a:r>
              <a:rPr lang="en-US" altLang="en-US" sz="2400" smtClean="0"/>
              <a:t>50% not approved on first submission</a:t>
            </a:r>
          </a:p>
          <a:p>
            <a:pPr eaLnBrk="1" hangingPunct="1">
              <a:lnSpc>
                <a:spcPct val="90000"/>
              </a:lnSpc>
            </a:pPr>
            <a:r>
              <a:rPr lang="en-US" altLang="en-US" sz="2400" smtClean="0"/>
              <a:t>73.5% approved after one or more resubmissions</a:t>
            </a:r>
          </a:p>
          <a:p>
            <a:pPr lvl="1" eaLnBrk="1" hangingPunct="1">
              <a:lnSpc>
                <a:spcPct val="90000"/>
              </a:lnSpc>
            </a:pPr>
            <a:endParaRPr lang="en-US" altLang="en-US" sz="2000" smtClean="0"/>
          </a:p>
          <a:p>
            <a:pPr lvl="1" eaLnBrk="1" hangingPunct="1">
              <a:lnSpc>
                <a:spcPct val="90000"/>
              </a:lnSpc>
            </a:pPr>
            <a:endParaRPr lang="en-US" altLang="en-US" sz="2000" smtClean="0"/>
          </a:p>
          <a:p>
            <a:pPr lvl="1" eaLnBrk="1" hangingPunct="1">
              <a:lnSpc>
                <a:spcPct val="90000"/>
              </a:lnSpc>
            </a:pPr>
            <a:r>
              <a:rPr lang="en-US" altLang="en-US" sz="2000" smtClean="0"/>
              <a:t>Efficacy deficiencies only 32%</a:t>
            </a:r>
          </a:p>
          <a:p>
            <a:pPr lvl="1" eaLnBrk="1" hangingPunct="1">
              <a:lnSpc>
                <a:spcPct val="90000"/>
              </a:lnSpc>
            </a:pPr>
            <a:r>
              <a:rPr lang="en-US" altLang="en-US" sz="2000" smtClean="0"/>
              <a:t>Safety deficiencies only 26%</a:t>
            </a:r>
          </a:p>
          <a:p>
            <a:pPr lvl="1" eaLnBrk="1" hangingPunct="1">
              <a:lnSpc>
                <a:spcPct val="90000"/>
              </a:lnSpc>
            </a:pPr>
            <a:r>
              <a:rPr lang="en-US" altLang="en-US" sz="2000" smtClean="0"/>
              <a:t>Safety and efficacy deficiencies 27%  </a:t>
            </a:r>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endParaRPr lang="en-US" altLang="en-US" sz="2400" smtClean="0"/>
          </a:p>
          <a:p>
            <a:pPr eaLnBrk="1" hangingPunct="1">
              <a:lnSpc>
                <a:spcPct val="90000"/>
              </a:lnSpc>
            </a:pPr>
            <a:r>
              <a:rPr lang="en-US" altLang="en-US" sz="1400" smtClean="0"/>
              <a:t>Sacks et al. JAMA 2014;311(4):378-384</a:t>
            </a:r>
          </a:p>
        </p:txBody>
      </p:sp>
      <p:pic>
        <p:nvPicPr>
          <p:cNvPr id="26629" name="Picture 4" descr="Medication Disposal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429000"/>
            <a:ext cx="2647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766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685800"/>
            <a:ext cx="8229600" cy="1143000"/>
          </a:xfrm>
        </p:spPr>
        <p:txBody>
          <a:bodyPr/>
          <a:lstStyle/>
          <a:p>
            <a:r>
              <a:rPr lang="en-US" altLang="en-US" sz="3600" smtClean="0"/>
              <a:t>Why did they not get approved?</a:t>
            </a:r>
          </a:p>
        </p:txBody>
      </p:sp>
      <p:sp>
        <p:nvSpPr>
          <p:cNvPr id="27651" name="Slide Number Placeholder 3"/>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BC68C4F3-288E-47D5-A597-51357ADBD7C1}" type="slidenum">
              <a:rPr lang="en-US" altLang="en-US" sz="1400" smtClean="0"/>
              <a:pPr algn="r" eaLnBrk="1" hangingPunct="1">
                <a:spcBef>
                  <a:spcPct val="0"/>
                </a:spcBef>
                <a:buFontTx/>
                <a:buNone/>
              </a:pPr>
              <a:t>27</a:t>
            </a:fld>
            <a:endParaRPr lang="en-US" altLang="en-US" sz="1400" smtClean="0"/>
          </a:p>
        </p:txBody>
      </p:sp>
      <p:graphicFrame>
        <p:nvGraphicFramePr>
          <p:cNvPr id="9" name="Content Placeholder 8"/>
          <p:cNvGraphicFramePr>
            <a:graphicFrameLocks noGrp="1"/>
          </p:cNvGraphicFramePr>
          <p:nvPr>
            <p:ph idx="1"/>
          </p:nvPr>
        </p:nvGraphicFramePr>
        <p:xfrm>
          <a:off x="457200" y="1600200"/>
          <a:ext cx="8229600" cy="3775074"/>
        </p:xfrm>
        <a:graphic>
          <a:graphicData uri="http://schemas.openxmlformats.org/drawingml/2006/table">
            <a:tbl>
              <a:tblPr firstRow="1" bandRow="1">
                <a:tableStyleId>{5C22544A-7EE6-4342-B048-85BDC9FD1C3A}</a:tableStyleId>
              </a:tblPr>
              <a:tblGrid>
                <a:gridCol w="4114800"/>
                <a:gridCol w="4114800"/>
              </a:tblGrid>
              <a:tr h="370902">
                <a:tc>
                  <a:txBody>
                    <a:bodyPr/>
                    <a:lstStyle/>
                    <a:p>
                      <a:endParaRPr lang="en-US" sz="1800" dirty="0"/>
                    </a:p>
                  </a:txBody>
                  <a:tcPr marT="45728" marB="45728"/>
                </a:tc>
                <a:tc>
                  <a:txBody>
                    <a:bodyPr/>
                    <a:lstStyle/>
                    <a:p>
                      <a:endParaRPr lang="en-US" sz="1800"/>
                    </a:p>
                  </a:txBody>
                  <a:tcPr marT="45728" marB="45728"/>
                </a:tc>
              </a:tr>
              <a:tr h="370902">
                <a:tc>
                  <a:txBody>
                    <a:bodyPr/>
                    <a:lstStyle/>
                    <a:p>
                      <a:r>
                        <a:rPr lang="en-US" sz="1800" dirty="0" smtClean="0"/>
                        <a:t>Dose selection</a:t>
                      </a:r>
                      <a:endParaRPr lang="en-US" sz="1800" dirty="0"/>
                    </a:p>
                  </a:txBody>
                  <a:tcPr marT="45728" marB="45728"/>
                </a:tc>
                <a:tc>
                  <a:txBody>
                    <a:bodyPr/>
                    <a:lstStyle/>
                    <a:p>
                      <a:r>
                        <a:rPr lang="en-US" sz="1800" dirty="0" smtClean="0"/>
                        <a:t>15.9%</a:t>
                      </a:r>
                    </a:p>
                  </a:txBody>
                  <a:tcPr marT="45728" marB="45728"/>
                </a:tc>
              </a:tr>
              <a:tr h="370902">
                <a:tc>
                  <a:txBody>
                    <a:bodyPr/>
                    <a:lstStyle/>
                    <a:p>
                      <a:r>
                        <a:rPr lang="en-US" sz="1800" dirty="0" smtClean="0"/>
                        <a:t>Study endpoints</a:t>
                      </a:r>
                      <a:endParaRPr lang="en-US" sz="1800" dirty="0"/>
                    </a:p>
                  </a:txBody>
                  <a:tcPr marT="45728" marB="45728"/>
                </a:tc>
                <a:tc>
                  <a:txBody>
                    <a:bodyPr/>
                    <a:lstStyle/>
                    <a:p>
                      <a:r>
                        <a:rPr lang="en-US" sz="1800" dirty="0" smtClean="0"/>
                        <a:t>13.2%</a:t>
                      </a:r>
                      <a:endParaRPr lang="en-US" sz="1800" dirty="0"/>
                    </a:p>
                  </a:txBody>
                  <a:tcPr marT="45728" marB="45728"/>
                </a:tc>
              </a:tr>
              <a:tr h="640188">
                <a:tc>
                  <a:txBody>
                    <a:bodyPr/>
                    <a:lstStyle/>
                    <a:p>
                      <a:r>
                        <a:rPr lang="en-US" sz="1800" dirty="0" smtClean="0"/>
                        <a:t>Inconsistent results (for</a:t>
                      </a:r>
                      <a:r>
                        <a:rPr lang="en-US" sz="1800" baseline="0" dirty="0" smtClean="0"/>
                        <a:t> different endpoints)</a:t>
                      </a:r>
                      <a:endParaRPr lang="en-US" sz="1800" dirty="0"/>
                    </a:p>
                  </a:txBody>
                  <a:tcPr marT="45728" marB="45728"/>
                </a:tc>
                <a:tc>
                  <a:txBody>
                    <a:bodyPr/>
                    <a:lstStyle/>
                    <a:p>
                      <a:r>
                        <a:rPr lang="en-US" sz="1800" dirty="0" smtClean="0"/>
                        <a:t>13.2%</a:t>
                      </a:r>
                      <a:endParaRPr lang="en-US" sz="1800" dirty="0"/>
                    </a:p>
                  </a:txBody>
                  <a:tcPr marT="45728" marB="45728"/>
                </a:tc>
              </a:tr>
              <a:tr h="640188">
                <a:tc>
                  <a:txBody>
                    <a:bodyPr/>
                    <a:lstStyle/>
                    <a:p>
                      <a:r>
                        <a:rPr lang="en-US" sz="1800" dirty="0" smtClean="0"/>
                        <a:t>Inconsistent results</a:t>
                      </a:r>
                      <a:r>
                        <a:rPr lang="en-US" sz="1800" baseline="0" dirty="0" smtClean="0"/>
                        <a:t> (for different trials or study sites)</a:t>
                      </a:r>
                      <a:endParaRPr lang="en-US" sz="1800" dirty="0"/>
                    </a:p>
                  </a:txBody>
                  <a:tcPr marT="45728" marB="45728"/>
                </a:tc>
                <a:tc>
                  <a:txBody>
                    <a:bodyPr/>
                    <a:lstStyle/>
                    <a:p>
                      <a:r>
                        <a:rPr lang="en-US" sz="1800" dirty="0" smtClean="0"/>
                        <a:t>11.3%</a:t>
                      </a:r>
                      <a:endParaRPr lang="en-US" sz="1800" dirty="0"/>
                    </a:p>
                  </a:txBody>
                  <a:tcPr marT="45728" marB="45728"/>
                </a:tc>
              </a:tr>
              <a:tr h="640188">
                <a:tc>
                  <a:txBody>
                    <a:bodyPr/>
                    <a:lstStyle/>
                    <a:p>
                      <a:r>
                        <a:rPr lang="en-US" sz="1800" dirty="0" smtClean="0"/>
                        <a:t>Poor efficacy compared</a:t>
                      </a:r>
                      <a:r>
                        <a:rPr lang="en-US" sz="1800" baseline="0" dirty="0" smtClean="0"/>
                        <a:t> to standard of care</a:t>
                      </a:r>
                    </a:p>
                  </a:txBody>
                  <a:tcPr marT="45728" marB="45728"/>
                </a:tc>
                <a:tc>
                  <a:txBody>
                    <a:bodyPr/>
                    <a:lstStyle/>
                    <a:p>
                      <a:r>
                        <a:rPr lang="en-US" sz="1800" dirty="0" smtClean="0"/>
                        <a:t>13.2%</a:t>
                      </a:r>
                    </a:p>
                  </a:txBody>
                  <a:tcPr marT="45728" marB="45728"/>
                </a:tc>
              </a:tr>
              <a:tr h="3709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Data integrity</a:t>
                      </a: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5.3%</a:t>
                      </a:r>
                    </a:p>
                  </a:txBody>
                  <a:tcPr marT="45728" marB="45728"/>
                </a:tc>
              </a:tr>
              <a:tr h="3709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Chemistry, manufacturing, labeling</a:t>
                      </a:r>
                      <a:endParaRPr lang="en-US" sz="1800" dirty="0" smtClean="0"/>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1.3%</a:t>
                      </a:r>
                      <a:endParaRPr lang="en-US" sz="1800" dirty="0"/>
                    </a:p>
                  </a:txBody>
                  <a:tcPr marT="45728" marB="45728"/>
                </a:tc>
              </a:tr>
            </a:tbl>
          </a:graphicData>
        </a:graphic>
      </p:graphicFrame>
    </p:spTree>
    <p:extLst>
      <p:ext uri="{BB962C8B-B14F-4D97-AF65-F5344CB8AC3E}">
        <p14:creationId xmlns:p14="http://schemas.microsoft.com/office/powerpoint/2010/main" val="2487165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a:xfrm>
            <a:off x="457200" y="762000"/>
            <a:ext cx="8229600" cy="1143000"/>
          </a:xfrm>
        </p:spPr>
        <p:txBody>
          <a:bodyPr/>
          <a:lstStyle/>
          <a:p>
            <a:r>
              <a:rPr lang="en-US" altLang="en-US" sz="2400" smtClean="0"/>
              <a:t>Adverse events seen in clinical trials that affected approval</a:t>
            </a:r>
          </a:p>
        </p:txBody>
      </p:sp>
      <p:graphicFrame>
        <p:nvGraphicFramePr>
          <p:cNvPr id="8" name="Content Placeholder 7"/>
          <p:cNvGraphicFramePr>
            <a:graphicFrameLocks noGrp="1"/>
          </p:cNvGraphicFramePr>
          <p:nvPr>
            <p:ph idx="1"/>
          </p:nvPr>
        </p:nvGraphicFramePr>
        <p:xfrm>
          <a:off x="457200" y="1600200"/>
          <a:ext cx="8229600" cy="4821232"/>
        </p:xfrm>
        <a:graphic>
          <a:graphicData uri="http://schemas.openxmlformats.org/drawingml/2006/table">
            <a:tbl>
              <a:tblPr firstRow="1" bandRow="1">
                <a:tableStyleId>{5C22544A-7EE6-4342-B048-85BDC9FD1C3A}</a:tableStyleId>
              </a:tblPr>
              <a:tblGrid>
                <a:gridCol w="4114800"/>
                <a:gridCol w="4114800"/>
              </a:tblGrid>
              <a:tr h="370864">
                <a:tc>
                  <a:txBody>
                    <a:bodyPr/>
                    <a:lstStyle/>
                    <a:p>
                      <a:r>
                        <a:rPr lang="en-US" sz="1800" dirty="0" smtClean="0"/>
                        <a:t>Type</a:t>
                      </a:r>
                      <a:r>
                        <a:rPr lang="en-US" sz="1800" baseline="0" dirty="0" smtClean="0"/>
                        <a:t> of adverse event</a:t>
                      </a:r>
                      <a:endParaRPr lang="en-US" sz="1800" dirty="0"/>
                    </a:p>
                  </a:txBody>
                  <a:tcPr marT="45723" marB="45723"/>
                </a:tc>
                <a:tc>
                  <a:txBody>
                    <a:bodyPr/>
                    <a:lstStyle/>
                    <a:p>
                      <a:r>
                        <a:rPr lang="en-US" sz="1800" dirty="0" smtClean="0"/>
                        <a:t>Number of non-approvals</a:t>
                      </a:r>
                      <a:endParaRPr lang="en-US" sz="1800" dirty="0"/>
                    </a:p>
                  </a:txBody>
                  <a:tcPr marT="45723" marB="45723"/>
                </a:tc>
              </a:tr>
              <a:tr h="370864">
                <a:tc>
                  <a:txBody>
                    <a:bodyPr/>
                    <a:lstStyle/>
                    <a:p>
                      <a:r>
                        <a:rPr lang="en-US" sz="1800" dirty="0" smtClean="0"/>
                        <a:t>Cardiovascular</a:t>
                      </a:r>
                      <a:endParaRPr lang="en-US" sz="1800" dirty="0"/>
                    </a:p>
                  </a:txBody>
                  <a:tcPr marT="45723" marB="45723"/>
                </a:tc>
                <a:tc>
                  <a:txBody>
                    <a:bodyPr/>
                    <a:lstStyle/>
                    <a:p>
                      <a:r>
                        <a:rPr lang="en-US" sz="1800" dirty="0" smtClean="0"/>
                        <a:t>14</a:t>
                      </a:r>
                      <a:endParaRPr lang="en-US" sz="1800" dirty="0"/>
                    </a:p>
                  </a:txBody>
                  <a:tcPr marT="45723" marB="45723"/>
                </a:tc>
              </a:tr>
              <a:tr h="370864">
                <a:tc>
                  <a:txBody>
                    <a:bodyPr/>
                    <a:lstStyle/>
                    <a:p>
                      <a:r>
                        <a:rPr lang="en-US" sz="1800" dirty="0" smtClean="0"/>
                        <a:t>Overall</a:t>
                      </a:r>
                      <a:r>
                        <a:rPr lang="en-US" sz="1800" baseline="0" dirty="0" smtClean="0"/>
                        <a:t> mortality</a:t>
                      </a:r>
                      <a:endParaRPr lang="en-US" sz="1800" dirty="0"/>
                    </a:p>
                  </a:txBody>
                  <a:tcPr marT="45723" marB="45723"/>
                </a:tc>
                <a:tc>
                  <a:txBody>
                    <a:bodyPr/>
                    <a:lstStyle/>
                    <a:p>
                      <a:r>
                        <a:rPr lang="en-US" sz="1800" dirty="0" smtClean="0"/>
                        <a:t>11</a:t>
                      </a:r>
                      <a:endParaRPr lang="en-US" sz="1800" dirty="0"/>
                    </a:p>
                  </a:txBody>
                  <a:tcPr marT="45723" marB="45723"/>
                </a:tc>
              </a:tr>
              <a:tr h="370864">
                <a:tc>
                  <a:txBody>
                    <a:bodyPr/>
                    <a:lstStyle/>
                    <a:p>
                      <a:r>
                        <a:rPr lang="en-US" sz="1800" dirty="0" smtClean="0"/>
                        <a:t>hepatic</a:t>
                      </a:r>
                      <a:endParaRPr lang="en-US" sz="1800" dirty="0"/>
                    </a:p>
                  </a:txBody>
                  <a:tcPr marT="45723" marB="45723"/>
                </a:tc>
                <a:tc>
                  <a:txBody>
                    <a:bodyPr/>
                    <a:lstStyle/>
                    <a:p>
                      <a:r>
                        <a:rPr lang="en-US" sz="1800" dirty="0" smtClean="0"/>
                        <a:t>9</a:t>
                      </a:r>
                      <a:endParaRPr lang="en-US" sz="1800" dirty="0"/>
                    </a:p>
                  </a:txBody>
                  <a:tcPr marT="45723" marB="45723"/>
                </a:tc>
              </a:tr>
              <a:tr h="370864">
                <a:tc>
                  <a:txBody>
                    <a:bodyPr/>
                    <a:lstStyle/>
                    <a:p>
                      <a:r>
                        <a:rPr lang="en-US" sz="1800" dirty="0" smtClean="0"/>
                        <a:t>Neuropsychiatric</a:t>
                      </a:r>
                      <a:endParaRPr lang="en-US" sz="1800" dirty="0"/>
                    </a:p>
                  </a:txBody>
                  <a:tcPr marT="45723" marB="45723"/>
                </a:tc>
                <a:tc>
                  <a:txBody>
                    <a:bodyPr/>
                    <a:lstStyle/>
                    <a:p>
                      <a:r>
                        <a:rPr lang="en-US" sz="1800" dirty="0" smtClean="0"/>
                        <a:t>9</a:t>
                      </a:r>
                      <a:endParaRPr lang="en-US" sz="1800" dirty="0"/>
                    </a:p>
                  </a:txBody>
                  <a:tcPr marT="45723" marB="45723"/>
                </a:tc>
              </a:tr>
              <a:tr h="370864">
                <a:tc>
                  <a:txBody>
                    <a:bodyPr/>
                    <a:lstStyle/>
                    <a:p>
                      <a:r>
                        <a:rPr lang="en-US" sz="1800" dirty="0" smtClean="0"/>
                        <a:t>Hemostasis</a:t>
                      </a:r>
                      <a:endParaRPr lang="en-US" sz="1800" dirty="0"/>
                    </a:p>
                  </a:txBody>
                  <a:tcPr marT="45723" marB="45723"/>
                </a:tc>
                <a:tc>
                  <a:txBody>
                    <a:bodyPr/>
                    <a:lstStyle/>
                    <a:p>
                      <a:r>
                        <a:rPr lang="en-US" sz="1800" dirty="0" smtClean="0"/>
                        <a:t>6</a:t>
                      </a:r>
                      <a:endParaRPr lang="en-US" sz="1800" dirty="0"/>
                    </a:p>
                  </a:txBody>
                  <a:tcPr marT="45723" marB="45723"/>
                </a:tc>
              </a:tr>
              <a:tr h="370864">
                <a:tc>
                  <a:txBody>
                    <a:bodyPr/>
                    <a:lstStyle/>
                    <a:p>
                      <a:r>
                        <a:rPr lang="en-US" sz="1800" dirty="0" smtClean="0"/>
                        <a:t>gastrointestinal</a:t>
                      </a:r>
                      <a:endParaRPr lang="en-US" sz="1800" dirty="0"/>
                    </a:p>
                  </a:txBody>
                  <a:tcPr marT="45723" marB="45723"/>
                </a:tc>
                <a:tc>
                  <a:txBody>
                    <a:bodyPr/>
                    <a:lstStyle/>
                    <a:p>
                      <a:r>
                        <a:rPr lang="en-US" sz="1800" dirty="0" smtClean="0"/>
                        <a:t>5</a:t>
                      </a:r>
                      <a:endParaRPr lang="en-US" sz="1800" dirty="0"/>
                    </a:p>
                  </a:txBody>
                  <a:tcPr marT="45723" marB="45723"/>
                </a:tc>
              </a:tr>
              <a:tr h="370864">
                <a:tc>
                  <a:txBody>
                    <a:bodyPr/>
                    <a:lstStyle/>
                    <a:p>
                      <a:r>
                        <a:rPr lang="en-US" sz="1800" dirty="0" smtClean="0"/>
                        <a:t>Drug interactions</a:t>
                      </a:r>
                      <a:endParaRPr lang="en-US" sz="1800" dirty="0"/>
                    </a:p>
                  </a:txBody>
                  <a:tcPr marT="45723" marB="45723"/>
                </a:tc>
                <a:tc>
                  <a:txBody>
                    <a:bodyPr/>
                    <a:lstStyle/>
                    <a:p>
                      <a:r>
                        <a:rPr lang="en-US" sz="1800" dirty="0" smtClean="0"/>
                        <a:t>4</a:t>
                      </a:r>
                      <a:endParaRPr lang="en-US" sz="1800" dirty="0"/>
                    </a:p>
                  </a:txBody>
                  <a:tcPr marT="45723" marB="45723"/>
                </a:tc>
              </a:tr>
              <a:tr h="370864">
                <a:tc>
                  <a:txBody>
                    <a:bodyPr/>
                    <a:lstStyle/>
                    <a:p>
                      <a:r>
                        <a:rPr lang="en-US" sz="1800" dirty="0" smtClean="0"/>
                        <a:t>Infections</a:t>
                      </a:r>
                      <a:endParaRPr lang="en-US" sz="1800" dirty="0"/>
                    </a:p>
                  </a:txBody>
                  <a:tcPr marT="45723" marB="45723"/>
                </a:tc>
                <a:tc>
                  <a:txBody>
                    <a:bodyPr/>
                    <a:lstStyle/>
                    <a:p>
                      <a:r>
                        <a:rPr lang="en-US" sz="1800" dirty="0" smtClean="0"/>
                        <a:t>4</a:t>
                      </a:r>
                      <a:endParaRPr lang="en-US" sz="1800" dirty="0"/>
                    </a:p>
                  </a:txBody>
                  <a:tcPr marT="45723" marB="45723"/>
                </a:tc>
              </a:tr>
              <a:tr h="370864">
                <a:tc>
                  <a:txBody>
                    <a:bodyPr/>
                    <a:lstStyle/>
                    <a:p>
                      <a:r>
                        <a:rPr lang="en-US" sz="1800" dirty="0" smtClean="0"/>
                        <a:t>Allergy/immunology</a:t>
                      </a:r>
                      <a:endParaRPr lang="en-US" sz="1800" dirty="0"/>
                    </a:p>
                  </a:txBody>
                  <a:tcPr marT="45723" marB="45723"/>
                </a:tc>
                <a:tc>
                  <a:txBody>
                    <a:bodyPr/>
                    <a:lstStyle/>
                    <a:p>
                      <a:r>
                        <a:rPr lang="en-US" sz="1800" dirty="0" smtClean="0"/>
                        <a:t>4</a:t>
                      </a:r>
                      <a:endParaRPr lang="en-US" sz="1800" dirty="0"/>
                    </a:p>
                  </a:txBody>
                  <a:tcPr marT="45723" marB="45723"/>
                </a:tc>
              </a:tr>
              <a:tr h="370864">
                <a:tc>
                  <a:txBody>
                    <a:bodyPr/>
                    <a:lstStyle/>
                    <a:p>
                      <a:r>
                        <a:rPr lang="en-US" sz="1800" dirty="0" smtClean="0"/>
                        <a:t>Neoplasm</a:t>
                      </a:r>
                      <a:endParaRPr lang="en-US" sz="1800" dirty="0"/>
                    </a:p>
                  </a:txBody>
                  <a:tcPr marT="45723" marB="45723"/>
                </a:tc>
                <a:tc>
                  <a:txBody>
                    <a:bodyPr/>
                    <a:lstStyle/>
                    <a:p>
                      <a:r>
                        <a:rPr lang="en-US" sz="1800" dirty="0" smtClean="0"/>
                        <a:t>4</a:t>
                      </a:r>
                      <a:endParaRPr lang="en-US" sz="1800" dirty="0"/>
                    </a:p>
                  </a:txBody>
                  <a:tcPr marT="45723" marB="45723"/>
                </a:tc>
              </a:tr>
              <a:tr h="370864">
                <a:tc>
                  <a:txBody>
                    <a:bodyPr/>
                    <a:lstStyle/>
                    <a:p>
                      <a:r>
                        <a:rPr lang="en-US" sz="1800" dirty="0" smtClean="0"/>
                        <a:t>Renal</a:t>
                      </a:r>
                      <a:endParaRPr lang="en-US" sz="1800" dirty="0"/>
                    </a:p>
                  </a:txBody>
                  <a:tcPr marT="45723" marB="45723"/>
                </a:tc>
                <a:tc>
                  <a:txBody>
                    <a:bodyPr/>
                    <a:lstStyle/>
                    <a:p>
                      <a:r>
                        <a:rPr lang="en-US" sz="1800" dirty="0" smtClean="0"/>
                        <a:t>3</a:t>
                      </a:r>
                      <a:endParaRPr lang="en-US" sz="1800" dirty="0"/>
                    </a:p>
                  </a:txBody>
                  <a:tcPr marT="45723" marB="45723"/>
                </a:tc>
              </a:tr>
              <a:tr h="370864">
                <a:tc>
                  <a:txBody>
                    <a:bodyPr/>
                    <a:lstStyle/>
                    <a:p>
                      <a:r>
                        <a:rPr lang="en-US" sz="1800" dirty="0" smtClean="0"/>
                        <a:t>Musculoskeletal</a:t>
                      </a:r>
                      <a:endParaRPr lang="en-US" sz="1800" dirty="0"/>
                    </a:p>
                  </a:txBody>
                  <a:tcPr marT="45723" marB="45723"/>
                </a:tc>
                <a:tc>
                  <a:txBody>
                    <a:bodyPr/>
                    <a:lstStyle/>
                    <a:p>
                      <a:r>
                        <a:rPr lang="en-US" sz="1800" dirty="0" smtClean="0"/>
                        <a:t>2</a:t>
                      </a:r>
                      <a:endParaRPr lang="en-US" sz="1800" dirty="0"/>
                    </a:p>
                  </a:txBody>
                  <a:tcPr marT="45723" marB="45723"/>
                </a:tc>
              </a:tr>
            </a:tbl>
          </a:graphicData>
        </a:graphic>
      </p:graphicFrame>
      <p:sp>
        <p:nvSpPr>
          <p:cNvPr id="28719" name="Slide Number Placeholder 3"/>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C0D8A7DD-FAFC-4151-A483-15DD425CD8F5}" type="slidenum">
              <a:rPr lang="en-US" altLang="en-US" sz="1400" smtClean="0"/>
              <a:pPr algn="r" eaLnBrk="1" hangingPunct="1">
                <a:spcBef>
                  <a:spcPct val="0"/>
                </a:spcBef>
                <a:buFontTx/>
                <a:buNone/>
              </a:pPr>
              <a:t>28</a:t>
            </a:fld>
            <a:endParaRPr lang="en-US" altLang="en-US" sz="1400" smtClean="0"/>
          </a:p>
        </p:txBody>
      </p:sp>
    </p:spTree>
    <p:extLst>
      <p:ext uri="{BB962C8B-B14F-4D97-AF65-F5344CB8AC3E}">
        <p14:creationId xmlns:p14="http://schemas.microsoft.com/office/powerpoint/2010/main" val="2153046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685800"/>
            <a:ext cx="8229600" cy="1143000"/>
          </a:xfrm>
        </p:spPr>
        <p:txBody>
          <a:bodyPr/>
          <a:lstStyle/>
          <a:p>
            <a:r>
              <a:rPr lang="en-US" altLang="en-US" sz="2800" smtClean="0"/>
              <a:t>Safety reasons that drugs were not approved</a:t>
            </a:r>
          </a:p>
        </p:txBody>
      </p:sp>
      <p:graphicFrame>
        <p:nvGraphicFramePr>
          <p:cNvPr id="5" name="Content Placeholder 4"/>
          <p:cNvGraphicFramePr>
            <a:graphicFrameLocks noGrp="1"/>
          </p:cNvGraphicFramePr>
          <p:nvPr>
            <p:ph idx="1"/>
          </p:nvPr>
        </p:nvGraphicFramePr>
        <p:xfrm>
          <a:off x="457200" y="1600200"/>
          <a:ext cx="8229600" cy="303276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n-US" dirty="0"/>
                    </a:p>
                  </a:txBody>
                  <a:tcPr/>
                </a:tc>
                <a:tc>
                  <a:txBody>
                    <a:bodyPr/>
                    <a:lstStyle/>
                    <a:p>
                      <a:endParaRPr lang="en-US"/>
                    </a:p>
                  </a:txBody>
                  <a:tcPr/>
                </a:tc>
              </a:tr>
              <a:tr h="370840">
                <a:tc>
                  <a:txBody>
                    <a:bodyPr/>
                    <a:lstStyle/>
                    <a:p>
                      <a:r>
                        <a:rPr lang="en-US" dirty="0" smtClean="0"/>
                        <a:t>Theoretical risks (structure,</a:t>
                      </a:r>
                      <a:r>
                        <a:rPr lang="en-US" baseline="0" dirty="0" smtClean="0"/>
                        <a:t> mechanism of actions, class)</a:t>
                      </a:r>
                      <a:endParaRPr lang="en-US" dirty="0"/>
                    </a:p>
                  </a:txBody>
                  <a:tcPr/>
                </a:tc>
                <a:tc>
                  <a:txBody>
                    <a:bodyPr/>
                    <a:lstStyle/>
                    <a:p>
                      <a:r>
                        <a:rPr lang="en-US" dirty="0" smtClean="0"/>
                        <a:t>7.3%</a:t>
                      </a:r>
                      <a:endParaRPr lang="en-US" dirty="0"/>
                    </a:p>
                  </a:txBody>
                  <a:tcPr/>
                </a:tc>
              </a:tr>
              <a:tr h="370840">
                <a:tc>
                  <a:txBody>
                    <a:bodyPr/>
                    <a:lstStyle/>
                    <a:p>
                      <a:r>
                        <a:rPr lang="en-US" dirty="0" smtClean="0"/>
                        <a:t>Potential</a:t>
                      </a:r>
                      <a:r>
                        <a:rPr lang="en-US" baseline="0" dirty="0" smtClean="0"/>
                        <a:t> risk based on animal toxicology (e.g., carcinogenicity)</a:t>
                      </a:r>
                      <a:endParaRPr lang="en-US" dirty="0"/>
                    </a:p>
                  </a:txBody>
                  <a:tcPr/>
                </a:tc>
                <a:tc>
                  <a:txBody>
                    <a:bodyPr/>
                    <a:lstStyle/>
                    <a:p>
                      <a:r>
                        <a:rPr lang="en-US" dirty="0" smtClean="0"/>
                        <a:t>5.3%</a:t>
                      </a:r>
                      <a:endParaRPr lang="en-US" dirty="0"/>
                    </a:p>
                  </a:txBody>
                  <a:tcPr/>
                </a:tc>
              </a:tr>
              <a:tr h="370840">
                <a:tc>
                  <a:txBody>
                    <a:bodyPr/>
                    <a:lstStyle/>
                    <a:p>
                      <a:r>
                        <a:rPr lang="en-US" dirty="0" smtClean="0"/>
                        <a:t>Inadequate</a:t>
                      </a:r>
                      <a:r>
                        <a:rPr lang="en-US" baseline="0" dirty="0" smtClean="0"/>
                        <a:t> data in patients with renal/hepatic impairment</a:t>
                      </a:r>
                      <a:endParaRPr lang="en-US" dirty="0"/>
                    </a:p>
                  </a:txBody>
                  <a:tcPr/>
                </a:tc>
                <a:tc>
                  <a:txBody>
                    <a:bodyPr/>
                    <a:lstStyle/>
                    <a:p>
                      <a:r>
                        <a:rPr lang="en-US" dirty="0" smtClean="0"/>
                        <a:t>4.6%</a:t>
                      </a:r>
                      <a:endParaRPr lang="en-US" dirty="0"/>
                    </a:p>
                  </a:txBody>
                  <a:tcPr/>
                </a:tc>
              </a:tr>
              <a:tr h="370840">
                <a:tc>
                  <a:txBody>
                    <a:bodyPr/>
                    <a:lstStyle/>
                    <a:p>
                      <a:r>
                        <a:rPr lang="en-US" dirty="0" smtClean="0"/>
                        <a:t>Unsatisfactory data on QT</a:t>
                      </a:r>
                      <a:r>
                        <a:rPr lang="en-US" baseline="0" dirty="0" smtClean="0"/>
                        <a:t> prolongation</a:t>
                      </a:r>
                      <a:endParaRPr lang="en-US" dirty="0"/>
                    </a:p>
                  </a:txBody>
                  <a:tcPr/>
                </a:tc>
                <a:tc>
                  <a:txBody>
                    <a:bodyPr/>
                    <a:lstStyle/>
                    <a:p>
                      <a:r>
                        <a:rPr lang="en-US" dirty="0" smtClean="0"/>
                        <a:t>4.6%</a:t>
                      </a:r>
                      <a:endParaRPr lang="en-US" dirty="0"/>
                    </a:p>
                  </a:txBody>
                  <a:tcPr/>
                </a:tc>
              </a:tr>
              <a:tr h="370840">
                <a:tc>
                  <a:txBody>
                    <a:bodyPr/>
                    <a:lstStyle/>
                    <a:p>
                      <a:endParaRPr lang="en-US" dirty="0"/>
                    </a:p>
                  </a:txBody>
                  <a:tcPr/>
                </a:tc>
                <a:tc>
                  <a:txBody>
                    <a:bodyPr/>
                    <a:lstStyle/>
                    <a:p>
                      <a:endParaRPr lang="en-US"/>
                    </a:p>
                  </a:txBody>
                  <a:tcPr/>
                </a:tc>
              </a:tr>
            </a:tbl>
          </a:graphicData>
        </a:graphic>
      </p:graphicFrame>
      <p:sp>
        <p:nvSpPr>
          <p:cNvPr id="29722" name="Slide Number Placeholder 3"/>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812596B3-348C-4B83-A25C-25B6DADE1091}" type="slidenum">
              <a:rPr lang="en-US" altLang="en-US" sz="1400" smtClean="0"/>
              <a:pPr algn="r" eaLnBrk="1" hangingPunct="1">
                <a:spcBef>
                  <a:spcPct val="0"/>
                </a:spcBef>
                <a:buFontTx/>
                <a:buNone/>
              </a:pPr>
              <a:t>29</a:t>
            </a:fld>
            <a:endParaRPr lang="en-US" altLang="en-US" sz="1400" smtClean="0"/>
          </a:p>
        </p:txBody>
      </p:sp>
    </p:spTree>
    <p:extLst>
      <p:ext uri="{BB962C8B-B14F-4D97-AF65-F5344CB8AC3E}">
        <p14:creationId xmlns:p14="http://schemas.microsoft.com/office/powerpoint/2010/main" val="1948480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49ECE6B4-27B1-4504-B718-2FF4FA70B5E4}" type="slidenum">
              <a:rPr lang="en-US" altLang="en-US" sz="1400" smtClean="0"/>
              <a:pPr algn="r" eaLnBrk="1" hangingPunct="1">
                <a:spcBef>
                  <a:spcPct val="0"/>
                </a:spcBef>
                <a:buFontTx/>
                <a:buNone/>
              </a:pPr>
              <a:t>3</a:t>
            </a:fld>
            <a:endParaRPr lang="en-US" altLang="en-US" sz="1400" smtClean="0"/>
          </a:p>
        </p:txBody>
      </p:sp>
      <p:sp>
        <p:nvSpPr>
          <p:cNvPr id="4099" name="Rectangle 2"/>
          <p:cNvSpPr>
            <a:spLocks noGrp="1" noChangeArrowheads="1"/>
          </p:cNvSpPr>
          <p:nvPr>
            <p:ph type="title"/>
          </p:nvPr>
        </p:nvSpPr>
        <p:spPr>
          <a:xfrm>
            <a:off x="-533400" y="838200"/>
            <a:ext cx="6324600" cy="792163"/>
          </a:xfrm>
        </p:spPr>
        <p:txBody>
          <a:bodyPr/>
          <a:lstStyle/>
          <a:p>
            <a:pPr eaLnBrk="1" hangingPunct="1"/>
            <a:r>
              <a:rPr lang="en-US" altLang="en-US" sz="3200" smtClean="0"/>
              <a:t>Why regulatory agencies?</a:t>
            </a:r>
          </a:p>
        </p:txBody>
      </p:sp>
      <p:sp>
        <p:nvSpPr>
          <p:cNvPr id="4100" name="Rectangle 3"/>
          <p:cNvSpPr>
            <a:spLocks noGrp="1" noChangeArrowheads="1"/>
          </p:cNvSpPr>
          <p:nvPr>
            <p:ph type="body" idx="4294967295"/>
          </p:nvPr>
        </p:nvSpPr>
        <p:spPr>
          <a:xfrm>
            <a:off x="0" y="1600200"/>
            <a:ext cx="8229600" cy="4525963"/>
          </a:xfrm>
        </p:spPr>
        <p:txBody>
          <a:bodyPr/>
          <a:lstStyle/>
          <a:p>
            <a:pPr eaLnBrk="1" hangingPunct="1">
              <a:lnSpc>
                <a:spcPct val="90000"/>
              </a:lnSpc>
              <a:buFontTx/>
              <a:buNone/>
            </a:pPr>
            <a:r>
              <a:rPr lang="en-US" altLang="en-US" sz="2800" smtClean="0"/>
              <a:t>	Built on a legacy of failures:</a:t>
            </a:r>
          </a:p>
          <a:p>
            <a:pPr eaLnBrk="1" hangingPunct="1">
              <a:lnSpc>
                <a:spcPct val="90000"/>
              </a:lnSpc>
            </a:pPr>
            <a:endParaRPr lang="en-US" altLang="en-US" sz="2800" smtClean="0"/>
          </a:p>
          <a:p>
            <a:pPr eaLnBrk="1" hangingPunct="1">
              <a:lnSpc>
                <a:spcPct val="90000"/>
              </a:lnSpc>
            </a:pPr>
            <a:endParaRPr lang="en-US" altLang="en-US" sz="2800" smtClean="0"/>
          </a:p>
        </p:txBody>
      </p:sp>
      <p:pic>
        <p:nvPicPr>
          <p:cNvPr id="4102" name="Picture 5" descr="calom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44435">
            <a:off x="1752600" y="2438400"/>
            <a:ext cx="25146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thalidomide-image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0"/>
            <a:ext cx="33655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descr="hellertuskegeeny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81818">
            <a:off x="4211638" y="3709988"/>
            <a:ext cx="213042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8" descr="ANd9GcShZR8O0pWwhehTIsMO4nhv7GR2eu2QSTHH5UIhHYjTvtLqZ_8UwzQ06h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95989">
            <a:off x="2767013" y="4833938"/>
            <a:ext cx="1176337"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9" descr="See full size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4038600"/>
            <a:ext cx="27432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0" descr="See full size imag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123182">
            <a:off x="6554788" y="4659313"/>
            <a:ext cx="11795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1" descr="See full size image">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960645">
            <a:off x="7029450" y="4206875"/>
            <a:ext cx="17859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4" descr="lyingstats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430460">
            <a:off x="7620000" y="13716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5" descr="File:Elixir Sulfanilamide.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2133600"/>
            <a:ext cx="14128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6" descr="A lady in bed with a little girl on the right and a little boy on the left. She is reading a piece of paper with says, "/>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7800" y="1219200"/>
            <a:ext cx="16668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0924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9A2EEA48-38CD-4E4A-A60A-1E9FEF74F9C5}" type="slidenum">
              <a:rPr lang="en-US" altLang="en-US" sz="1400" smtClean="0"/>
              <a:pPr algn="r" eaLnBrk="1" hangingPunct="1">
                <a:spcBef>
                  <a:spcPct val="0"/>
                </a:spcBef>
                <a:buFontTx/>
                <a:buNone/>
              </a:pPr>
              <a:t>30</a:t>
            </a:fld>
            <a:endParaRPr lang="en-US" altLang="en-US" sz="1400" smtClean="0"/>
          </a:p>
        </p:txBody>
      </p:sp>
      <p:sp>
        <p:nvSpPr>
          <p:cNvPr id="30723" name="Rectangle 2"/>
          <p:cNvSpPr>
            <a:spLocks noGrp="1" noChangeArrowheads="1"/>
          </p:cNvSpPr>
          <p:nvPr>
            <p:ph type="title"/>
          </p:nvPr>
        </p:nvSpPr>
        <p:spPr>
          <a:xfrm>
            <a:off x="457200" y="685800"/>
            <a:ext cx="8229600" cy="1143000"/>
          </a:xfrm>
        </p:spPr>
        <p:txBody>
          <a:bodyPr/>
          <a:lstStyle/>
          <a:p>
            <a:pPr eaLnBrk="1" hangingPunct="1"/>
            <a:r>
              <a:rPr lang="en-US" altLang="en-US" smtClean="0"/>
              <a:t>What’s new?</a:t>
            </a:r>
          </a:p>
        </p:txBody>
      </p:sp>
      <p:sp>
        <p:nvSpPr>
          <p:cNvPr id="30724" name="Rectangle 3"/>
          <p:cNvSpPr>
            <a:spLocks noGrp="1" noChangeArrowheads="1"/>
          </p:cNvSpPr>
          <p:nvPr>
            <p:ph type="body" idx="1"/>
          </p:nvPr>
        </p:nvSpPr>
        <p:spPr>
          <a:xfrm>
            <a:off x="457200" y="1676400"/>
            <a:ext cx="8229600" cy="4525963"/>
          </a:xfrm>
        </p:spPr>
        <p:txBody>
          <a:bodyPr/>
          <a:lstStyle/>
          <a:p>
            <a:pPr eaLnBrk="1" hangingPunct="1"/>
            <a:r>
              <a:rPr lang="en-US" altLang="en-US" smtClean="0"/>
              <a:t>Electronic platforms for clinical trials</a:t>
            </a:r>
          </a:p>
          <a:p>
            <a:pPr lvl="1" eaLnBrk="1" hangingPunct="1"/>
            <a:r>
              <a:rPr lang="en-US" altLang="en-US" smtClean="0"/>
              <a:t>The study machine </a:t>
            </a:r>
          </a:p>
          <a:p>
            <a:pPr eaLnBrk="1" hangingPunct="1"/>
            <a:endParaRPr lang="en-US" altLang="en-US" smtClean="0"/>
          </a:p>
        </p:txBody>
      </p:sp>
      <p:pic>
        <p:nvPicPr>
          <p:cNvPr id="30725" name="Picture 7" descr="philips_tab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429000"/>
            <a:ext cx="2324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descr="v7c10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13716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descr="660px-ECG_pacemaker_syndr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62400"/>
            <a:ext cx="13716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3" descr="img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800600"/>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7" descr="naut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486400"/>
            <a:ext cx="12001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Line 18"/>
          <p:cNvSpPr>
            <a:spLocks noChangeShapeType="1"/>
          </p:cNvSpPr>
          <p:nvPr/>
        </p:nvSpPr>
        <p:spPr bwMode="auto">
          <a:xfrm>
            <a:off x="1905000" y="3429000"/>
            <a:ext cx="2209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1" name="Line 19"/>
          <p:cNvSpPr>
            <a:spLocks noChangeShapeType="1"/>
          </p:cNvSpPr>
          <p:nvPr/>
        </p:nvSpPr>
        <p:spPr bwMode="auto">
          <a:xfrm flipV="1">
            <a:off x="1905000" y="4038600"/>
            <a:ext cx="2133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2" name="Line 20"/>
          <p:cNvSpPr>
            <a:spLocks noChangeShapeType="1"/>
          </p:cNvSpPr>
          <p:nvPr/>
        </p:nvSpPr>
        <p:spPr bwMode="auto">
          <a:xfrm flipV="1">
            <a:off x="1905000" y="4267200"/>
            <a:ext cx="1905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3" name="Line 21"/>
          <p:cNvSpPr>
            <a:spLocks noChangeShapeType="1"/>
          </p:cNvSpPr>
          <p:nvPr/>
        </p:nvSpPr>
        <p:spPr bwMode="auto">
          <a:xfrm flipV="1">
            <a:off x="2286000" y="4419600"/>
            <a:ext cx="1447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4" name="Line 22"/>
          <p:cNvSpPr>
            <a:spLocks noChangeShapeType="1"/>
          </p:cNvSpPr>
          <p:nvPr/>
        </p:nvSpPr>
        <p:spPr bwMode="auto">
          <a:xfrm flipV="1">
            <a:off x="3352800" y="4495800"/>
            <a:ext cx="5334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35" name="Picture 24" descr="database_03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581400"/>
            <a:ext cx="12954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Line 25"/>
          <p:cNvSpPr>
            <a:spLocks noChangeShapeType="1"/>
          </p:cNvSpPr>
          <p:nvPr/>
        </p:nvSpPr>
        <p:spPr bwMode="auto">
          <a:xfrm>
            <a:off x="5638800" y="3962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7" name="Text Box 26"/>
          <p:cNvSpPr txBox="1">
            <a:spLocks noChangeArrowheads="1"/>
          </p:cNvSpPr>
          <p:nvPr/>
        </p:nvSpPr>
        <p:spPr bwMode="auto">
          <a:xfrm>
            <a:off x="7696200" y="3429000"/>
            <a:ext cx="10668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a:t>Sponsor</a:t>
            </a:r>
          </a:p>
          <a:p>
            <a:pPr eaLnBrk="1" hangingPunct="1">
              <a:spcBef>
                <a:spcPct val="50000"/>
              </a:spcBef>
              <a:buFontTx/>
              <a:buNone/>
            </a:pPr>
            <a:r>
              <a:rPr lang="en-US" altLang="en-US" sz="1800"/>
              <a:t>IRB</a:t>
            </a:r>
          </a:p>
          <a:p>
            <a:pPr eaLnBrk="1" hangingPunct="1">
              <a:spcBef>
                <a:spcPct val="50000"/>
              </a:spcBef>
              <a:buFontTx/>
              <a:buNone/>
            </a:pPr>
            <a:r>
              <a:rPr lang="en-US" altLang="en-US" sz="1800"/>
              <a:t>CRO</a:t>
            </a:r>
          </a:p>
        </p:txBody>
      </p:sp>
      <p:pic>
        <p:nvPicPr>
          <p:cNvPr id="30738" name="Picture 28" descr="Informed_Cons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5410200"/>
            <a:ext cx="9429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30" descr="Computer 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886450"/>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0" name="Oval 33"/>
          <p:cNvSpPr>
            <a:spLocks noChangeArrowheads="1"/>
          </p:cNvSpPr>
          <p:nvPr/>
        </p:nvSpPr>
        <p:spPr bwMode="auto">
          <a:xfrm>
            <a:off x="7543800" y="3048000"/>
            <a:ext cx="1219200" cy="1828800"/>
          </a:xfrm>
          <a:prstGeom prst="ellipse">
            <a:avLst/>
          </a:prstGeom>
          <a:solidFill>
            <a:schemeClr val="accent1">
              <a:alpha val="3098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a:p>
        </p:txBody>
      </p:sp>
    </p:spTree>
    <p:extLst>
      <p:ext uri="{BB962C8B-B14F-4D97-AF65-F5344CB8AC3E}">
        <p14:creationId xmlns:p14="http://schemas.microsoft.com/office/powerpoint/2010/main" val="4294109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178EAB23-BB41-4354-A60E-ABE6E98A4F47}" type="slidenum">
              <a:rPr lang="en-US" altLang="en-US" sz="1400" smtClean="0"/>
              <a:pPr algn="r" eaLnBrk="1" hangingPunct="1">
                <a:spcBef>
                  <a:spcPct val="0"/>
                </a:spcBef>
                <a:buFontTx/>
                <a:buNone/>
              </a:pPr>
              <a:t>31</a:t>
            </a:fld>
            <a:endParaRPr lang="en-US" altLang="en-US" sz="1400" smtClean="0"/>
          </a:p>
        </p:txBody>
      </p:sp>
      <p:sp>
        <p:nvSpPr>
          <p:cNvPr id="31747" name="Rectangle 2"/>
          <p:cNvSpPr>
            <a:spLocks noGrp="1" noChangeArrowheads="1"/>
          </p:cNvSpPr>
          <p:nvPr>
            <p:ph type="title"/>
          </p:nvPr>
        </p:nvSpPr>
        <p:spPr>
          <a:xfrm>
            <a:off x="457200" y="762000"/>
            <a:ext cx="8229600" cy="1143000"/>
          </a:xfrm>
        </p:spPr>
        <p:txBody>
          <a:bodyPr/>
          <a:lstStyle/>
          <a:p>
            <a:pPr eaLnBrk="1" hangingPunct="1"/>
            <a:r>
              <a:rPr lang="en-US" altLang="en-US" smtClean="0"/>
              <a:t>New technologies</a:t>
            </a:r>
          </a:p>
        </p:txBody>
      </p:sp>
      <p:sp>
        <p:nvSpPr>
          <p:cNvPr id="31748"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Mobile Technologies</a:t>
            </a:r>
          </a:p>
          <a:p>
            <a:pPr eaLnBrk="1" hangingPunct="1"/>
            <a:r>
              <a:rPr lang="en-US" altLang="en-US" smtClean="0"/>
              <a:t>Electronic health records</a:t>
            </a:r>
          </a:p>
          <a:p>
            <a:pPr eaLnBrk="1" hangingPunct="1"/>
            <a:r>
              <a:rPr lang="en-US" altLang="en-US" smtClean="0"/>
              <a:t>Electronic informed consent</a:t>
            </a:r>
          </a:p>
          <a:p>
            <a:pPr eaLnBrk="1" hangingPunct="1"/>
            <a:endParaRPr lang="en-US" altLang="en-US" smtClean="0"/>
          </a:p>
        </p:txBody>
      </p:sp>
    </p:spTree>
    <p:extLst>
      <p:ext uri="{BB962C8B-B14F-4D97-AF65-F5344CB8AC3E}">
        <p14:creationId xmlns:p14="http://schemas.microsoft.com/office/powerpoint/2010/main" val="4070331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0475A41E-929C-4895-8088-A4637019F018}" type="slidenum">
              <a:rPr lang="en-US" altLang="en-US" sz="1400" smtClean="0"/>
              <a:pPr algn="r" eaLnBrk="1" hangingPunct="1">
                <a:spcBef>
                  <a:spcPct val="0"/>
                </a:spcBef>
                <a:buFontTx/>
                <a:buNone/>
              </a:pPr>
              <a:t>32</a:t>
            </a:fld>
            <a:endParaRPr lang="en-US" altLang="en-US" sz="1400" smtClean="0"/>
          </a:p>
        </p:txBody>
      </p:sp>
      <p:sp>
        <p:nvSpPr>
          <p:cNvPr id="32771" name="Rectangle 2"/>
          <p:cNvSpPr>
            <a:spLocks noGrp="1" noChangeArrowheads="1"/>
          </p:cNvSpPr>
          <p:nvPr>
            <p:ph type="title"/>
          </p:nvPr>
        </p:nvSpPr>
        <p:spPr>
          <a:xfrm>
            <a:off x="457200" y="685800"/>
            <a:ext cx="8229600" cy="1143000"/>
          </a:xfrm>
        </p:spPr>
        <p:txBody>
          <a:bodyPr/>
          <a:lstStyle/>
          <a:p>
            <a:pPr eaLnBrk="1" hangingPunct="1"/>
            <a:r>
              <a:rPr lang="en-US" altLang="en-US" smtClean="0"/>
              <a:t>New study design and analysis</a:t>
            </a:r>
          </a:p>
        </p:txBody>
      </p:sp>
      <p:sp>
        <p:nvSpPr>
          <p:cNvPr id="32772"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Adaptive trial designs</a:t>
            </a:r>
          </a:p>
          <a:p>
            <a:pPr eaLnBrk="1" hangingPunct="1"/>
            <a:r>
              <a:rPr lang="en-US" altLang="en-US" smtClean="0"/>
              <a:t>Bayesian analyses</a:t>
            </a:r>
          </a:p>
          <a:p>
            <a:pPr eaLnBrk="1" hangingPunct="1"/>
            <a:r>
              <a:rPr lang="en-US" altLang="en-US" smtClean="0"/>
              <a:t>Basket trials</a:t>
            </a:r>
          </a:p>
          <a:p>
            <a:pPr eaLnBrk="1" hangingPunct="1"/>
            <a:r>
              <a:rPr lang="en-US" altLang="en-US" smtClean="0"/>
              <a:t>Pragmatic trials</a:t>
            </a:r>
          </a:p>
        </p:txBody>
      </p:sp>
    </p:spTree>
    <p:extLst>
      <p:ext uri="{BB962C8B-B14F-4D97-AF65-F5344CB8AC3E}">
        <p14:creationId xmlns:p14="http://schemas.microsoft.com/office/powerpoint/2010/main" val="2533153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linical Investigator Course aud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495800"/>
            <a:ext cx="2381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7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77D6A845-3B9E-4B24-B4A7-49843E396A5B}" type="slidenum">
              <a:rPr lang="en-US" altLang="en-US" sz="1400" smtClean="0"/>
              <a:pPr algn="r" eaLnBrk="1" hangingPunct="1">
                <a:spcBef>
                  <a:spcPct val="0"/>
                </a:spcBef>
                <a:buFontTx/>
                <a:buNone/>
              </a:pPr>
              <a:t>4</a:t>
            </a:fld>
            <a:endParaRPr lang="en-US" altLang="en-US" sz="1400" smtClean="0"/>
          </a:p>
        </p:txBody>
      </p:sp>
      <p:sp>
        <p:nvSpPr>
          <p:cNvPr id="5123" name="Rectangle 2"/>
          <p:cNvSpPr>
            <a:spLocks noGrp="1" noChangeArrowheads="1"/>
          </p:cNvSpPr>
          <p:nvPr>
            <p:ph type="title"/>
          </p:nvPr>
        </p:nvSpPr>
        <p:spPr>
          <a:xfrm>
            <a:off x="457200" y="609600"/>
            <a:ext cx="8229600" cy="1143000"/>
          </a:xfrm>
        </p:spPr>
        <p:txBody>
          <a:bodyPr/>
          <a:lstStyle/>
          <a:p>
            <a:pPr eaLnBrk="1" hangingPunct="1"/>
            <a:r>
              <a:rPr lang="en-US" altLang="en-US" smtClean="0"/>
              <a:t>Quick history</a:t>
            </a:r>
          </a:p>
        </p:txBody>
      </p:sp>
      <p:sp>
        <p:nvSpPr>
          <p:cNvPr id="5124" name="Rectangle 3"/>
          <p:cNvSpPr>
            <a:spLocks noGrp="1" noChangeArrowheads="1"/>
          </p:cNvSpPr>
          <p:nvPr>
            <p:ph type="body" idx="1"/>
          </p:nvPr>
        </p:nvSpPr>
        <p:spPr/>
        <p:txBody>
          <a:bodyPr/>
          <a:lstStyle/>
          <a:p>
            <a:pPr eaLnBrk="1" hangingPunct="1">
              <a:lnSpc>
                <a:spcPct val="80000"/>
              </a:lnSpc>
            </a:pPr>
            <a:r>
              <a:rPr lang="en-US" altLang="en-US" sz="2800" dirty="0" smtClean="0"/>
              <a:t>1902 - Biologics control act 1902</a:t>
            </a:r>
          </a:p>
          <a:p>
            <a:pPr eaLnBrk="1" hangingPunct="1">
              <a:lnSpc>
                <a:spcPct val="80000"/>
              </a:lnSpc>
            </a:pPr>
            <a:r>
              <a:rPr lang="en-US" altLang="en-US" sz="2800" dirty="0" smtClean="0"/>
              <a:t>1906 - Pure Food and drug act 1906</a:t>
            </a:r>
          </a:p>
          <a:p>
            <a:pPr eaLnBrk="1" hangingPunct="1">
              <a:lnSpc>
                <a:spcPct val="80000"/>
              </a:lnSpc>
            </a:pPr>
            <a:r>
              <a:rPr lang="en-US" altLang="en-US" sz="2800" dirty="0" smtClean="0"/>
              <a:t>1912 - Prohibits false therapeutic claims (Sherman amendment) </a:t>
            </a:r>
          </a:p>
          <a:p>
            <a:pPr eaLnBrk="1" hangingPunct="1">
              <a:lnSpc>
                <a:spcPct val="80000"/>
              </a:lnSpc>
            </a:pPr>
            <a:r>
              <a:rPr lang="en-US" altLang="en-US" sz="2800" dirty="0" smtClean="0"/>
              <a:t>1930 - Named FDA</a:t>
            </a:r>
          </a:p>
          <a:p>
            <a:pPr eaLnBrk="1" hangingPunct="1">
              <a:lnSpc>
                <a:spcPct val="80000"/>
              </a:lnSpc>
            </a:pPr>
            <a:r>
              <a:rPr lang="en-US" altLang="en-US" sz="2800" dirty="0" smtClean="0"/>
              <a:t>1938 - Food drug and cosmetic act – prove safety</a:t>
            </a:r>
          </a:p>
          <a:p>
            <a:pPr eaLnBrk="1" hangingPunct="1">
              <a:lnSpc>
                <a:spcPct val="80000"/>
              </a:lnSpc>
            </a:pPr>
            <a:r>
              <a:rPr lang="en-US" altLang="en-US" sz="2800" dirty="0" smtClean="0"/>
              <a:t>1951 - Codified “Prescription only” (Durham 	Humphrey amendment) </a:t>
            </a:r>
          </a:p>
          <a:p>
            <a:pPr eaLnBrk="1" hangingPunct="1">
              <a:lnSpc>
                <a:spcPct val="80000"/>
              </a:lnSpc>
            </a:pPr>
            <a:r>
              <a:rPr lang="en-US" altLang="en-US" sz="2800" dirty="0" smtClean="0"/>
              <a:t>1962 - Required to prove effectiveness	(Kefauver Harris amendment) </a:t>
            </a:r>
          </a:p>
          <a:p>
            <a:pPr eaLnBrk="1" hangingPunct="1">
              <a:lnSpc>
                <a:spcPct val="80000"/>
              </a:lnSpc>
            </a:pPr>
            <a:endParaRPr lang="en-US" altLang="en-US" sz="2800" dirty="0" smtClean="0"/>
          </a:p>
        </p:txBody>
      </p:sp>
    </p:spTree>
    <p:extLst>
      <p:ext uri="{BB962C8B-B14F-4D97-AF65-F5344CB8AC3E}">
        <p14:creationId xmlns:p14="http://schemas.microsoft.com/office/powerpoint/2010/main" val="1720178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ADE09178-22F3-453A-AB3A-7F104C5CFFAB}" type="slidenum">
              <a:rPr lang="en-US" altLang="en-US" sz="1400" smtClean="0"/>
              <a:pPr algn="r" eaLnBrk="1" hangingPunct="1">
                <a:spcBef>
                  <a:spcPct val="0"/>
                </a:spcBef>
                <a:buFontTx/>
                <a:buNone/>
              </a:pPr>
              <a:t>5</a:t>
            </a:fld>
            <a:endParaRPr lang="en-US" altLang="en-US" sz="1400" smtClean="0"/>
          </a:p>
        </p:txBody>
      </p:sp>
      <p:pic>
        <p:nvPicPr>
          <p:cNvPr id="6147" name="Picture 2" descr="White_Oak_Tour_06"/>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rot="793050">
            <a:off x="557213" y="1739900"/>
            <a:ext cx="7696200" cy="3973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3" descr="white+oak+camp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4520">
            <a:off x="4919663" y="341313"/>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nctrAERIAL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1813">
            <a:off x="914400" y="4554538"/>
            <a:ext cx="289560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5"/>
          <p:cNvSpPr txBox="1">
            <a:spLocks noChangeArrowheads="1"/>
          </p:cNvSpPr>
          <p:nvPr/>
        </p:nvSpPr>
        <p:spPr bwMode="auto">
          <a:xfrm>
            <a:off x="914400" y="2057400"/>
            <a:ext cx="6629400" cy="120015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 typeface="Wingdings" pitchFamily="2" charset="2"/>
              <a:buChar char="Ø"/>
            </a:pPr>
            <a:r>
              <a:rPr lang="en-US" altLang="en-US" sz="1800">
                <a:solidFill>
                  <a:srgbClr val="FFFF00"/>
                </a:solidFill>
              </a:rPr>
              <a:t>15,000 employees</a:t>
            </a:r>
          </a:p>
          <a:p>
            <a:pPr eaLnBrk="1" hangingPunct="1">
              <a:spcBef>
                <a:spcPct val="50000"/>
              </a:spcBef>
              <a:buFont typeface="Wingdings" pitchFamily="2" charset="2"/>
              <a:buChar char="Ø"/>
            </a:pPr>
            <a:r>
              <a:rPr lang="en-US" altLang="en-US" sz="1800">
                <a:solidFill>
                  <a:srgbClr val="FFFF00"/>
                </a:solidFill>
              </a:rPr>
              <a:t>Estimated to regulate 25% of expenditure in US</a:t>
            </a:r>
          </a:p>
          <a:p>
            <a:pPr eaLnBrk="1" hangingPunct="1">
              <a:spcBef>
                <a:spcPct val="50000"/>
              </a:spcBef>
              <a:buFont typeface="Wingdings" pitchFamily="2" charset="2"/>
              <a:buChar char="Ø"/>
            </a:pPr>
            <a:r>
              <a:rPr lang="en-US" altLang="en-US" sz="1800">
                <a:solidFill>
                  <a:srgbClr val="FFFF00"/>
                </a:solidFill>
              </a:rPr>
              <a:t>Operating budget of ~$4.7 billion in 2014</a:t>
            </a:r>
          </a:p>
        </p:txBody>
      </p:sp>
    </p:spTree>
    <p:extLst>
      <p:ext uri="{BB962C8B-B14F-4D97-AF65-F5344CB8AC3E}">
        <p14:creationId xmlns:p14="http://schemas.microsoft.com/office/powerpoint/2010/main" val="3751722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EC1E192-10DA-4E61-864D-D73E89B8FFFD}" type="slidenum">
              <a:rPr lang="en-US" altLang="en-US" sz="1400" smtClean="0"/>
              <a:pPr algn="r" eaLnBrk="1" hangingPunct="1">
                <a:spcBef>
                  <a:spcPct val="0"/>
                </a:spcBef>
                <a:buFontTx/>
                <a:buNone/>
              </a:pPr>
              <a:t>6</a:t>
            </a:fld>
            <a:endParaRPr lang="en-US" altLang="en-US" sz="1400" smtClean="0"/>
          </a:p>
        </p:txBody>
      </p:sp>
      <p:sp>
        <p:nvSpPr>
          <p:cNvPr id="7171" name="Rectangle 2"/>
          <p:cNvSpPr>
            <a:spLocks noGrp="1" noChangeArrowheads="1"/>
          </p:cNvSpPr>
          <p:nvPr>
            <p:ph type="title"/>
          </p:nvPr>
        </p:nvSpPr>
        <p:spPr>
          <a:xfrm>
            <a:off x="381000" y="1066800"/>
            <a:ext cx="8229600" cy="1143000"/>
          </a:xfrm>
        </p:spPr>
        <p:txBody>
          <a:bodyPr>
            <a:normAutofit fontScale="90000"/>
          </a:bodyPr>
          <a:lstStyle/>
          <a:p>
            <a:pPr eaLnBrk="1" hangingPunct="1"/>
            <a:r>
              <a:rPr lang="en-US" altLang="en-US" sz="4000" smtClean="0"/>
              <a:t>Three centers in FDA regulate human medical products</a:t>
            </a:r>
          </a:p>
        </p:txBody>
      </p:sp>
      <p:sp>
        <p:nvSpPr>
          <p:cNvPr id="84995" name="Rectangle 3"/>
          <p:cNvSpPr>
            <a:spLocks noGrp="1" noChangeArrowheads="1"/>
          </p:cNvSpPr>
          <p:nvPr>
            <p:ph type="body" idx="1"/>
          </p:nvPr>
        </p:nvSpPr>
        <p:spPr/>
        <p:txBody>
          <a:bodyPr/>
          <a:lstStyle/>
          <a:p>
            <a:pPr marL="0" indent="0" eaLnBrk="1" hangingPunct="1">
              <a:buFontTx/>
              <a:buNone/>
              <a:defRPr/>
            </a:pPr>
            <a:endParaRPr lang="en-US" altLang="en-US" dirty="0" smtClean="0"/>
          </a:p>
          <a:p>
            <a:pPr eaLnBrk="1" hangingPunct="1">
              <a:defRPr/>
            </a:pPr>
            <a:endParaRPr lang="en-US" altLang="en-US" dirty="0" smtClean="0"/>
          </a:p>
          <a:p>
            <a:pPr eaLnBrk="1" hangingPunct="1">
              <a:defRPr/>
            </a:pPr>
            <a:r>
              <a:rPr lang="en-US" altLang="en-US" dirty="0" smtClean="0"/>
              <a:t>CDER-drugs</a:t>
            </a:r>
          </a:p>
          <a:p>
            <a:pPr eaLnBrk="1" hangingPunct="1">
              <a:defRPr/>
            </a:pPr>
            <a:r>
              <a:rPr lang="en-US" altLang="en-US" dirty="0" smtClean="0"/>
              <a:t>CBER-biologics</a:t>
            </a:r>
          </a:p>
          <a:p>
            <a:pPr eaLnBrk="1" hangingPunct="1">
              <a:defRPr/>
            </a:pPr>
            <a:r>
              <a:rPr lang="en-US" altLang="en-US" dirty="0" smtClean="0"/>
              <a:t>CDRH-devices</a:t>
            </a:r>
          </a:p>
        </p:txBody>
      </p:sp>
    </p:spTree>
    <p:extLst>
      <p:ext uri="{BB962C8B-B14F-4D97-AF65-F5344CB8AC3E}">
        <p14:creationId xmlns:p14="http://schemas.microsoft.com/office/powerpoint/2010/main" val="3041698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D4C9AE66-9ED0-45B7-8020-33F7E49611D6}" type="slidenum">
              <a:rPr lang="en-US" altLang="en-US" sz="1400" smtClean="0"/>
              <a:pPr algn="r" eaLnBrk="1" hangingPunct="1">
                <a:spcBef>
                  <a:spcPct val="0"/>
                </a:spcBef>
                <a:buFontTx/>
                <a:buNone/>
              </a:pPr>
              <a:t>7</a:t>
            </a:fld>
            <a:endParaRPr lang="en-US" altLang="en-US" sz="1400" smtClean="0"/>
          </a:p>
        </p:txBody>
      </p:sp>
      <p:sp>
        <p:nvSpPr>
          <p:cNvPr id="8195" name="Rectangle 2"/>
          <p:cNvSpPr>
            <a:spLocks noGrp="1" noChangeArrowheads="1"/>
          </p:cNvSpPr>
          <p:nvPr>
            <p:ph type="title"/>
          </p:nvPr>
        </p:nvSpPr>
        <p:spPr>
          <a:xfrm>
            <a:off x="457200" y="609600"/>
            <a:ext cx="8229600" cy="1143000"/>
          </a:xfrm>
        </p:spPr>
        <p:txBody>
          <a:bodyPr/>
          <a:lstStyle/>
          <a:p>
            <a:pPr eaLnBrk="1" hangingPunct="1"/>
            <a:r>
              <a:rPr lang="en-US" altLang="en-US" sz="3600" smtClean="0"/>
              <a:t>Medical products</a:t>
            </a:r>
          </a:p>
        </p:txBody>
      </p:sp>
      <p:graphicFrame>
        <p:nvGraphicFramePr>
          <p:cNvPr id="86019" name="Group 3"/>
          <p:cNvGraphicFramePr>
            <a:graphicFrameLocks noGrp="1"/>
          </p:cNvGraphicFramePr>
          <p:nvPr>
            <p:ph idx="1"/>
          </p:nvPr>
        </p:nvGraphicFramePr>
        <p:xfrm>
          <a:off x="457200" y="1600200"/>
          <a:ext cx="8229600" cy="5105401"/>
        </p:xfrm>
        <a:graphic>
          <a:graphicData uri="http://schemas.openxmlformats.org/drawingml/2006/table">
            <a:tbl>
              <a:tblPr/>
              <a:tblGrid>
                <a:gridCol w="2743200"/>
                <a:gridCol w="2743200"/>
                <a:gridCol w="2743200"/>
              </a:tblGrid>
              <a:tr h="1163638">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charset="0"/>
                          <a:cs typeface="Arial" charset="0"/>
                        </a:rPr>
                        <a:t>Drugs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charset="0"/>
                          <a:cs typeface="Arial" charset="0"/>
                        </a:rPr>
                        <a:t>Biologics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charset="0"/>
                          <a:cs typeface="Arial" charset="0"/>
                        </a:rPr>
                        <a:t>Devices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Small molecules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Large molecules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Generally synthetic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Derived from living organisms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Manufactured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3075">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Analytically simple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Analytically complex: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vaccines, gene therapy, tissues and blood and cellular products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Engineering/physical: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Catheters, prosthetics, pacemakers, defibrillators, in vitro diagnostics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Heat stable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Heat labile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21CFR300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21CFR600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cs typeface="Arial" charset="0"/>
                        </a:defRPr>
                      </a:lvl1pPr>
                      <a:lvl2pPr algn="l">
                        <a:spcBef>
                          <a:spcPct val="20000"/>
                        </a:spcBef>
                        <a:defRPr sz="2400">
                          <a:solidFill>
                            <a:schemeClr val="tx1"/>
                          </a:solidFill>
                          <a:latin typeface="Arial" charset="0"/>
                          <a:cs typeface="Arial" charset="0"/>
                        </a:defRPr>
                      </a:lvl2pPr>
                      <a:lvl3pPr algn="l">
                        <a:spcBef>
                          <a:spcPct val="20000"/>
                        </a:spcBef>
                        <a:defRPr sz="2000">
                          <a:solidFill>
                            <a:schemeClr val="tx1"/>
                          </a:solidFill>
                          <a:latin typeface="Arial" charset="0"/>
                          <a:cs typeface="Arial" charset="0"/>
                        </a:defRPr>
                      </a:lvl3pPr>
                      <a:lvl4pPr algn="l">
                        <a:spcBef>
                          <a:spcPct val="20000"/>
                        </a:spcBef>
                        <a:defRPr>
                          <a:solidFill>
                            <a:schemeClr val="tx1"/>
                          </a:solidFill>
                          <a:latin typeface="Arial" charset="0"/>
                          <a:cs typeface="Arial" charset="0"/>
                        </a:defRPr>
                      </a:lvl4pPr>
                      <a:lvl5pPr algn="l">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21CFR800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226" name="Picture 33" descr="Stop the Insa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990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7" name="Picture 34" descr="ANd9GcQKDYIYwJswEAGFLWCnHAjIawHx5ycJpRN1wzOUaM9dxfjq9alGatzda5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752600"/>
            <a:ext cx="7556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35" descr="pacemaker-324x2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752600"/>
            <a:ext cx="13906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602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178F860-2D81-47C3-A7CC-4BCD7270C02E}" type="slidenum">
              <a:rPr lang="en-US" altLang="en-US" sz="1400" smtClean="0"/>
              <a:pPr algn="r" eaLnBrk="1" hangingPunct="1">
                <a:spcBef>
                  <a:spcPct val="0"/>
                </a:spcBef>
                <a:buFontTx/>
                <a:buNone/>
              </a:pPr>
              <a:t>8</a:t>
            </a:fld>
            <a:endParaRPr lang="en-US" altLang="en-US" sz="1400" smtClean="0"/>
          </a:p>
        </p:txBody>
      </p:sp>
      <p:sp>
        <p:nvSpPr>
          <p:cNvPr id="9219" name="Rectangle 2"/>
          <p:cNvSpPr>
            <a:spLocks noGrp="1" noChangeArrowheads="1"/>
          </p:cNvSpPr>
          <p:nvPr>
            <p:ph type="title"/>
          </p:nvPr>
        </p:nvSpPr>
        <p:spPr>
          <a:xfrm>
            <a:off x="457200" y="609600"/>
            <a:ext cx="8229600" cy="1143000"/>
          </a:xfrm>
        </p:spPr>
        <p:txBody>
          <a:bodyPr/>
          <a:lstStyle/>
          <a:p>
            <a:pPr eaLnBrk="1" hangingPunct="1"/>
            <a:r>
              <a:rPr lang="en-US" altLang="en-US" sz="3600" smtClean="0"/>
              <a:t>Code of Federal Regulations</a:t>
            </a:r>
          </a:p>
        </p:txBody>
      </p:sp>
      <p:pic>
        <p:nvPicPr>
          <p:cNvPr id="9220" name="Picture 3" descr="3TZA3_AW99?$product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050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7067" name="Group 27"/>
          <p:cNvGraphicFramePr>
            <a:graphicFrameLocks noGrp="1"/>
          </p:cNvGraphicFramePr>
          <p:nvPr>
            <p:ph sz="half" idx="4294967295"/>
          </p:nvPr>
        </p:nvGraphicFramePr>
        <p:xfrm>
          <a:off x="1066800" y="1600200"/>
          <a:ext cx="4038600" cy="4986339"/>
        </p:xfrm>
        <a:graphic>
          <a:graphicData uri="http://schemas.openxmlformats.org/drawingml/2006/table">
            <a:tbl>
              <a:tblPr/>
              <a:tblGrid>
                <a:gridCol w="4038600"/>
              </a:tblGrid>
              <a:tr h="280988">
                <a:tc>
                  <a:txBody>
                    <a:bodyPr/>
                    <a:lstStyle>
                      <a:lvl1pPr marL="342900" indent="-342900" algn="l">
                        <a:spcBef>
                          <a:spcPct val="20000"/>
                        </a:spcBef>
                        <a:defRPr sz="2800">
                          <a:solidFill>
                            <a:schemeClr val="tx1"/>
                          </a:solidFill>
                          <a:latin typeface="Arial" charset="0"/>
                          <a:cs typeface="Arial" charset="0"/>
                        </a:defRPr>
                      </a:lvl1pPr>
                      <a:lvl2pPr marL="742950" indent="-285750" algn="l">
                        <a:spcBef>
                          <a:spcPct val="20000"/>
                        </a:spcBef>
                        <a:defRPr sz="2400">
                          <a:solidFill>
                            <a:schemeClr val="tx1"/>
                          </a:solidFill>
                          <a:latin typeface="Arial" charset="0"/>
                          <a:cs typeface="Arial" charset="0"/>
                        </a:defRPr>
                      </a:lvl2pPr>
                      <a:lvl3pPr marL="1143000" indent="-228600" algn="l">
                        <a:spcBef>
                          <a:spcPct val="20000"/>
                        </a:spcBef>
                        <a:defRPr sz="2000">
                          <a:solidFill>
                            <a:schemeClr val="tx1"/>
                          </a:solidFill>
                          <a:latin typeface="Arial" charset="0"/>
                          <a:cs typeface="Arial" charset="0"/>
                        </a:defRPr>
                      </a:lvl3pPr>
                      <a:lvl4pPr marL="1600200" indent="-228600" algn="l">
                        <a:spcBef>
                          <a:spcPct val="20000"/>
                        </a:spcBef>
                        <a:defRPr>
                          <a:solidFill>
                            <a:schemeClr val="tx1"/>
                          </a:solidFill>
                          <a:latin typeface="Arial" charset="0"/>
                          <a:cs typeface="Arial" charset="0"/>
                        </a:defRPr>
                      </a:lvl4pPr>
                      <a:lvl5pPr marL="2057400" indent="-228600" algn="l">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21 CFR Sections</a:t>
                      </a:r>
                      <a:endParaRPr kumimoji="0" lang="en-US" alt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lvl1pPr marL="342900" indent="-342900" algn="l">
                        <a:spcBef>
                          <a:spcPct val="20000"/>
                        </a:spcBef>
                        <a:defRPr sz="2800">
                          <a:solidFill>
                            <a:schemeClr val="tx1"/>
                          </a:solidFill>
                          <a:latin typeface="Arial" charset="0"/>
                          <a:cs typeface="Arial" charset="0"/>
                        </a:defRPr>
                      </a:lvl1pPr>
                      <a:lvl2pPr marL="742950" indent="-285750" algn="l">
                        <a:spcBef>
                          <a:spcPct val="20000"/>
                        </a:spcBef>
                        <a:defRPr sz="2400">
                          <a:solidFill>
                            <a:schemeClr val="tx1"/>
                          </a:solidFill>
                          <a:latin typeface="Arial" charset="0"/>
                          <a:cs typeface="Arial" charset="0"/>
                        </a:defRPr>
                      </a:lvl2pPr>
                      <a:lvl3pPr marL="1143000" indent="-228600" algn="l">
                        <a:spcBef>
                          <a:spcPct val="20000"/>
                        </a:spcBef>
                        <a:defRPr sz="2000">
                          <a:solidFill>
                            <a:schemeClr val="tx1"/>
                          </a:solidFill>
                          <a:latin typeface="Arial" charset="0"/>
                          <a:cs typeface="Arial" charset="0"/>
                        </a:defRPr>
                      </a:lvl3pPr>
                      <a:lvl4pPr marL="1600200" indent="-228600" algn="l">
                        <a:spcBef>
                          <a:spcPct val="20000"/>
                        </a:spcBef>
                        <a:defRPr>
                          <a:solidFill>
                            <a:schemeClr val="tx1"/>
                          </a:solidFill>
                          <a:latin typeface="Arial" charset="0"/>
                          <a:cs typeface="Arial" charset="0"/>
                        </a:defRPr>
                      </a:lvl4pPr>
                      <a:lvl5pPr marL="2057400" indent="-228600" algn="l">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Parts 1-99</a:t>
                      </a:r>
                      <a:endParaRPr kumimoji="0" lang="en-US" alt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6138">
                <a:tc>
                  <a:txBody>
                    <a:bodyPr/>
                    <a:lstStyle>
                      <a:lvl1pPr marL="342900" indent="-342900" algn="l">
                        <a:spcBef>
                          <a:spcPct val="20000"/>
                        </a:spcBef>
                        <a:defRPr sz="2800">
                          <a:solidFill>
                            <a:schemeClr val="tx1"/>
                          </a:solidFill>
                          <a:latin typeface="Arial" charset="0"/>
                          <a:cs typeface="Arial" charset="0"/>
                        </a:defRPr>
                      </a:lvl1pPr>
                      <a:lvl2pPr marL="742950" indent="-285750" algn="l">
                        <a:spcBef>
                          <a:spcPct val="20000"/>
                        </a:spcBef>
                        <a:defRPr sz="2400">
                          <a:solidFill>
                            <a:schemeClr val="tx1"/>
                          </a:solidFill>
                          <a:latin typeface="Arial" charset="0"/>
                          <a:cs typeface="Arial" charset="0"/>
                        </a:defRPr>
                      </a:lvl2pPr>
                      <a:lvl3pPr marL="1143000" indent="-228600" algn="l">
                        <a:spcBef>
                          <a:spcPct val="20000"/>
                        </a:spcBef>
                        <a:defRPr sz="2000">
                          <a:solidFill>
                            <a:schemeClr val="tx1"/>
                          </a:solidFill>
                          <a:latin typeface="Arial" charset="0"/>
                          <a:cs typeface="Arial" charset="0"/>
                        </a:defRPr>
                      </a:lvl3pPr>
                      <a:lvl4pPr marL="1600200" indent="-228600" algn="l">
                        <a:spcBef>
                          <a:spcPct val="20000"/>
                        </a:spcBef>
                        <a:defRPr>
                          <a:solidFill>
                            <a:schemeClr val="tx1"/>
                          </a:solidFill>
                          <a:latin typeface="Arial" charset="0"/>
                          <a:cs typeface="Arial" charset="0"/>
                        </a:defRPr>
                      </a:lvl4pPr>
                      <a:lvl5pPr marL="2057400" indent="-228600" algn="l">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Part 14 Advisory Committees</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Part 50 Informed Consent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Part 54 Financial Disclosure by Clinical Investigators</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Part 56 Institutional Review Boards (IRBs)</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lvl1pPr marL="342900" indent="-342900" algn="l">
                        <a:spcBef>
                          <a:spcPct val="20000"/>
                        </a:spcBef>
                        <a:defRPr sz="2800">
                          <a:solidFill>
                            <a:schemeClr val="tx1"/>
                          </a:solidFill>
                          <a:latin typeface="Arial" charset="0"/>
                          <a:cs typeface="Arial" charset="0"/>
                        </a:defRPr>
                      </a:lvl1pPr>
                      <a:lvl2pPr marL="742950" indent="-285750" algn="l">
                        <a:spcBef>
                          <a:spcPct val="20000"/>
                        </a:spcBef>
                        <a:defRPr sz="2400">
                          <a:solidFill>
                            <a:schemeClr val="tx1"/>
                          </a:solidFill>
                          <a:latin typeface="Arial" charset="0"/>
                          <a:cs typeface="Arial" charset="0"/>
                        </a:defRPr>
                      </a:lvl2pPr>
                      <a:lvl3pPr marL="1143000" indent="-228600" algn="l">
                        <a:spcBef>
                          <a:spcPct val="20000"/>
                        </a:spcBef>
                        <a:defRPr sz="2000">
                          <a:solidFill>
                            <a:schemeClr val="tx1"/>
                          </a:solidFill>
                          <a:latin typeface="Arial" charset="0"/>
                          <a:cs typeface="Arial" charset="0"/>
                        </a:defRPr>
                      </a:lvl3pPr>
                      <a:lvl4pPr marL="1600200" indent="-228600" algn="l">
                        <a:spcBef>
                          <a:spcPct val="20000"/>
                        </a:spcBef>
                        <a:defRPr>
                          <a:solidFill>
                            <a:schemeClr val="tx1"/>
                          </a:solidFill>
                          <a:latin typeface="Arial" charset="0"/>
                          <a:cs typeface="Arial" charset="0"/>
                        </a:defRPr>
                      </a:lvl4pPr>
                      <a:lvl5pPr marL="2057400" indent="-228600" algn="l">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Part 300</a:t>
                      </a:r>
                      <a:endParaRPr kumimoji="0" lang="en-US" altLang="en-US" sz="1800" b="0" i="0" u="none" strike="noStrike" cap="none" normalizeH="0" baseline="0" smtClean="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98613">
                <a:tc>
                  <a:txBody>
                    <a:bodyPr/>
                    <a:lstStyle>
                      <a:lvl1pPr marL="342900" indent="-342900" algn="l">
                        <a:spcBef>
                          <a:spcPct val="20000"/>
                        </a:spcBef>
                        <a:defRPr sz="2800">
                          <a:solidFill>
                            <a:schemeClr val="tx1"/>
                          </a:solidFill>
                          <a:latin typeface="Arial" charset="0"/>
                          <a:cs typeface="Arial" charset="0"/>
                        </a:defRPr>
                      </a:lvl1pPr>
                      <a:lvl2pPr marL="742950" indent="-285750" algn="l">
                        <a:spcBef>
                          <a:spcPct val="20000"/>
                        </a:spcBef>
                        <a:defRPr sz="2400">
                          <a:solidFill>
                            <a:schemeClr val="tx1"/>
                          </a:solidFill>
                          <a:latin typeface="Arial" charset="0"/>
                          <a:cs typeface="Arial" charset="0"/>
                        </a:defRPr>
                      </a:lvl2pPr>
                      <a:lvl3pPr marL="1143000" indent="-228600" algn="l">
                        <a:spcBef>
                          <a:spcPct val="20000"/>
                        </a:spcBef>
                        <a:defRPr sz="2000">
                          <a:solidFill>
                            <a:schemeClr val="tx1"/>
                          </a:solidFill>
                          <a:latin typeface="Arial" charset="0"/>
                          <a:cs typeface="Arial" charset="0"/>
                        </a:defRPr>
                      </a:lvl3pPr>
                      <a:lvl4pPr marL="1600200" indent="-228600" algn="l">
                        <a:spcBef>
                          <a:spcPct val="20000"/>
                        </a:spcBef>
                        <a:defRPr>
                          <a:solidFill>
                            <a:schemeClr val="tx1"/>
                          </a:solidFill>
                          <a:latin typeface="Arial" charset="0"/>
                          <a:cs typeface="Arial" charset="0"/>
                        </a:defRPr>
                      </a:lvl4pPr>
                      <a:lvl5pPr marL="2057400" indent="-228600" algn="l">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Part 312 Investigational New Drug Application (IND)</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§312.20 Requirement for an IND</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§312.22 General principles of the IND submission</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§312.23 IND content and format</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§312.32 IND safety reporting</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§312.33 Annual reports</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§312.42 Clinical Hold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§312.310 Emergency IND (E-IND)</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5550">
                <a:tc>
                  <a:txBody>
                    <a:bodyPr/>
                    <a:lstStyle>
                      <a:lvl1pPr marL="342900" indent="-342900" algn="l">
                        <a:spcBef>
                          <a:spcPct val="20000"/>
                        </a:spcBef>
                        <a:defRPr sz="2800">
                          <a:solidFill>
                            <a:schemeClr val="tx1"/>
                          </a:solidFill>
                          <a:latin typeface="Arial" charset="0"/>
                          <a:cs typeface="Arial" charset="0"/>
                        </a:defRPr>
                      </a:lvl1pPr>
                      <a:lvl2pPr marL="742950" indent="-285750" algn="l">
                        <a:spcBef>
                          <a:spcPct val="20000"/>
                        </a:spcBef>
                        <a:defRPr sz="2400">
                          <a:solidFill>
                            <a:schemeClr val="tx1"/>
                          </a:solidFill>
                          <a:latin typeface="Arial" charset="0"/>
                          <a:cs typeface="Arial" charset="0"/>
                        </a:defRPr>
                      </a:lvl2pPr>
                      <a:lvl3pPr marL="1143000" indent="-228600" algn="l">
                        <a:spcBef>
                          <a:spcPct val="20000"/>
                        </a:spcBef>
                        <a:defRPr sz="2000">
                          <a:solidFill>
                            <a:schemeClr val="tx1"/>
                          </a:solidFill>
                          <a:latin typeface="Arial" charset="0"/>
                          <a:cs typeface="Arial" charset="0"/>
                        </a:defRPr>
                      </a:lvl3pPr>
                      <a:lvl4pPr marL="1600200" indent="-228600" algn="l">
                        <a:spcBef>
                          <a:spcPct val="20000"/>
                        </a:spcBef>
                        <a:defRPr>
                          <a:solidFill>
                            <a:schemeClr val="tx1"/>
                          </a:solidFill>
                          <a:latin typeface="Arial" charset="0"/>
                          <a:cs typeface="Arial" charset="0"/>
                        </a:defRPr>
                      </a:lvl4pPr>
                      <a:lvl5pPr marL="2057400" indent="-228600" algn="l">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Part 314 New Drug Application (NDA)</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§314.50 Content and format of an NDA  </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§314.80 Postmarketing reporting of adverse drug experiences</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§314.126 Adequate and well-controlled studies</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§314.500 (Subpart H) – Accelerated Approval </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itchFamily="18" charset="0"/>
                          <a:cs typeface="Times New Roman" pitchFamily="18" charset="0"/>
                        </a:rPr>
                        <a:t>§316.20 (Subpart C) - Orphan drugs</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lvl1pPr marL="342900" indent="-342900" algn="l">
                        <a:spcBef>
                          <a:spcPct val="20000"/>
                        </a:spcBef>
                        <a:defRPr sz="2800">
                          <a:solidFill>
                            <a:schemeClr val="tx1"/>
                          </a:solidFill>
                          <a:latin typeface="Arial" charset="0"/>
                          <a:cs typeface="Arial" charset="0"/>
                        </a:defRPr>
                      </a:lvl1pPr>
                      <a:lvl2pPr marL="742950" indent="-285750" algn="l">
                        <a:spcBef>
                          <a:spcPct val="20000"/>
                        </a:spcBef>
                        <a:defRPr sz="2400">
                          <a:solidFill>
                            <a:schemeClr val="tx1"/>
                          </a:solidFill>
                          <a:latin typeface="Arial" charset="0"/>
                          <a:cs typeface="Arial" charset="0"/>
                        </a:defRPr>
                      </a:lvl2pPr>
                      <a:lvl3pPr marL="1143000" indent="-228600" algn="l">
                        <a:spcBef>
                          <a:spcPct val="20000"/>
                        </a:spcBef>
                        <a:defRPr sz="2000">
                          <a:solidFill>
                            <a:schemeClr val="tx1"/>
                          </a:solidFill>
                          <a:latin typeface="Arial" charset="0"/>
                          <a:cs typeface="Arial" charset="0"/>
                        </a:defRPr>
                      </a:lvl3pPr>
                      <a:lvl4pPr marL="1600200" indent="-228600" algn="l">
                        <a:spcBef>
                          <a:spcPct val="20000"/>
                        </a:spcBef>
                        <a:defRPr>
                          <a:solidFill>
                            <a:schemeClr val="tx1"/>
                          </a:solidFill>
                          <a:latin typeface="Arial" charset="0"/>
                          <a:cs typeface="Arial" charset="0"/>
                        </a:defRPr>
                      </a:lvl4pPr>
                      <a:lvl5pPr marL="2057400" indent="-228600" algn="l">
                        <a:spcBef>
                          <a:spcPct val="20000"/>
                        </a:spcBef>
                        <a:defRPr>
                          <a:solidFill>
                            <a:schemeClr val="tx1"/>
                          </a:solidFill>
                          <a:latin typeface="Arial" charset="0"/>
                          <a:cs typeface="Arial" charset="0"/>
                        </a:defRPr>
                      </a:lvl5pPr>
                      <a:lvl6pPr marL="2514600" indent="-228600" fontAlgn="base">
                        <a:spcBef>
                          <a:spcPct val="20000"/>
                        </a:spcBef>
                        <a:spcAft>
                          <a:spcPct val="0"/>
                        </a:spcAft>
                        <a:defRPr>
                          <a:solidFill>
                            <a:schemeClr val="tx1"/>
                          </a:solidFill>
                          <a:latin typeface="Arial" charset="0"/>
                          <a:cs typeface="Arial" charset="0"/>
                        </a:defRPr>
                      </a:lvl6pPr>
                      <a:lvl7pPr marL="2971800" indent="-228600" fontAlgn="base">
                        <a:spcBef>
                          <a:spcPct val="20000"/>
                        </a:spcBef>
                        <a:spcAft>
                          <a:spcPct val="0"/>
                        </a:spcAft>
                        <a:defRPr>
                          <a:solidFill>
                            <a:schemeClr val="tx1"/>
                          </a:solidFill>
                          <a:latin typeface="Arial" charset="0"/>
                          <a:cs typeface="Arial" charset="0"/>
                        </a:defRPr>
                      </a:lvl7pPr>
                      <a:lvl8pPr marL="3429000" indent="-228600" fontAlgn="base">
                        <a:spcBef>
                          <a:spcPct val="20000"/>
                        </a:spcBef>
                        <a:spcAft>
                          <a:spcPct val="0"/>
                        </a:spcAft>
                        <a:defRPr>
                          <a:solidFill>
                            <a:schemeClr val="tx1"/>
                          </a:solidFill>
                          <a:latin typeface="Arial" charset="0"/>
                          <a:cs typeface="Arial" charset="0"/>
                        </a:defRPr>
                      </a:lvl8pPr>
                      <a:lvl9pPr marL="3886200" indent="-228600" fontAlgn="base">
                        <a:spcBef>
                          <a:spcPct val="20000"/>
                        </a:spcBef>
                        <a:spcAft>
                          <a:spcPct val="0"/>
                        </a:spcAft>
                        <a:defRPr>
                          <a:solidFill>
                            <a:schemeClr val="tx1"/>
                          </a:solidFill>
                          <a:latin typeface="Arial" charset="0"/>
                          <a:cs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Part 600 Biological License Application (BLA)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itchFamily="18" charset="0"/>
                          <a:cs typeface="Times New Roman" pitchFamily="18" charset="0"/>
                        </a:rPr>
                        <a:t>Part 800 Devices</a:t>
                      </a:r>
                      <a:endParaRPr kumimoji="0" lang="en-US" alt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09690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4294967295"/>
          </p:nvPr>
        </p:nvSpPr>
        <p:spPr>
          <a:xfrm>
            <a:off x="6553200" y="6245225"/>
            <a:ext cx="2133600" cy="476250"/>
          </a:xfrm>
          <a:prstGeom prst="rect">
            <a:avLst/>
          </a:prstGeom>
          <a:noFill/>
        </p:spPr>
        <p:txBody>
          <a:bodyPr/>
          <a:lstStyle>
            <a:lvl1pPr algn="l" eaLnBrk="0" hangingPunct="0">
              <a:spcBef>
                <a:spcPct val="20000"/>
              </a:spcBef>
              <a:buChar char="•"/>
              <a:defRPr sz="3200">
                <a:solidFill>
                  <a:schemeClr val="tx1"/>
                </a:solidFill>
                <a:latin typeface="Arial" charset="0"/>
                <a:cs typeface="Arial" charset="0"/>
              </a:defRPr>
            </a:lvl1pPr>
            <a:lvl2pPr marL="742950" indent="-285750" algn="l" eaLnBrk="0" hangingPunct="0">
              <a:spcBef>
                <a:spcPct val="20000"/>
              </a:spcBef>
              <a:buChar char="–"/>
              <a:defRPr sz="2800">
                <a:solidFill>
                  <a:schemeClr val="tx1"/>
                </a:solidFill>
                <a:latin typeface="Arial" charset="0"/>
                <a:cs typeface="Arial" charset="0"/>
              </a:defRPr>
            </a:lvl2pPr>
            <a:lvl3pPr marL="1143000" indent="-228600" algn="l" eaLnBrk="0" hangingPunct="0">
              <a:spcBef>
                <a:spcPct val="20000"/>
              </a:spcBef>
              <a:buChar char="•"/>
              <a:defRPr sz="2400">
                <a:solidFill>
                  <a:schemeClr val="tx1"/>
                </a:solidFill>
                <a:latin typeface="Arial" charset="0"/>
                <a:cs typeface="Arial" charset="0"/>
              </a:defRPr>
            </a:lvl3pPr>
            <a:lvl4pPr marL="1600200" indent="-228600" algn="l" eaLnBrk="0" hangingPunct="0">
              <a:spcBef>
                <a:spcPct val="20000"/>
              </a:spcBef>
              <a:buChar char="–"/>
              <a:defRPr sz="2000">
                <a:solidFill>
                  <a:schemeClr val="tx1"/>
                </a:solidFill>
                <a:latin typeface="Arial" charset="0"/>
                <a:cs typeface="Arial" charset="0"/>
              </a:defRPr>
            </a:lvl4pPr>
            <a:lvl5pPr marL="2057400" indent="-228600" algn="l"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AA490535-F2E6-4E04-847C-D2834761DCE9}" type="slidenum">
              <a:rPr lang="en-US" altLang="en-US" sz="1400" smtClean="0"/>
              <a:pPr algn="r" eaLnBrk="1" hangingPunct="1">
                <a:spcBef>
                  <a:spcPct val="0"/>
                </a:spcBef>
                <a:buFontTx/>
                <a:buNone/>
              </a:pPr>
              <a:t>9</a:t>
            </a:fld>
            <a:endParaRPr lang="en-US" altLang="en-US" sz="1400" smtClean="0"/>
          </a:p>
        </p:txBody>
      </p:sp>
      <p:sp>
        <p:nvSpPr>
          <p:cNvPr id="10243" name="Rectangle 2"/>
          <p:cNvSpPr>
            <a:spLocks noGrp="1" noChangeArrowheads="1"/>
          </p:cNvSpPr>
          <p:nvPr>
            <p:ph type="title"/>
          </p:nvPr>
        </p:nvSpPr>
        <p:spPr>
          <a:xfrm>
            <a:off x="457200" y="533400"/>
            <a:ext cx="8229600" cy="1371600"/>
          </a:xfrm>
        </p:spPr>
        <p:txBody>
          <a:bodyPr/>
          <a:lstStyle/>
          <a:p>
            <a:pPr eaLnBrk="1" hangingPunct="1"/>
            <a:r>
              <a:rPr lang="en-US" altLang="en-US" sz="3600" smtClean="0"/>
              <a:t>Investigational new drug application</a:t>
            </a:r>
            <a:br>
              <a:rPr lang="en-US" altLang="en-US" sz="3600" smtClean="0"/>
            </a:br>
            <a:r>
              <a:rPr lang="en-US" altLang="en-US" sz="2800" smtClean="0"/>
              <a:t>(Protection of human subjects)</a:t>
            </a:r>
          </a:p>
        </p:txBody>
      </p:sp>
      <p:sp>
        <p:nvSpPr>
          <p:cNvPr id="10244" name="Rectangle 3"/>
          <p:cNvSpPr>
            <a:spLocks noGrp="1" noChangeArrowheads="1"/>
          </p:cNvSpPr>
          <p:nvPr>
            <p:ph type="body" idx="1"/>
          </p:nvPr>
        </p:nvSpPr>
        <p:spPr/>
        <p:txBody>
          <a:bodyPr/>
          <a:lstStyle/>
          <a:p>
            <a:pPr eaLnBrk="1" hangingPunct="1">
              <a:lnSpc>
                <a:spcPct val="80000"/>
              </a:lnSpc>
              <a:buFontTx/>
              <a:buNone/>
            </a:pPr>
            <a:endParaRPr lang="en-US" altLang="en-US" sz="1600" smtClean="0"/>
          </a:p>
          <a:p>
            <a:pPr eaLnBrk="1" hangingPunct="1">
              <a:lnSpc>
                <a:spcPct val="80000"/>
              </a:lnSpc>
              <a:buFontTx/>
              <a:buNone/>
            </a:pPr>
            <a:r>
              <a:rPr lang="en-US" altLang="en-US" sz="1600" smtClean="0">
                <a:solidFill>
                  <a:srgbClr val="CC3300"/>
                </a:solidFill>
              </a:rPr>
              <a:t>Investigational new drug application (IND) - (21 CFR 312)</a:t>
            </a:r>
          </a:p>
          <a:p>
            <a:pPr eaLnBrk="1" hangingPunct="1">
              <a:lnSpc>
                <a:spcPct val="80000"/>
              </a:lnSpc>
            </a:pPr>
            <a:r>
              <a:rPr lang="en-US" altLang="en-US" sz="1600" smtClean="0"/>
              <a:t>Required in order to initiate human studies</a:t>
            </a:r>
          </a:p>
          <a:p>
            <a:pPr eaLnBrk="1" hangingPunct="1">
              <a:lnSpc>
                <a:spcPct val="80000"/>
              </a:lnSpc>
            </a:pPr>
            <a:r>
              <a:rPr lang="en-US" altLang="en-US" sz="1600" smtClean="0"/>
              <a:t>Allows shipping of investigational drug for the purpose of conducting a clinical trial</a:t>
            </a:r>
          </a:p>
          <a:p>
            <a:pPr eaLnBrk="1" hangingPunct="1">
              <a:lnSpc>
                <a:spcPct val="80000"/>
              </a:lnSpc>
            </a:pPr>
            <a:endParaRPr lang="en-US" altLang="en-US" sz="1600" smtClean="0"/>
          </a:p>
          <a:p>
            <a:pPr eaLnBrk="1" hangingPunct="1">
              <a:lnSpc>
                <a:spcPct val="80000"/>
              </a:lnSpc>
              <a:buFontTx/>
              <a:buNone/>
            </a:pPr>
            <a:r>
              <a:rPr lang="en-US" altLang="en-US" sz="1600" smtClean="0">
                <a:solidFill>
                  <a:srgbClr val="CC0000"/>
                </a:solidFill>
              </a:rPr>
              <a:t>Ensures:</a:t>
            </a:r>
          </a:p>
          <a:p>
            <a:pPr eaLnBrk="1" hangingPunct="1">
              <a:lnSpc>
                <a:spcPct val="80000"/>
              </a:lnSpc>
            </a:pPr>
            <a:r>
              <a:rPr lang="en-US" altLang="en-US" sz="1600" smtClean="0"/>
              <a:t>That studies are safe and ethical</a:t>
            </a:r>
          </a:p>
          <a:p>
            <a:pPr eaLnBrk="1" hangingPunct="1">
              <a:lnSpc>
                <a:spcPct val="80000"/>
              </a:lnSpc>
            </a:pPr>
            <a:r>
              <a:rPr lang="en-US" altLang="en-US" sz="1600" smtClean="0"/>
              <a:t>That they are likely to produce meaningful results</a:t>
            </a:r>
          </a:p>
          <a:p>
            <a:pPr eaLnBrk="1" hangingPunct="1">
              <a:lnSpc>
                <a:spcPct val="80000"/>
              </a:lnSpc>
            </a:pPr>
            <a:r>
              <a:rPr lang="en-US" altLang="en-US" sz="1600" smtClean="0"/>
              <a:t>Satisfactory monitoring and reporting of safety</a:t>
            </a:r>
          </a:p>
          <a:p>
            <a:pPr eaLnBrk="1" hangingPunct="1">
              <a:lnSpc>
                <a:spcPct val="80000"/>
              </a:lnSpc>
            </a:pPr>
            <a:endParaRPr lang="en-US" altLang="en-US" sz="1600" smtClean="0"/>
          </a:p>
          <a:p>
            <a:pPr eaLnBrk="1" hangingPunct="1">
              <a:lnSpc>
                <a:spcPct val="80000"/>
              </a:lnSpc>
              <a:buFontTx/>
              <a:buNone/>
            </a:pPr>
            <a:r>
              <a:rPr lang="en-US" altLang="en-US" sz="1600" smtClean="0">
                <a:solidFill>
                  <a:srgbClr val="CC0000"/>
                </a:solidFill>
              </a:rPr>
              <a:t>Exemption (21 CFR 312.2(b)):</a:t>
            </a:r>
          </a:p>
          <a:p>
            <a:pPr eaLnBrk="1" hangingPunct="1">
              <a:lnSpc>
                <a:spcPct val="80000"/>
              </a:lnSpc>
            </a:pPr>
            <a:r>
              <a:rPr lang="en-US" altLang="en-US" sz="1600" smtClean="0"/>
              <a:t>Lawfully marketed drugs used in doses and populations that do not increase risk </a:t>
            </a:r>
          </a:p>
          <a:p>
            <a:pPr eaLnBrk="1" hangingPunct="1">
              <a:lnSpc>
                <a:spcPct val="80000"/>
              </a:lnSpc>
            </a:pPr>
            <a:r>
              <a:rPr lang="en-US" altLang="en-US" sz="1600" smtClean="0"/>
              <a:t>Not intended to support changes in labeling or advertising</a:t>
            </a:r>
          </a:p>
          <a:p>
            <a:pPr eaLnBrk="1" hangingPunct="1">
              <a:lnSpc>
                <a:spcPct val="80000"/>
              </a:lnSpc>
            </a:pPr>
            <a:endParaRPr lang="en-US" altLang="en-US" sz="1600" smtClean="0"/>
          </a:p>
          <a:p>
            <a:pPr eaLnBrk="1" hangingPunct="1">
              <a:lnSpc>
                <a:spcPct val="80000"/>
              </a:lnSpc>
              <a:buFontTx/>
              <a:buNone/>
            </a:pPr>
            <a:r>
              <a:rPr lang="en-US" altLang="en-US" sz="1600" smtClean="0">
                <a:solidFill>
                  <a:srgbClr val="CC3300"/>
                </a:solidFill>
              </a:rPr>
              <a:t>Clinical hold (21 CFR 312.42):</a:t>
            </a:r>
          </a:p>
          <a:p>
            <a:pPr eaLnBrk="1" hangingPunct="1">
              <a:lnSpc>
                <a:spcPct val="80000"/>
              </a:lnSpc>
            </a:pPr>
            <a:r>
              <a:rPr lang="en-US" altLang="en-US" sz="1600" smtClean="0"/>
              <a:t>Studies can be delayed or halted by FDA for safety concerns</a:t>
            </a:r>
          </a:p>
          <a:p>
            <a:pPr eaLnBrk="1" hangingPunct="1">
              <a:lnSpc>
                <a:spcPct val="80000"/>
              </a:lnSpc>
            </a:pPr>
            <a:endParaRPr lang="en-US" altLang="en-US" sz="1600" smtClean="0"/>
          </a:p>
          <a:p>
            <a:pPr eaLnBrk="1" hangingPunct="1">
              <a:lnSpc>
                <a:spcPct val="80000"/>
              </a:lnSpc>
            </a:pPr>
            <a:endParaRPr lang="en-US" altLang="en-US" sz="1600" smtClean="0"/>
          </a:p>
          <a:p>
            <a:pPr eaLnBrk="1" hangingPunct="1">
              <a:lnSpc>
                <a:spcPct val="80000"/>
              </a:lnSpc>
              <a:buFontTx/>
              <a:buNone/>
            </a:pPr>
            <a:endParaRPr lang="en-US" altLang="en-US" sz="1600" smtClean="0"/>
          </a:p>
        </p:txBody>
      </p:sp>
    </p:spTree>
    <p:extLst>
      <p:ext uri="{BB962C8B-B14F-4D97-AF65-F5344CB8AC3E}">
        <p14:creationId xmlns:p14="http://schemas.microsoft.com/office/powerpoint/2010/main" val="501886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EB926FE9B143445AAF9C4B1E305B464" ma:contentTypeVersion="0" ma:contentTypeDescription="Create a new document." ma:contentTypeScope="" ma:versionID="df9845a8587d7076c3e6feff9f1e0771">
  <xsd:schema xmlns:xsd="http://www.w3.org/2001/XMLSchema" xmlns:xs="http://www.w3.org/2001/XMLSchema" xmlns:p="http://schemas.microsoft.com/office/2006/metadata/properties" xmlns:ns2="73ae4eab-3ce8-4e0f-911f-808f7c9561a1" targetNamespace="http://schemas.microsoft.com/office/2006/metadata/properties" ma:root="true" ma:fieldsID="6c6609b562b88e1946b8a9b0df37a883" ns2:_="">
    <xsd:import namespace="73ae4eab-3ce8-4e0f-911f-808f7c9561a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e4eab-3ce8-4e0f-911f-808f7c9561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3ae4eab-3ce8-4e0f-911f-808f7c9561a1">2YMY6KRX3QAX-502250518-265</_dlc_DocId>
    <_dlc_DocIdUrl xmlns="73ae4eab-3ce8-4e0f-911f-808f7c9561a1">
      <Url>http://sharepoint.fda.gov/orgs/CDER-OMP/Clinical Methodology/_layouts/DocIdRedir.aspx?ID=2YMY6KRX3QAX-502250518-265</Url>
      <Description>2YMY6KRX3QAX-502250518-265</Description>
    </_dlc_DocIdUrl>
  </documentManagement>
</p:properties>
</file>

<file path=customXml/itemProps1.xml><?xml version="1.0" encoding="utf-8"?>
<ds:datastoreItem xmlns:ds="http://schemas.openxmlformats.org/officeDocument/2006/customXml" ds:itemID="{8643F128-B28A-41FC-8827-2C462C30F559}"/>
</file>

<file path=customXml/itemProps2.xml><?xml version="1.0" encoding="utf-8"?>
<ds:datastoreItem xmlns:ds="http://schemas.openxmlformats.org/officeDocument/2006/customXml" ds:itemID="{0D6082C7-F7B3-464E-A581-9CDFE9134F86}"/>
</file>

<file path=customXml/itemProps3.xml><?xml version="1.0" encoding="utf-8"?>
<ds:datastoreItem xmlns:ds="http://schemas.openxmlformats.org/officeDocument/2006/customXml" ds:itemID="{09B626C5-905C-4236-8D95-3F2F7075CDA4}"/>
</file>

<file path=customXml/itemProps4.xml><?xml version="1.0" encoding="utf-8"?>
<ds:datastoreItem xmlns:ds="http://schemas.openxmlformats.org/officeDocument/2006/customXml" ds:itemID="{D67F6F5D-9A49-4BFC-AA81-1F088E08088A}"/>
</file>

<file path=docProps/app.xml><?xml version="1.0" encoding="utf-8"?>
<Properties xmlns="http://schemas.openxmlformats.org/officeDocument/2006/extended-properties" xmlns:vt="http://schemas.openxmlformats.org/officeDocument/2006/docPropsVTypes">
  <TotalTime>367</TotalTime>
  <Words>1672</Words>
  <Application>Microsoft Office PowerPoint</Application>
  <PresentationFormat>On-screen Show (4:3)</PresentationFormat>
  <Paragraphs>336</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Structure and mandate of FDA</vt:lpstr>
      <vt:lpstr>Mission of regulatory agencies</vt:lpstr>
      <vt:lpstr>Why regulatory agencies?</vt:lpstr>
      <vt:lpstr>Quick history</vt:lpstr>
      <vt:lpstr>PowerPoint Presentation</vt:lpstr>
      <vt:lpstr>Three centers in FDA regulate human medical products</vt:lpstr>
      <vt:lpstr>Medical products</vt:lpstr>
      <vt:lpstr>Code of Federal Regulations</vt:lpstr>
      <vt:lpstr>Investigational new drug application (Protection of human subjects)</vt:lpstr>
      <vt:lpstr>New drug application (NDA) Biologics license application (BLA)</vt:lpstr>
      <vt:lpstr>If you are involved in a study under IND…..</vt:lpstr>
      <vt:lpstr>1572 commitments</vt:lpstr>
      <vt:lpstr>If you are involved in a study under IND…..</vt:lpstr>
      <vt:lpstr>PowerPoint Presentation</vt:lpstr>
      <vt:lpstr>Different types of NDA submissions</vt:lpstr>
      <vt:lpstr>IDE (Investigational Device Exemption)  21CFR814</vt:lpstr>
      <vt:lpstr>Medical Devices</vt:lpstr>
      <vt:lpstr>Pathways to approval/clearance of devices</vt:lpstr>
      <vt:lpstr>How does FDA decide?</vt:lpstr>
      <vt:lpstr>Review team</vt:lpstr>
      <vt:lpstr>Substantial evidence of effectiveness </vt:lpstr>
      <vt:lpstr>Guidance documents</vt:lpstr>
      <vt:lpstr>Advisory committee</vt:lpstr>
      <vt:lpstr>Risk benefit</vt:lpstr>
      <vt:lpstr>Product labeling</vt:lpstr>
      <vt:lpstr>Drug failures</vt:lpstr>
      <vt:lpstr>Why did they not get approved?</vt:lpstr>
      <vt:lpstr>Adverse events seen in clinical trials that affected approval</vt:lpstr>
      <vt:lpstr>Safety reasons that drugs were not approved</vt:lpstr>
      <vt:lpstr>What’s new?</vt:lpstr>
      <vt:lpstr>New technologies</vt:lpstr>
      <vt:lpstr>New study design and analysis</vt:lpstr>
      <vt:lpstr>PowerPoint Presentation</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Grabow</dc:creator>
  <cp:lastModifiedBy>Sacks, Leonard V</cp:lastModifiedBy>
  <cp:revision>32</cp:revision>
  <dcterms:created xsi:type="dcterms:W3CDTF">2015-10-02T20:33:31Z</dcterms:created>
  <dcterms:modified xsi:type="dcterms:W3CDTF">2016-10-11T19:22:22Z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0x0101002EB926FE9B143445AAF9C4B1E305B464</vt:lpwstr>
  </property>
  <property fmtid="{D5CDD505-2E9C-101B-9397-08002B2CF9AE}" pid="3" name="_dlc_DocIdItemGuid">
    <vt:lpwstr>8f56e399-029f-4a1b-9563-791b74725bfc</vt:lpwstr>
  </property>
</Properties>
</file>