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2" r:id="rId5"/>
    <p:sldId id="264" r:id="rId6"/>
    <p:sldId id="265" r:id="rId7"/>
    <p:sldId id="267" r:id="rId8"/>
    <p:sldId id="268" r:id="rId9"/>
    <p:sldId id="269" r:id="rId10"/>
    <p:sldId id="270" r:id="rId11"/>
    <p:sldId id="272" r:id="rId12"/>
    <p:sldId id="274" r:id="rId13"/>
    <p:sldId id="275" r:id="rId14"/>
    <p:sldId id="276" r:id="rId15"/>
    <p:sldId id="273" r:id="rId16"/>
    <p:sldId id="277" r:id="rId17"/>
    <p:sldId id="259" r:id="rId18"/>
    <p:sldId id="278" r:id="rId19"/>
    <p:sldId id="280" r:id="rId20"/>
    <p:sldId id="281" r:id="rId21"/>
    <p:sldId id="279" r:id="rId22"/>
    <p:sldId id="260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63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031475" y="6355261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8" name="Picture 7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263" y="261425"/>
            <a:ext cx="3604563" cy="563312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9067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40321" y="6356351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78718" y="5167321"/>
            <a:ext cx="620543" cy="990773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-1066696" y="1390340"/>
            <a:ext cx="2895600" cy="486833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Box 7"/>
          <p:cNvSpPr txBox="1"/>
          <p:nvPr/>
        </p:nvSpPr>
        <p:spPr>
          <a:xfrm rot="5400000">
            <a:off x="218095" y="6376216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6411553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667533" y="6354124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9" name="Picture 8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1061942" y="5184030"/>
            <a:ext cx="620543" cy="99077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3268555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FDA_B&amp;W_Primary_logo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981" y="2648602"/>
            <a:ext cx="5598024" cy="874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446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1023679"/>
            <a:ext cx="11345471" cy="92602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1" y="2009776"/>
            <a:ext cx="11345471" cy="42860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902200" y="6375401"/>
            <a:ext cx="2844800" cy="365125"/>
          </a:xfrm>
        </p:spPr>
        <p:txBody>
          <a:bodyPr/>
          <a:lstStyle>
            <a:lvl1pPr algn="ctr">
              <a:defRPr/>
            </a:lvl1pPr>
          </a:lstStyle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302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9849688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5016500" y="6334126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5379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813112" y="6349337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7" name="Picture 6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69796"/>
            <a:ext cx="827391" cy="743080"/>
          </a:xfrm>
          <a:prstGeom prst="rect">
            <a:avLst/>
          </a:prstGeom>
        </p:spPr>
      </p:pic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80060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85743" y="6380337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759003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5181600" y="6384926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10" name="Picture 9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903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794913" y="6391750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6" name="Picture 5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79841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20684" y="6349338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402691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958685" y="6384926"/>
            <a:ext cx="2844800" cy="365125"/>
          </a:xfrm>
        </p:spPr>
        <p:txBody>
          <a:bodyPr/>
          <a:lstStyle/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pic>
        <p:nvPicPr>
          <p:cNvPr id="8" name="Picture 7" descr="FDA_FullColor_Monogram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9881" y="242500"/>
            <a:ext cx="827391" cy="743080"/>
          </a:xfrm>
          <a:prstGeom prst="rect">
            <a:avLst/>
          </a:prstGeom>
        </p:spPr>
      </p:pic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6400" y="6384926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521378" y="6409773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fld id="{42D067E6-6582-4AD4-8521-F7089C370E58}" type="slidenum">
              <a:rPr lang="en-US" sz="1200" smtClean="0">
                <a:solidFill>
                  <a:schemeClr val="tx2">
                    <a:lumMod val="60000"/>
                    <a:lumOff val="40000"/>
                  </a:schemeClr>
                </a:solidFill>
                <a:latin typeface="Helvetica"/>
                <a:cs typeface="Helvetica"/>
              </a:rPr>
              <a:t>‹#›</a:t>
            </a:fld>
            <a:endParaRPr lang="en-US" sz="1200" dirty="0">
              <a:solidFill>
                <a:schemeClr val="tx2">
                  <a:lumMod val="60000"/>
                  <a:lumOff val="40000"/>
                </a:schemeClr>
              </a:solidFill>
              <a:latin typeface="Helvetic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305611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B429F-AE10-4B1E-BC20-FE57FDE7ACD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895352-450B-47DD-A1A2-3FD411F5C7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1680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75966-4D96-3D36-87C9-D5EB3FEF898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Wrap Up:  Day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7F2423-E9B3-E302-B461-A6D30206A5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5283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F23D65-9403-BC19-A924-A64400BE34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264" y="219007"/>
            <a:ext cx="11345471" cy="926020"/>
          </a:xfrm>
        </p:spPr>
        <p:txBody>
          <a:bodyPr/>
          <a:lstStyle/>
          <a:p>
            <a:r>
              <a:rPr lang="en-US" dirty="0"/>
              <a:t>Panel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675FCA-8543-9461-3C81-19B8C7657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777" y="1285978"/>
            <a:ext cx="11345471" cy="5050814"/>
          </a:xfrm>
        </p:spPr>
        <p:txBody>
          <a:bodyPr>
            <a:normAutofit fontScale="92500" lnSpcReduction="20000"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Is the pharmacologic response to antihypertensive drug classes broadly expected to be similar across adult and pediatric patients?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Expected response should be similar between adults and adolescents 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Neonates:  are they different?</a:t>
            </a:r>
          </a:p>
          <a:p>
            <a:r>
              <a:rPr lang="en-US" dirty="0">
                <a:cs typeface="Times New Roman" panose="02020603050405020304" pitchFamily="18" charset="0"/>
              </a:rPr>
              <a:t>Are there differences in drug responses within the pediatric age spectrum and what biological/developmental factors are most likely to drive those differences?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RAAS is more involved in secondary hypertension, particularly CKD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Safety/Toxicities should also be considered</a:t>
            </a:r>
          </a:p>
          <a:p>
            <a:r>
              <a:rPr lang="en-US" dirty="0">
                <a:cs typeface="Times New Roman" panose="02020603050405020304" pitchFamily="18" charset="0"/>
              </a:rPr>
              <a:t>Would any of these differences preclude inclusion of these patients in a pediatric HTN trial?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46800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7BA842-5C3C-A753-ACB8-2D7E9404A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6351" y="383599"/>
            <a:ext cx="11345471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Dose Response and Exposure Response </a:t>
            </a:r>
            <a:br>
              <a:rPr lang="en-US" dirty="0"/>
            </a:br>
            <a:r>
              <a:rPr lang="en-US" dirty="0"/>
              <a:t>Relationships for ARBs and Safety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C56ABD-AB37-8F8C-8262-0549A5145E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609344"/>
            <a:ext cx="11345471" cy="5056632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Candesartan</a:t>
            </a:r>
          </a:p>
          <a:p>
            <a:pPr lvl="1"/>
            <a:r>
              <a:rPr lang="en-US" dirty="0"/>
              <a:t>Exposure response and dose-response relationships between older and younger patients are similar</a:t>
            </a:r>
          </a:p>
          <a:p>
            <a:r>
              <a:rPr lang="en-US" dirty="0"/>
              <a:t>Valsartan</a:t>
            </a:r>
          </a:p>
          <a:p>
            <a:pPr lvl="1"/>
            <a:r>
              <a:rPr lang="en-US" dirty="0"/>
              <a:t>Slightly lower response but there is overlap between older and younger children is similar</a:t>
            </a:r>
          </a:p>
          <a:p>
            <a:r>
              <a:rPr lang="en-US" dirty="0"/>
              <a:t>Supports the acceptability of extrapolation of efficacy from older pediatric patients to younger patients for ARBs</a:t>
            </a:r>
          </a:p>
          <a:p>
            <a:pPr lvl="1"/>
            <a:r>
              <a:rPr lang="en-US" dirty="0"/>
              <a:t>Must consider similarity of disease</a:t>
            </a:r>
          </a:p>
          <a:p>
            <a:pPr lvl="1"/>
            <a:r>
              <a:rPr lang="en-US" dirty="0"/>
              <a:t>Must consider safety</a:t>
            </a:r>
          </a:p>
          <a:p>
            <a:r>
              <a:rPr lang="en-US" dirty="0"/>
              <a:t>Safety Considerations</a:t>
            </a:r>
          </a:p>
          <a:p>
            <a:pPr lvl="1"/>
            <a:r>
              <a:rPr lang="en-US" dirty="0"/>
              <a:t>Different classes of drugs carry different potential risks</a:t>
            </a:r>
          </a:p>
          <a:p>
            <a:pPr lvl="1"/>
            <a:r>
              <a:rPr lang="en-US" dirty="0"/>
              <a:t>Age dependent risks based on maturation and development of glomerular and tubular function</a:t>
            </a:r>
          </a:p>
          <a:p>
            <a:pPr lvl="1"/>
            <a:r>
              <a:rPr lang="en-US" dirty="0"/>
              <a:t>Underlying disease and comorbidities affect risk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0096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806728-D5DA-99B4-BD5F-84B66F01DA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9503" y="264727"/>
            <a:ext cx="11345471" cy="926020"/>
          </a:xfrm>
        </p:spPr>
        <p:txBody>
          <a:bodyPr/>
          <a:lstStyle/>
          <a:p>
            <a:r>
              <a:rPr lang="en-US" dirty="0"/>
              <a:t>Panel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CA4137-5D9C-34A8-A418-5A5BB98EF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190748"/>
            <a:ext cx="11345471" cy="5105072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Lessons learned and recommendations</a:t>
            </a:r>
          </a:p>
          <a:p>
            <a:pPr lvl="1"/>
            <a:r>
              <a:rPr lang="en-US" dirty="0"/>
              <a:t>Use weight-based dosing</a:t>
            </a:r>
          </a:p>
          <a:p>
            <a:pPr lvl="1"/>
            <a:r>
              <a:rPr lang="en-US" dirty="0"/>
              <a:t>Similarities in endpoint measurement in pediatric studies, particularly in younger population</a:t>
            </a:r>
          </a:p>
          <a:p>
            <a:pPr lvl="1"/>
            <a:r>
              <a:rPr lang="en-US" dirty="0"/>
              <a:t>Consider pooling of placebo patients across studies</a:t>
            </a:r>
          </a:p>
          <a:p>
            <a:pPr lvl="1"/>
            <a:r>
              <a:rPr lang="en-US" dirty="0"/>
              <a:t>Acceptability of placebo arm in trials</a:t>
            </a:r>
          </a:p>
          <a:p>
            <a:pPr lvl="1"/>
            <a:r>
              <a:rPr lang="en-US" dirty="0"/>
              <a:t>Reluctance of families to enroll in studies if safety is not clear</a:t>
            </a:r>
          </a:p>
          <a:p>
            <a:pPr lvl="1"/>
            <a:r>
              <a:rPr lang="en-US" dirty="0"/>
              <a:t>Optimizing communication and involving patients in trial design</a:t>
            </a:r>
          </a:p>
          <a:p>
            <a:pPr lvl="1"/>
            <a:r>
              <a:rPr lang="en-US" dirty="0"/>
              <a:t>Long-term extension </a:t>
            </a:r>
          </a:p>
          <a:p>
            <a:pPr lvl="2"/>
            <a:r>
              <a:rPr lang="en-US" dirty="0"/>
              <a:t>How long is long enough?  4-month study for durability of lowering of BP effect</a:t>
            </a:r>
          </a:p>
          <a:p>
            <a:pPr lvl="2"/>
            <a:r>
              <a:rPr lang="en-US" dirty="0"/>
              <a:t>Consider burden to family</a:t>
            </a:r>
          </a:p>
          <a:p>
            <a:pPr lvl="2"/>
            <a:r>
              <a:rPr lang="en-US" dirty="0"/>
              <a:t>Based on safety questions that need to be answered; e.g. longer-term for growth/development; cardiac sequelae</a:t>
            </a:r>
          </a:p>
          <a:p>
            <a:pPr marL="457200" lvl="1" indent="0">
              <a:buNone/>
            </a:pP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25898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341A8-4464-79AD-18D3-C75F0B2BF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71705" y="219007"/>
            <a:ext cx="11345471" cy="926020"/>
          </a:xfrm>
        </p:spPr>
        <p:txBody>
          <a:bodyPr/>
          <a:lstStyle/>
          <a:p>
            <a:r>
              <a:rPr lang="en-US" dirty="0"/>
              <a:t>Modelling and Simulation and Dose Prediction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6649D-250B-B433-5D34-F4F7CC50CA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07592"/>
            <a:ext cx="11345471" cy="4988227"/>
          </a:xfrm>
        </p:spPr>
        <p:txBody>
          <a:bodyPr>
            <a:normAutofit fontScale="92500"/>
          </a:bodyPr>
          <a:lstStyle/>
          <a:p>
            <a:r>
              <a:rPr lang="en-US" dirty="0"/>
              <a:t>Dose selection is challenging particularly for patients &lt; 6 years of age</a:t>
            </a:r>
          </a:p>
          <a:p>
            <a:pPr lvl="1"/>
            <a:r>
              <a:rPr lang="en-US" dirty="0"/>
              <a:t>Iterative process based on accumulating data in adults and then children</a:t>
            </a:r>
          </a:p>
          <a:p>
            <a:pPr lvl="1"/>
            <a:r>
              <a:rPr lang="en-US" dirty="0"/>
              <a:t>Develop PBPK and/or </a:t>
            </a:r>
            <a:r>
              <a:rPr lang="en-US" dirty="0" err="1"/>
              <a:t>popPK</a:t>
            </a:r>
            <a:r>
              <a:rPr lang="en-US" dirty="0"/>
              <a:t> model</a:t>
            </a:r>
          </a:p>
          <a:p>
            <a:pPr lvl="1"/>
            <a:r>
              <a:rPr lang="en-US" dirty="0"/>
              <a:t>Collect pediatric data and then optimize model for younger pediatric patients</a:t>
            </a:r>
          </a:p>
          <a:p>
            <a:r>
              <a:rPr lang="en-US" dirty="0"/>
              <a:t>Developmental changes that affect dosing</a:t>
            </a:r>
          </a:p>
          <a:p>
            <a:pPr lvl="1"/>
            <a:r>
              <a:rPr lang="en-US" dirty="0"/>
              <a:t>Metabolizing enzymes CYP system; UGT</a:t>
            </a:r>
          </a:p>
          <a:p>
            <a:pPr lvl="1"/>
            <a:r>
              <a:rPr lang="en-US" dirty="0"/>
              <a:t>Renal function; hepatic transporters; renal transporters</a:t>
            </a:r>
          </a:p>
          <a:p>
            <a:pPr lvl="1"/>
            <a:r>
              <a:rPr lang="en-US" dirty="0"/>
              <a:t>Modelling of </a:t>
            </a:r>
            <a:r>
              <a:rPr lang="en-US" dirty="0" err="1"/>
              <a:t>mAbs</a:t>
            </a:r>
            <a:r>
              <a:rPr lang="en-US" dirty="0"/>
              <a:t> also have special considerations</a:t>
            </a:r>
          </a:p>
          <a:p>
            <a:r>
              <a:rPr lang="en-US" dirty="0"/>
              <a:t>Blood sampling scheme should take into account the acceptable limits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8107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941D76-7F99-5A34-DE49-814D92E845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55" y="336915"/>
            <a:ext cx="10687305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Innovative Trial Designs and Leveraging Existing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F5436B-D994-F025-1D7E-EAD4AD23AC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81328"/>
            <a:ext cx="11345471" cy="4814491"/>
          </a:xfrm>
        </p:spPr>
        <p:txBody>
          <a:bodyPr/>
          <a:lstStyle/>
          <a:p>
            <a:r>
              <a:rPr lang="en-US" dirty="0"/>
              <a:t>Newer designs available</a:t>
            </a:r>
          </a:p>
          <a:p>
            <a:pPr lvl="1"/>
            <a:r>
              <a:rPr lang="en-US" dirty="0"/>
              <a:t>Use of novel controls:  external control; hybrid; synthetic control</a:t>
            </a:r>
          </a:p>
          <a:p>
            <a:pPr lvl="1"/>
            <a:r>
              <a:rPr lang="en-US" dirty="0"/>
              <a:t>Adaptive design</a:t>
            </a:r>
          </a:p>
          <a:p>
            <a:pPr lvl="1"/>
            <a:r>
              <a:rPr lang="en-US" dirty="0"/>
              <a:t>Bayesian design</a:t>
            </a:r>
          </a:p>
          <a:p>
            <a:pPr lvl="1"/>
            <a:r>
              <a:rPr lang="en-US" dirty="0"/>
              <a:t>Master protocols:  basket; umbrella</a:t>
            </a:r>
          </a:p>
          <a:p>
            <a:pPr lvl="1"/>
            <a:r>
              <a:rPr lang="en-US" dirty="0"/>
              <a:t>Patient/Family Unit centered study design considerations:  incorporate patient and family choice in study designs early</a:t>
            </a:r>
          </a:p>
        </p:txBody>
      </p:sp>
    </p:spTree>
    <p:extLst>
      <p:ext uri="{BB962C8B-B14F-4D97-AF65-F5344CB8AC3E}">
        <p14:creationId xmlns:p14="http://schemas.microsoft.com/office/powerpoint/2010/main" val="36669477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6626A-A9D9-F087-FCA4-E7922715BC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35" y="182431"/>
            <a:ext cx="11345471" cy="926020"/>
          </a:xfrm>
        </p:spPr>
        <p:txBody>
          <a:bodyPr/>
          <a:lstStyle/>
          <a:p>
            <a:r>
              <a:rPr lang="en-US" dirty="0"/>
              <a:t>Panel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F7E2C3-EBEC-B8A7-8324-417672D856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065" y="932688"/>
            <a:ext cx="11427967" cy="5614416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What are the gaps in knowledge for HTN for the following classes in patients 1-6 years of age</a:t>
            </a:r>
          </a:p>
          <a:p>
            <a:pPr lvl="1"/>
            <a:r>
              <a:rPr lang="en-US" dirty="0"/>
              <a:t>ARB/</a:t>
            </a:r>
            <a:r>
              <a:rPr lang="en-US" dirty="0" err="1"/>
              <a:t>ACEi</a:t>
            </a:r>
            <a:r>
              <a:rPr lang="en-US" dirty="0"/>
              <a:t>: Confidence in ARBs &lt; 6 years of age for exposure response; gap for all the other drug classes</a:t>
            </a:r>
          </a:p>
          <a:p>
            <a:pPr lvl="1"/>
            <a:r>
              <a:rPr lang="en-US" dirty="0"/>
              <a:t>Similarity in CKD and non-CKD in exposure response </a:t>
            </a:r>
          </a:p>
          <a:p>
            <a:pPr lvl="1"/>
            <a:r>
              <a:rPr lang="en-US" dirty="0"/>
              <a:t>No comparative effectiveness studies in children</a:t>
            </a:r>
          </a:p>
          <a:p>
            <a:pPr lvl="1"/>
            <a:r>
              <a:rPr lang="en-US" dirty="0"/>
              <a:t>Safety findings including neurocognitive effects and long-term safety and efficacy</a:t>
            </a:r>
          </a:p>
          <a:p>
            <a:pPr lvl="1"/>
            <a:r>
              <a:rPr lang="en-US" dirty="0"/>
              <a:t>Combination therapies vs. maximizing single agents</a:t>
            </a:r>
          </a:p>
          <a:p>
            <a:pPr lvl="1"/>
            <a:r>
              <a:rPr lang="en-US" dirty="0"/>
              <a:t>Dosing changes as child grows; would PK data help to understand this observation</a:t>
            </a:r>
          </a:p>
          <a:p>
            <a:r>
              <a:rPr lang="en-US" dirty="0"/>
              <a:t>BUT, the trials conducted to date demonstrate that the drugs that work in adults also work in controlled pediatric clinical trials</a:t>
            </a:r>
          </a:p>
          <a:p>
            <a:r>
              <a:rPr lang="en-US" dirty="0"/>
              <a:t>What studies can be designed to address these gaps in knowledge</a:t>
            </a:r>
          </a:p>
          <a:p>
            <a:pPr lvl="1"/>
            <a:r>
              <a:rPr lang="en-US" dirty="0"/>
              <a:t>PK studies in children 1-6 for dosing (can be in children already being treated—prevalent population)</a:t>
            </a:r>
          </a:p>
          <a:p>
            <a:pPr lvl="1"/>
            <a:r>
              <a:rPr lang="en-US" dirty="0"/>
              <a:t>Include patients down to 6 years of age in all new anti-HTN drugs</a:t>
            </a:r>
          </a:p>
          <a:p>
            <a:pPr lvl="1"/>
            <a:r>
              <a:rPr lang="en-US" dirty="0"/>
              <a:t>Use sources such as </a:t>
            </a:r>
            <a:r>
              <a:rPr lang="en-US" dirty="0" err="1"/>
              <a:t>PedsNet</a:t>
            </a:r>
            <a:r>
              <a:rPr lang="en-US" dirty="0"/>
              <a:t> to collect safety data</a:t>
            </a:r>
          </a:p>
          <a:p>
            <a:pPr lvl="1"/>
            <a:r>
              <a:rPr lang="en-US" dirty="0"/>
              <a:t>External control arm could be used</a:t>
            </a:r>
          </a:p>
          <a:p>
            <a:pPr lvl="1"/>
            <a:r>
              <a:rPr lang="en-US" dirty="0"/>
              <a:t>What data are needed to evaluate certain specific risks?  Clinical trial data would certainly help; communication with families can also help but also to study what matters to families—cognition, absenteeism, appetite</a:t>
            </a:r>
          </a:p>
          <a:p>
            <a:pPr lvl="1"/>
            <a:r>
              <a:rPr lang="en-US" dirty="0"/>
              <a:t>Needs to be feasible and generalizable</a:t>
            </a:r>
          </a:p>
          <a:p>
            <a:pPr lvl="1"/>
            <a:endParaRPr lang="en-US" dirty="0"/>
          </a:p>
          <a:p>
            <a:r>
              <a:rPr lang="en-US" dirty="0"/>
              <a:t>What about neonates?</a:t>
            </a:r>
          </a:p>
          <a:p>
            <a:endParaRPr lang="en-US" dirty="0"/>
          </a:p>
          <a:p>
            <a:pPr lvl="1"/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59516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2969FB-D462-194A-890F-6C7D2348C5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other infrastructure must be in place to collect this information to make these studies more feasible?</a:t>
            </a:r>
          </a:p>
          <a:p>
            <a:pPr lvl="1"/>
            <a:r>
              <a:rPr lang="en-US" dirty="0"/>
              <a:t>Decentralized trials</a:t>
            </a:r>
          </a:p>
          <a:p>
            <a:pPr lvl="1"/>
            <a:r>
              <a:rPr lang="en-US" dirty="0"/>
              <a:t>Involve families in trial design</a:t>
            </a:r>
          </a:p>
          <a:p>
            <a:pPr lvl="1"/>
            <a:r>
              <a:rPr lang="en-US" dirty="0"/>
              <a:t>Minimize discomfort</a:t>
            </a:r>
          </a:p>
          <a:p>
            <a:pPr lvl="1"/>
            <a:r>
              <a:rPr lang="en-US" dirty="0"/>
              <a:t>Communication with patients from clinicians (nephrology community)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35466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60CE6-D267-CF03-133F-D2EB3AFB36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4055" y="465895"/>
            <a:ext cx="11345471" cy="926020"/>
          </a:xfrm>
        </p:spPr>
        <p:txBody>
          <a:bodyPr/>
          <a:lstStyle/>
          <a:p>
            <a:r>
              <a:rPr lang="en-US" dirty="0"/>
              <a:t>Day 2:  Uncontrolled 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E9FCBD-B02D-1559-180E-8F79F7BA1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810512"/>
            <a:ext cx="11345471" cy="4485307"/>
          </a:xfrm>
        </p:spPr>
        <p:txBody>
          <a:bodyPr>
            <a:normAutofit/>
          </a:bodyPr>
          <a:lstStyle/>
          <a:p>
            <a:r>
              <a:rPr lang="en-US" dirty="0"/>
              <a:t>Drugs are now being developed for uncontrolled hypertension in adults</a:t>
            </a:r>
          </a:p>
          <a:p>
            <a:r>
              <a:rPr lang="en-US" dirty="0"/>
              <a:t>FDA has the opportunity to require studies in children based on adult drug development under PREA under certain circumstances</a:t>
            </a:r>
          </a:p>
          <a:p>
            <a:r>
              <a:rPr lang="en-US" dirty="0"/>
              <a:t>Is there an unmet need in children?</a:t>
            </a:r>
          </a:p>
          <a:p>
            <a:r>
              <a:rPr lang="en-US" dirty="0"/>
              <a:t>If so, what population of children can be defined?</a:t>
            </a:r>
          </a:p>
          <a:p>
            <a:r>
              <a:rPr lang="en-US" dirty="0"/>
              <a:t>What types of study designs can be considered?</a:t>
            </a:r>
          </a:p>
        </p:txBody>
      </p:sp>
    </p:spTree>
    <p:extLst>
      <p:ext uri="{BB962C8B-B14F-4D97-AF65-F5344CB8AC3E}">
        <p14:creationId xmlns:p14="http://schemas.microsoft.com/office/powerpoint/2010/main" val="191247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6BDB4C-2005-E69B-13D9-8C44290A40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615" y="0"/>
            <a:ext cx="11345471" cy="926020"/>
          </a:xfrm>
        </p:spPr>
        <p:txBody>
          <a:bodyPr/>
          <a:lstStyle/>
          <a:p>
            <a:r>
              <a:rPr lang="en-US" dirty="0"/>
              <a:t>Uncontrolled and Resistant 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72891-2E97-A836-ED2E-7CF13556C8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042416"/>
            <a:ext cx="11345471" cy="5632704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Adult </a:t>
            </a:r>
          </a:p>
          <a:p>
            <a:pPr lvl="1"/>
            <a:r>
              <a:rPr lang="en-US" dirty="0"/>
              <a:t>Uncontrolled hypertension is clearly a risk factor for stroke, MI, Cardiorenal metabolic syndrome </a:t>
            </a:r>
          </a:p>
          <a:p>
            <a:r>
              <a:rPr lang="en-US" dirty="0"/>
              <a:t>Uncontrolled hypertension:  BP is greater than goal</a:t>
            </a:r>
          </a:p>
          <a:p>
            <a:r>
              <a:rPr lang="en-US" dirty="0"/>
              <a:t>Resistant hypertension:  maximally treated with at least 3 drugs, including a diuretic, continued BP greater than goal or BP controlled with 4 or more antihypertensive medications</a:t>
            </a:r>
          </a:p>
          <a:p>
            <a:r>
              <a:rPr lang="en-US" dirty="0"/>
              <a:t>Categories of uncontrolled hypertension severity similar to hypertension criteria</a:t>
            </a:r>
          </a:p>
          <a:p>
            <a:r>
              <a:rPr lang="en-US" dirty="0"/>
              <a:t>Pediatrics</a:t>
            </a:r>
          </a:p>
          <a:p>
            <a:pPr lvl="1"/>
            <a:r>
              <a:rPr lang="en-US" dirty="0"/>
              <a:t>No definitions for uncontrolled or resistant hypertension</a:t>
            </a:r>
          </a:p>
          <a:p>
            <a:r>
              <a:rPr lang="en-US" dirty="0"/>
              <a:t>Pathophysiology:  multifactorial</a:t>
            </a:r>
          </a:p>
          <a:p>
            <a:pPr lvl="1"/>
            <a:r>
              <a:rPr lang="en-US" dirty="0"/>
              <a:t>Socioeconomic factors cannot be ignored</a:t>
            </a:r>
          </a:p>
          <a:p>
            <a:pPr lvl="1"/>
            <a:r>
              <a:rPr lang="en-US" dirty="0"/>
              <a:t>Adult:  arterial stiffness; ET-1 elevation (e.g., obesity, sleep apnea)</a:t>
            </a:r>
          </a:p>
          <a:p>
            <a:pPr lvl="1"/>
            <a:r>
              <a:rPr lang="en-US" dirty="0"/>
              <a:t>Pediatrics:  secondary hypertension:  RAAS activations (aldosterone excess, RAAS resistance, primary hyperaldosteronism)</a:t>
            </a:r>
          </a:p>
          <a:p>
            <a:r>
              <a:rPr lang="en-US" dirty="0"/>
              <a:t>An opportunity to better define uncontrolled hypertension in pediatrics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572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5D53DC-7CAB-57FC-6C7E-019E61AD1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318009" y="319591"/>
            <a:ext cx="11345471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Treatment of uncontrolled hypertension in adults </a:t>
            </a:r>
            <a:br>
              <a:rPr lang="en-US" dirty="0"/>
            </a:br>
            <a:r>
              <a:rPr lang="en-US" dirty="0"/>
              <a:t>and pediatrics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53DF2-766E-32F7-4D19-EC4FB23696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2929" y="1571313"/>
            <a:ext cx="11345471" cy="4967096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Additional considerations:</a:t>
            </a:r>
          </a:p>
          <a:p>
            <a:r>
              <a:rPr lang="en-US" dirty="0"/>
              <a:t>Again, socioeconomic factors</a:t>
            </a:r>
          </a:p>
          <a:p>
            <a:r>
              <a:rPr lang="en-US" dirty="0"/>
              <a:t>Nonadherence including the need to take multiple pills</a:t>
            </a:r>
          </a:p>
          <a:p>
            <a:r>
              <a:rPr lang="en-US" dirty="0"/>
              <a:t>Comorbid conditions and drug interactions</a:t>
            </a:r>
          </a:p>
          <a:p>
            <a:r>
              <a:rPr lang="en-US" dirty="0"/>
              <a:t>Medications available</a:t>
            </a:r>
          </a:p>
          <a:p>
            <a:pPr lvl="1"/>
            <a:r>
              <a:rPr lang="en-US" dirty="0"/>
              <a:t>Direct Renin Inhibitors:  </a:t>
            </a:r>
            <a:r>
              <a:rPr lang="en-US" dirty="0" err="1"/>
              <a:t>Aliskirin</a:t>
            </a:r>
            <a:r>
              <a:rPr lang="en-US" dirty="0"/>
              <a:t>—(approved for hypertension) not approved in children</a:t>
            </a:r>
          </a:p>
          <a:p>
            <a:pPr lvl="1"/>
            <a:r>
              <a:rPr lang="en-US" dirty="0"/>
              <a:t>Aldosterone synthase inhibitors:  </a:t>
            </a:r>
            <a:r>
              <a:rPr lang="en-US" dirty="0" err="1"/>
              <a:t>Lorundrostat</a:t>
            </a:r>
            <a:r>
              <a:rPr lang="en-US" dirty="0"/>
              <a:t>; </a:t>
            </a:r>
            <a:r>
              <a:rPr lang="en-US" dirty="0" err="1"/>
              <a:t>Baxdrostat</a:t>
            </a:r>
            <a:r>
              <a:rPr lang="en-US" dirty="0"/>
              <a:t>; not approved for children</a:t>
            </a:r>
          </a:p>
          <a:p>
            <a:pPr lvl="1"/>
            <a:r>
              <a:rPr lang="en-US" dirty="0"/>
              <a:t>Endothelin receptor antagonists:  </a:t>
            </a:r>
            <a:r>
              <a:rPr lang="en-US" dirty="0" err="1"/>
              <a:t>ambrisentan</a:t>
            </a:r>
            <a:r>
              <a:rPr lang="en-US" dirty="0"/>
              <a:t>; macitentan; not approved for hypertension but approved for PAH; </a:t>
            </a:r>
            <a:r>
              <a:rPr lang="en-US" dirty="0" err="1"/>
              <a:t>aprocitentan</a:t>
            </a:r>
            <a:r>
              <a:rPr lang="en-US" dirty="0"/>
              <a:t> approved for uncontrolled hypertension</a:t>
            </a:r>
          </a:p>
          <a:p>
            <a:pPr lvl="1"/>
            <a:r>
              <a:rPr lang="en-US" dirty="0"/>
              <a:t>Angiotensinogen synthesis inhibitor: (small interfering RNA) not approved yet in any population </a:t>
            </a:r>
          </a:p>
          <a:p>
            <a:pPr lvl="1"/>
            <a:r>
              <a:rPr lang="en-US" dirty="0"/>
              <a:t>Potential treatments:  SGLT2, GLP-1</a:t>
            </a:r>
          </a:p>
          <a:p>
            <a:r>
              <a:rPr lang="en-US" dirty="0"/>
              <a:t>Role of combination products:  combination products at lower maximum doses can achieve better effect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800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BF8B6C-1F61-4A31-D133-9DA9770F4D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83" y="283015"/>
            <a:ext cx="11345471" cy="926020"/>
          </a:xfrm>
        </p:spPr>
        <p:txBody>
          <a:bodyPr/>
          <a:lstStyle/>
          <a:p>
            <a:r>
              <a:rPr lang="en-US" dirty="0"/>
              <a:t>Session 1:  Chronic 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76E9D6-51C2-760B-BDC6-AEDE92D880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09036"/>
            <a:ext cx="11345471" cy="573126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Most drug development for treatment of hypertension are conducted in adults first</a:t>
            </a:r>
          </a:p>
          <a:p>
            <a:pPr lvl="1"/>
            <a:r>
              <a:rPr lang="en-US" dirty="0"/>
              <a:t>FDA can require pediatric development under certain circumstances</a:t>
            </a:r>
          </a:p>
          <a:p>
            <a:pPr lvl="1"/>
            <a:r>
              <a:rPr lang="en-US" dirty="0"/>
              <a:t>Cannot use retroactively for drugs already approved</a:t>
            </a:r>
          </a:p>
          <a:p>
            <a:pPr lvl="1"/>
            <a:r>
              <a:rPr lang="en-US" dirty="0"/>
              <a:t>FDA can incentivize studies </a:t>
            </a:r>
          </a:p>
          <a:p>
            <a:r>
              <a:rPr lang="en-US" dirty="0"/>
              <a:t>61 drugs approved in adults; on 16 drugs approved in children</a:t>
            </a:r>
          </a:p>
          <a:p>
            <a:pPr lvl="1"/>
            <a:r>
              <a:rPr lang="en-US" dirty="0"/>
              <a:t>ACEI; ARB; only 1 CCB and 1 beta blocker!</a:t>
            </a:r>
          </a:p>
          <a:p>
            <a:pPr lvl="1"/>
            <a:r>
              <a:rPr lang="en-US" dirty="0"/>
              <a:t>9/16 approved 6 years of age and older</a:t>
            </a:r>
          </a:p>
          <a:p>
            <a:pPr lvl="1"/>
            <a:r>
              <a:rPr lang="en-US" dirty="0"/>
              <a:t>3/16 approved &lt; 6 years of age: enalapril (1 month of age), candesartan and  valsartan (1 year of age)</a:t>
            </a:r>
          </a:p>
          <a:p>
            <a:pPr lvl="1"/>
            <a:r>
              <a:rPr lang="en-US" dirty="0"/>
              <a:t>4/16 “approved”; have dosing information for children :  hydralazine; chlorothiazide and hydrochlorothiazide; minoxidil approved 1979</a:t>
            </a:r>
          </a:p>
        </p:txBody>
      </p:sp>
    </p:spTree>
    <p:extLst>
      <p:ext uri="{BB962C8B-B14F-4D97-AF65-F5344CB8AC3E}">
        <p14:creationId xmlns:p14="http://schemas.microsoft.com/office/powerpoint/2010/main" val="42604094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11F511-1846-80A9-43D2-9B3377C11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335" y="182431"/>
            <a:ext cx="11345471" cy="926020"/>
          </a:xfrm>
        </p:spPr>
        <p:txBody>
          <a:bodyPr/>
          <a:lstStyle/>
          <a:p>
            <a:r>
              <a:rPr lang="en-US" dirty="0"/>
              <a:t>Panel 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48E1B9-75E7-642C-3C27-3633CCE119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09035"/>
            <a:ext cx="11345471" cy="553923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Based on the adult programs is there a pediatric population that could benefit from drugs being developed?</a:t>
            </a:r>
          </a:p>
          <a:p>
            <a:pPr lvl="1"/>
            <a:r>
              <a:rPr lang="en-US" dirty="0"/>
              <a:t>Could define the population and use as add on therapy; those who need an additional agent</a:t>
            </a:r>
          </a:p>
          <a:p>
            <a:pPr lvl="1"/>
            <a:r>
              <a:rPr lang="en-US" dirty="0"/>
              <a:t>Strict definition of treatment resistant may not be absolutely necessary; the basic principle is similar between adults and pediatric patients; that they are not optimally controlled despite therapy</a:t>
            </a:r>
          </a:p>
          <a:p>
            <a:pPr lvl="1"/>
            <a:r>
              <a:rPr lang="en-US" dirty="0"/>
              <a:t>Etiology of the hypertension in this situation may not matter but not confident yet</a:t>
            </a:r>
          </a:p>
          <a:p>
            <a:pPr lvl="1"/>
            <a:r>
              <a:rPr lang="en-US" dirty="0"/>
              <a:t>Population would include pediatric patients 1-17 years of age</a:t>
            </a:r>
          </a:p>
          <a:p>
            <a:r>
              <a:rPr lang="en-US" dirty="0"/>
              <a:t>Study design considerations	</a:t>
            </a:r>
          </a:p>
          <a:p>
            <a:pPr lvl="1"/>
            <a:r>
              <a:rPr lang="en-US" dirty="0"/>
              <a:t>May not need RCTs for PK/PD and safety—confidence that the approved in adults provide confidence that the drug will likely work in pediatric patients in patients 6-17</a:t>
            </a:r>
          </a:p>
          <a:p>
            <a:pPr lvl="1"/>
            <a:r>
              <a:rPr lang="en-US" dirty="0"/>
              <a:t>Could potentially do a similar trial in 1-6 years of age but would be important </a:t>
            </a:r>
            <a:r>
              <a:rPr lang="en-US"/>
              <a:t>to carefully evaluate </a:t>
            </a:r>
            <a:r>
              <a:rPr lang="en-US" dirty="0"/>
              <a:t>the potential safety particularly in patients &lt; 2 years</a:t>
            </a:r>
          </a:p>
          <a:p>
            <a:pPr lvl="1"/>
            <a:r>
              <a:rPr lang="en-US" dirty="0"/>
              <a:t>Need for long-term safety information particularly for agents with a novel mechanism of action.  How long?</a:t>
            </a:r>
          </a:p>
          <a:p>
            <a:pPr lvl="1"/>
            <a:r>
              <a:rPr lang="en-US" dirty="0"/>
              <a:t>Do we need controlled safety? 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78082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1DCF7E-254D-A3A7-063A-CED3455C6E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47" y="401887"/>
            <a:ext cx="11345471" cy="926020"/>
          </a:xfrm>
        </p:spPr>
        <p:txBody>
          <a:bodyPr/>
          <a:lstStyle/>
          <a:p>
            <a:r>
              <a:rPr lang="en-US" dirty="0"/>
              <a:t>Special Thanks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635ABA-76E6-0F3C-3F3A-31E316859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664208"/>
            <a:ext cx="11345471" cy="4631611"/>
          </a:xfrm>
        </p:spPr>
        <p:txBody>
          <a:bodyPr/>
          <a:lstStyle/>
          <a:p>
            <a:r>
              <a:rPr lang="en-US" dirty="0"/>
              <a:t>Colleagues from M-CERSI: James Polli, Dana Hammell, Keiasia Robinson, Heather Mattern</a:t>
            </a:r>
          </a:p>
          <a:p>
            <a:r>
              <a:rPr lang="en-US" dirty="0"/>
              <a:t>DPMH:  Heather Buck, Michelle Pollack, Meshaun Payne</a:t>
            </a:r>
          </a:p>
          <a:p>
            <a:r>
              <a:rPr lang="en-US" dirty="0"/>
              <a:t>Staff from the Office of External Affairs</a:t>
            </a:r>
          </a:p>
          <a:p>
            <a:r>
              <a:rPr lang="en-US" dirty="0"/>
              <a:t>Workshop planning committee members </a:t>
            </a:r>
          </a:p>
        </p:txBody>
      </p:sp>
    </p:spTree>
    <p:extLst>
      <p:ext uri="{BB962C8B-B14F-4D97-AF65-F5344CB8AC3E}">
        <p14:creationId xmlns:p14="http://schemas.microsoft.com/office/powerpoint/2010/main" val="11762826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75BACDC-E310-F75E-33D8-381460DE381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82EC96B-060C-47BB-FF53-D8026CB4762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3059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9A47A2-FD3B-251B-FA1A-61003B49FF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328735"/>
            <a:ext cx="11345471" cy="926020"/>
          </a:xfrm>
        </p:spPr>
        <p:txBody>
          <a:bodyPr/>
          <a:lstStyle/>
          <a:p>
            <a:r>
              <a:rPr lang="en-US" dirty="0"/>
              <a:t>Session 1:  Chronic 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373C1-D1E2-FD9D-9327-CA128F5FC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335024"/>
            <a:ext cx="11345471" cy="4960795"/>
          </a:xfrm>
        </p:spPr>
        <p:txBody>
          <a:bodyPr>
            <a:normAutofit lnSpcReduction="10000"/>
          </a:bodyPr>
          <a:lstStyle/>
          <a:p>
            <a:r>
              <a:rPr lang="en-US" dirty="0"/>
              <a:t>Current state of antihypertension development</a:t>
            </a:r>
          </a:p>
          <a:p>
            <a:r>
              <a:rPr lang="en-US" dirty="0"/>
              <a:t>New dosage forms—FDA can require studies under PREA</a:t>
            </a:r>
          </a:p>
          <a:p>
            <a:r>
              <a:rPr lang="en-US" dirty="0"/>
              <a:t>Here is the opportunity:  when and how do we collect information to fill gaps in approvals (e.g., &lt; 6 years of age)</a:t>
            </a:r>
          </a:p>
          <a:p>
            <a:pPr lvl="1"/>
            <a:r>
              <a:rPr lang="en-US" dirty="0"/>
              <a:t>What studies are needed?</a:t>
            </a:r>
          </a:p>
          <a:p>
            <a:pPr lvl="1"/>
            <a:r>
              <a:rPr lang="en-US" dirty="0"/>
              <a:t>What studies are feasible?</a:t>
            </a:r>
          </a:p>
          <a:p>
            <a:r>
              <a:rPr lang="en-US" dirty="0"/>
              <a:t>How can pediatric extrapolation be used?</a:t>
            </a:r>
          </a:p>
          <a:p>
            <a:r>
              <a:rPr lang="en-US" dirty="0"/>
              <a:t>What off-label use can be leveraged?</a:t>
            </a:r>
          </a:p>
          <a:p>
            <a:r>
              <a:rPr lang="en-US" dirty="0"/>
              <a:t>What study designs can be considered?</a:t>
            </a:r>
          </a:p>
        </p:txBody>
      </p:sp>
    </p:spTree>
    <p:extLst>
      <p:ext uri="{BB962C8B-B14F-4D97-AF65-F5344CB8AC3E}">
        <p14:creationId xmlns:p14="http://schemas.microsoft.com/office/powerpoint/2010/main" val="1890684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7772D-DF5B-7441-4BFE-297971425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80404"/>
            <a:ext cx="11345471" cy="926020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Similarities and Differences between adult and pediatric chronic hypertension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480EEE-6794-D355-1207-1C0E92442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53896"/>
            <a:ext cx="11345471" cy="5321808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Similar pathophysiology</a:t>
            </a:r>
          </a:p>
          <a:p>
            <a:r>
              <a:rPr lang="en-US" dirty="0"/>
              <a:t>Similar biology</a:t>
            </a:r>
          </a:p>
          <a:p>
            <a:r>
              <a:rPr lang="en-US" dirty="0"/>
              <a:t>Target organ damage is the same</a:t>
            </a:r>
          </a:p>
          <a:p>
            <a:pPr lvl="1"/>
            <a:r>
              <a:rPr lang="en-US" dirty="0"/>
              <a:t>Physiology is similar; alterations in pulse wave velocity; CV disease; kidney disease; retinopathy; stroke and dementia</a:t>
            </a:r>
          </a:p>
          <a:p>
            <a:r>
              <a:rPr lang="en-US" dirty="0"/>
              <a:t>Measurement is the same</a:t>
            </a:r>
          </a:p>
          <a:p>
            <a:r>
              <a:rPr lang="en-US" dirty="0"/>
              <a:t>BP norms are different:  static vs. age/percentile-based thresholds</a:t>
            </a:r>
          </a:p>
          <a:p>
            <a:r>
              <a:rPr lang="en-US" dirty="0"/>
              <a:t>Comorbidities less common in children more common in adults </a:t>
            </a:r>
          </a:p>
          <a:p>
            <a:r>
              <a:rPr lang="en-US" dirty="0"/>
              <a:t>Etiologies are different:  primary hypertension more common &gt; 6 years of age; less common &lt; 6 years of age</a:t>
            </a:r>
          </a:p>
          <a:p>
            <a:r>
              <a:rPr lang="en-US" dirty="0"/>
              <a:t>Treatment paradigms different</a:t>
            </a:r>
          </a:p>
          <a:p>
            <a:pPr lvl="1"/>
            <a:r>
              <a:rPr lang="en-US" dirty="0"/>
              <a:t>adults generally use common dose and escalation; emphasis on combination therapy</a:t>
            </a:r>
          </a:p>
          <a:p>
            <a:pPr lvl="1"/>
            <a:r>
              <a:rPr lang="en-US" dirty="0"/>
              <a:t>Pediatric:  lack of data on combination therapy</a:t>
            </a:r>
          </a:p>
          <a:p>
            <a:r>
              <a:rPr lang="en-US" dirty="0"/>
              <a:t>Fewer patients </a:t>
            </a:r>
          </a:p>
          <a:p>
            <a:r>
              <a:rPr lang="en-US" dirty="0"/>
              <a:t>HTN trials have relied on validated surrogate (BP):  SBP in adult trials but DPB in some pediatric trials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634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74DB34-E38D-9B69-422D-AEFE5BD4DD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520" y="263763"/>
            <a:ext cx="11345471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Similarities and Differences between adult and pediatric chronic hypertension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1F7007-549D-4B6B-F3CD-2FE64D3B3E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453896"/>
            <a:ext cx="11345471" cy="4841923"/>
          </a:xfrm>
        </p:spPr>
        <p:txBody>
          <a:bodyPr>
            <a:normAutofit/>
          </a:bodyPr>
          <a:lstStyle/>
          <a:p>
            <a:r>
              <a:rPr lang="en-US" dirty="0"/>
              <a:t>Endpoint measurement in clinical trials</a:t>
            </a:r>
          </a:p>
          <a:p>
            <a:pPr lvl="1"/>
            <a:r>
              <a:rPr lang="en-US" dirty="0"/>
              <a:t>SBP reduction compared to placebo based on office BP or use of ABPM</a:t>
            </a:r>
          </a:p>
          <a:p>
            <a:pPr lvl="1"/>
            <a:r>
              <a:rPr lang="en-US" dirty="0"/>
              <a:t>Achievement of target BP (responder analysis)</a:t>
            </a:r>
          </a:p>
          <a:p>
            <a:r>
              <a:rPr lang="en-US" dirty="0"/>
              <a:t>Efficacy seen in all classes studied</a:t>
            </a:r>
          </a:p>
          <a:p>
            <a:r>
              <a:rPr lang="en-US" dirty="0"/>
              <a:t>Anti-hypertensives lower BP in all age groups</a:t>
            </a:r>
          </a:p>
          <a:p>
            <a:pPr lvl="1"/>
            <a:r>
              <a:rPr lang="en-US" dirty="0"/>
              <a:t>RAAS blockers may have greater response given greater incidence of secondary HTN</a:t>
            </a:r>
          </a:p>
          <a:p>
            <a:r>
              <a:rPr lang="en-US" dirty="0"/>
              <a:t>Older HTN drugs lack good dosing information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1321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80254-AA92-B00C-C2AD-5032F75D6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47" y="99171"/>
            <a:ext cx="11345471" cy="926020"/>
          </a:xfrm>
        </p:spPr>
        <p:txBody>
          <a:bodyPr>
            <a:normAutofit fontScale="90000"/>
          </a:bodyPr>
          <a:lstStyle/>
          <a:p>
            <a:r>
              <a:rPr lang="en-US" dirty="0"/>
              <a:t>Off-label Prescribing Practices and </a:t>
            </a:r>
            <a:br>
              <a:rPr lang="en-US" dirty="0"/>
            </a:br>
            <a:r>
              <a:rPr lang="en-US" dirty="0"/>
              <a:t>Medication Errors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C97114-7A87-63DF-D4D2-9C8073EA6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89304"/>
            <a:ext cx="11345471" cy="5006515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Off label prescribing common for pediatric HTN</a:t>
            </a:r>
          </a:p>
          <a:p>
            <a:r>
              <a:rPr lang="en-US" dirty="0"/>
              <a:t>Outpatient HTN medication usage study:  70% were off-label</a:t>
            </a:r>
          </a:p>
          <a:p>
            <a:r>
              <a:rPr lang="en-US" dirty="0"/>
              <a:t>Neonatal hypertension:  100% off label</a:t>
            </a:r>
          </a:p>
          <a:p>
            <a:r>
              <a:rPr lang="en-US" dirty="0"/>
              <a:t>Clearly are gaps between needs and guidelines and FDA labeling</a:t>
            </a:r>
          </a:p>
          <a:p>
            <a:r>
              <a:rPr lang="en-US" dirty="0"/>
              <a:t>Liquid preparations</a:t>
            </a:r>
          </a:p>
          <a:p>
            <a:pPr lvl="1"/>
            <a:r>
              <a:rPr lang="en-US" dirty="0"/>
              <a:t>Issues with palatability (taste, smell, volume)</a:t>
            </a:r>
          </a:p>
          <a:p>
            <a:pPr lvl="1"/>
            <a:r>
              <a:rPr lang="en-US" dirty="0"/>
              <a:t>Issues with shelf life; administration </a:t>
            </a:r>
          </a:p>
          <a:p>
            <a:pPr lvl="1"/>
            <a:r>
              <a:rPr lang="en-US" dirty="0"/>
              <a:t>Osmolarity issues with small infants</a:t>
            </a:r>
          </a:p>
          <a:p>
            <a:r>
              <a:rPr lang="en-US" dirty="0"/>
              <a:t>Newer dosage forms</a:t>
            </a:r>
          </a:p>
          <a:p>
            <a:pPr lvl="1"/>
            <a:r>
              <a:rPr lang="en-US" dirty="0" err="1"/>
              <a:t>Minitabs</a:t>
            </a:r>
            <a:r>
              <a:rPr lang="en-US" dirty="0"/>
              <a:t>/pellets:  no taste, no refrigeration</a:t>
            </a:r>
          </a:p>
          <a:p>
            <a:pPr lvl="1"/>
            <a:r>
              <a:rPr lang="en-US" dirty="0"/>
              <a:t>Neonates can take </a:t>
            </a:r>
            <a:r>
              <a:rPr lang="en-US" dirty="0" err="1"/>
              <a:t>minitab</a:t>
            </a:r>
            <a:r>
              <a:rPr lang="en-US" dirty="0"/>
              <a:t> down to 2mm </a:t>
            </a:r>
            <a:r>
              <a:rPr lang="en-US" dirty="0" err="1"/>
              <a:t>minitab</a:t>
            </a:r>
            <a:endParaRPr lang="en-US" dirty="0"/>
          </a:p>
          <a:p>
            <a:r>
              <a:rPr lang="en-US" dirty="0"/>
              <a:t>Appropriate dosage forms are not always available </a:t>
            </a:r>
          </a:p>
          <a:p>
            <a:r>
              <a:rPr lang="en-US" dirty="0"/>
              <a:t>When appropriate formulation not available</a:t>
            </a:r>
          </a:p>
          <a:p>
            <a:pPr lvl="1"/>
            <a:r>
              <a:rPr lang="en-US" dirty="0"/>
              <a:t>Crush/mix:  appropriate food to mix with</a:t>
            </a:r>
          </a:p>
          <a:p>
            <a:pPr lvl="1"/>
            <a:r>
              <a:rPr lang="en-US" dirty="0"/>
              <a:t>Compounding pharmacies not always available</a:t>
            </a:r>
          </a:p>
          <a:p>
            <a:pPr lvl="1"/>
            <a:r>
              <a:rPr lang="en-US" dirty="0"/>
              <a:t>Access issues</a:t>
            </a:r>
          </a:p>
          <a:p>
            <a:r>
              <a:rPr lang="en-US" dirty="0"/>
              <a:t>Compounding errors can occur always occur when there is a need to manipulate the product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259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40C2C-E015-CF08-7EE7-A0609AF5A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3871"/>
            <a:ext cx="11345471" cy="926020"/>
          </a:xfrm>
        </p:spPr>
        <p:txBody>
          <a:bodyPr/>
          <a:lstStyle/>
          <a:p>
            <a:r>
              <a:rPr lang="en-US" dirty="0"/>
              <a:t>Age-appropriate Pediatric Formulations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4AB72E-55F6-D079-99D3-59B21E673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271016"/>
            <a:ext cx="11345471" cy="5024803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Needs: Can a child take it and Will a child take it?</a:t>
            </a:r>
          </a:p>
          <a:p>
            <a:pPr lvl="1"/>
            <a:r>
              <a:rPr lang="en-US" dirty="0"/>
              <a:t>Flexible and accurate dose methods of administration</a:t>
            </a:r>
          </a:p>
          <a:p>
            <a:pPr lvl="1"/>
            <a:r>
              <a:rPr lang="en-US" dirty="0"/>
              <a:t>Stability </a:t>
            </a:r>
          </a:p>
          <a:p>
            <a:pPr lvl="1"/>
            <a:r>
              <a:rPr lang="en-US" dirty="0"/>
              <a:t>Safety of excipients both based on type and amount</a:t>
            </a:r>
          </a:p>
          <a:p>
            <a:pPr lvl="1"/>
            <a:r>
              <a:rPr lang="en-US" dirty="0"/>
              <a:t>Acceptability </a:t>
            </a:r>
          </a:p>
          <a:p>
            <a:pPr lvl="2"/>
            <a:r>
              <a:rPr lang="en-US" dirty="0"/>
              <a:t>Palatability (taste, texture, smell)</a:t>
            </a:r>
          </a:p>
          <a:p>
            <a:pPr lvl="2"/>
            <a:r>
              <a:rPr lang="en-US" dirty="0"/>
              <a:t>Swallowability (size, shape, texture)</a:t>
            </a:r>
          </a:p>
          <a:p>
            <a:pPr lvl="2"/>
            <a:r>
              <a:rPr lang="en-US" dirty="0"/>
              <a:t>Administration </a:t>
            </a:r>
          </a:p>
          <a:p>
            <a:r>
              <a:rPr lang="en-US" dirty="0"/>
              <a:t>Challenges</a:t>
            </a:r>
          </a:p>
          <a:p>
            <a:pPr lvl="1"/>
            <a:r>
              <a:rPr lang="en-US" dirty="0"/>
              <a:t>Low volume products</a:t>
            </a:r>
          </a:p>
          <a:p>
            <a:pPr lvl="1"/>
            <a:r>
              <a:rPr lang="en-US" dirty="0"/>
              <a:t>Requires manufacturing equipment and validation</a:t>
            </a:r>
          </a:p>
          <a:p>
            <a:pPr lvl="1"/>
            <a:r>
              <a:rPr lang="en-US" dirty="0"/>
              <a:t>Supply chain</a:t>
            </a:r>
          </a:p>
          <a:p>
            <a:pPr lvl="1"/>
            <a:r>
              <a:rPr lang="en-US" dirty="0"/>
              <a:t>In-process controls and equipment checks for accurate dosing capabilities; content uniformity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8523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04445-A0CB-4A97-833A-AC7D06CBEB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2927" y="218027"/>
            <a:ext cx="11345471" cy="926020"/>
          </a:xfrm>
        </p:spPr>
        <p:txBody>
          <a:bodyPr/>
          <a:lstStyle/>
          <a:p>
            <a:r>
              <a:rPr lang="en-US" dirty="0"/>
              <a:t>Panel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DF4865-FEF0-4602-015A-98F0DD2CD4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62456"/>
            <a:ext cx="10515600" cy="4814507"/>
          </a:xfrm>
        </p:spPr>
        <p:txBody>
          <a:bodyPr>
            <a:normAutofit/>
          </a:bodyPr>
          <a:lstStyle/>
          <a:p>
            <a:r>
              <a:rPr lang="en-US" sz="2600" dirty="0">
                <a:cs typeface="Times New Roman" panose="02020603050405020304" pitchFamily="18" charset="0"/>
              </a:rPr>
              <a:t>What are the most significant unmet needs in the pharmacological management of hypertension in pediatric patients? 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Approved treatments for patients &lt; 6 years of age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More treatment options for older age children and adolescents with primary hypertension and metabolic syndrome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New agents and fixed dose-combinations for HTN and treatments for uncontrolled hypertension 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Agents with longer acting medications and drugs that do not have drug interactions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Dosage forms that are suitable for all age groups particularly in neonates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Surrogate marker endpoints (comparative efficacy)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Excipients that are safe especially in neonates</a:t>
            </a:r>
          </a:p>
          <a:p>
            <a:pPr lvl="1"/>
            <a:r>
              <a:rPr lang="en-US" sz="2200" dirty="0">
                <a:cs typeface="Times New Roman" panose="02020603050405020304" pitchFamily="18" charset="0"/>
              </a:rPr>
              <a:t>Assessment of safety of excipients</a:t>
            </a:r>
          </a:p>
          <a:p>
            <a:pPr lvl="1"/>
            <a:endParaRPr lang="en-US" sz="2200" dirty="0">
              <a:cs typeface="Times New Roman" panose="02020603050405020304" pitchFamily="18" charset="0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25556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87388-CF20-1ACD-B765-814AEB8049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8647" y="99171"/>
            <a:ext cx="11345471" cy="926020"/>
          </a:xfrm>
        </p:spPr>
        <p:txBody>
          <a:bodyPr/>
          <a:lstStyle/>
          <a:p>
            <a:r>
              <a:rPr lang="en-US" dirty="0"/>
              <a:t>Panel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833F41-A19D-F986-9D4F-E9A9ECD34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143000"/>
            <a:ext cx="11345471" cy="5152819"/>
          </a:xfrm>
        </p:spPr>
        <p:txBody>
          <a:bodyPr>
            <a:normAutofit fontScale="85000" lnSpcReduction="20000"/>
          </a:bodyPr>
          <a:lstStyle/>
          <a:p>
            <a:r>
              <a:rPr lang="en-US" dirty="0">
                <a:cs typeface="Times New Roman" panose="02020603050405020304" pitchFamily="18" charset="0"/>
              </a:rPr>
              <a:t>What are differences between pediatric-onset and adult-onset hypertension? 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Differences between etiologies between &lt; 6 year-olds and &gt; 6 year-olds so RAAS blockade seen to be useful but treatment of HTN could include both HTN regardless of etiology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Response to treatment will depend on etiology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Is there an expectation that anti-hypertensive drugs would not work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Measurement issues exist but can be addressed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Diastolic BP elevations higher in CKD and secondary HTN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Systolic BP elevations higher in primary hypertension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Endpoint in adult trials are different than endpoints in pediatric trial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Differences in PD response between pediatric and adult hypertension</a:t>
            </a:r>
          </a:p>
          <a:p>
            <a:r>
              <a:rPr lang="en-US" dirty="0">
                <a:cs typeface="Times New Roman" panose="02020603050405020304" pitchFamily="18" charset="0"/>
              </a:rPr>
              <a:t>Would any of these differences preclude inclusion of these patients in a pediatric HTN trial?</a:t>
            </a:r>
          </a:p>
          <a:p>
            <a:pPr lvl="1"/>
            <a:r>
              <a:rPr lang="en-US" dirty="0">
                <a:cs typeface="Times New Roman" panose="02020603050405020304" pitchFamily="18" charset="0"/>
              </a:rPr>
              <a:t>No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0138"/>
      </p:ext>
    </p:extLst>
  </p:cSld>
  <p:clrMapOvr>
    <a:masterClrMapping/>
  </p:clrMapOvr>
</p:sld>
</file>

<file path=ppt/theme/theme1.xml><?xml version="1.0" encoding="utf-8"?>
<a:theme xmlns:a="http://schemas.openxmlformats.org/drawingml/2006/main" name="FDA_PP_Fin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7d2fdb41-339c-4257-87f2-a665730b31fc}" enabled="0" method="" siteId="{7d2fdb41-339c-4257-87f2-a665730b31f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FDA_PP_Final</Template>
  <TotalTime>615</TotalTime>
  <Words>1999</Words>
  <Application>Microsoft Office PowerPoint</Application>
  <PresentationFormat>Widescreen</PresentationFormat>
  <Paragraphs>221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Helvetica</vt:lpstr>
      <vt:lpstr>Times New Roman</vt:lpstr>
      <vt:lpstr>FDA_PP_Final</vt:lpstr>
      <vt:lpstr>Wrap Up:  Day 1</vt:lpstr>
      <vt:lpstr>Session 1:  Chronic hypertension</vt:lpstr>
      <vt:lpstr>Session 1:  Chronic hypertension</vt:lpstr>
      <vt:lpstr> Similarities and Differences between adult and pediatric chronic hypertension </vt:lpstr>
      <vt:lpstr>Similarities and Differences between adult and pediatric chronic hypertension</vt:lpstr>
      <vt:lpstr>Off-label Prescribing Practices and  Medication Errors</vt:lpstr>
      <vt:lpstr>Age-appropriate Pediatric Formulations</vt:lpstr>
      <vt:lpstr>Panel 1</vt:lpstr>
      <vt:lpstr>Panel 1</vt:lpstr>
      <vt:lpstr>Panel 1</vt:lpstr>
      <vt:lpstr>Dose Response and Exposure Response  Relationships for ARBs and Safety</vt:lpstr>
      <vt:lpstr>Panel 2</vt:lpstr>
      <vt:lpstr>Modelling and Simulation and Dose Prediction</vt:lpstr>
      <vt:lpstr>Innovative Trial Designs and Leveraging Existing Data</vt:lpstr>
      <vt:lpstr>Panel 3</vt:lpstr>
      <vt:lpstr>PowerPoint Presentation</vt:lpstr>
      <vt:lpstr>Day 2:  Uncontrolled Hypertension</vt:lpstr>
      <vt:lpstr>Uncontrolled and Resistant Hypertension</vt:lpstr>
      <vt:lpstr>Treatment of uncontrolled hypertension in adults  and pediatrics</vt:lpstr>
      <vt:lpstr>Panel 3</vt:lpstr>
      <vt:lpstr>Special Thanks 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Yao, Lynne P</dc:creator>
  <cp:lastModifiedBy>Hammell, Dana</cp:lastModifiedBy>
  <cp:revision>4</cp:revision>
  <dcterms:created xsi:type="dcterms:W3CDTF">2026-07-15T10:53:31Z</dcterms:created>
  <dcterms:modified xsi:type="dcterms:W3CDTF">2026-08-31T22:00:05Z</dcterms:modified>
</cp:coreProperties>
</file>