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7"/>
  </p:notesMasterIdLst>
  <p:handoutMasterIdLst>
    <p:handoutMasterId r:id="rId68"/>
  </p:handoutMasterIdLst>
  <p:sldIdLst>
    <p:sldId id="271" r:id="rId2"/>
    <p:sldId id="273" r:id="rId3"/>
    <p:sldId id="274" r:id="rId4"/>
    <p:sldId id="275" r:id="rId5"/>
    <p:sldId id="276" r:id="rId6"/>
    <p:sldId id="277" r:id="rId7"/>
    <p:sldId id="278" r:id="rId8"/>
    <p:sldId id="279" r:id="rId9"/>
    <p:sldId id="280" r:id="rId10"/>
    <p:sldId id="281" r:id="rId11"/>
    <p:sldId id="284" r:id="rId12"/>
    <p:sldId id="285" r:id="rId13"/>
    <p:sldId id="282" r:id="rId14"/>
    <p:sldId id="283" r:id="rId15"/>
    <p:sldId id="344" r:id="rId16"/>
    <p:sldId id="358" r:id="rId17"/>
    <p:sldId id="343" r:id="rId18"/>
    <p:sldId id="286" r:id="rId19"/>
    <p:sldId id="287" r:id="rId20"/>
    <p:sldId id="288" r:id="rId21"/>
    <p:sldId id="289" r:id="rId22"/>
    <p:sldId id="353" r:id="rId23"/>
    <p:sldId id="354" r:id="rId24"/>
    <p:sldId id="291" r:id="rId25"/>
    <p:sldId id="296" r:id="rId26"/>
    <p:sldId id="297" r:id="rId27"/>
    <p:sldId id="302" r:id="rId28"/>
    <p:sldId id="345" r:id="rId29"/>
    <p:sldId id="346" r:id="rId30"/>
    <p:sldId id="310" r:id="rId31"/>
    <p:sldId id="311" r:id="rId32"/>
    <p:sldId id="316" r:id="rId33"/>
    <p:sldId id="317" r:id="rId34"/>
    <p:sldId id="351" r:id="rId35"/>
    <p:sldId id="319" r:id="rId36"/>
    <p:sldId id="322" r:id="rId37"/>
    <p:sldId id="327" r:id="rId38"/>
    <p:sldId id="328" r:id="rId39"/>
    <p:sldId id="330" r:id="rId40"/>
    <p:sldId id="331" r:id="rId41"/>
    <p:sldId id="356" r:id="rId42"/>
    <p:sldId id="332" r:id="rId43"/>
    <p:sldId id="333" r:id="rId44"/>
    <p:sldId id="334" r:id="rId45"/>
    <p:sldId id="335" r:id="rId46"/>
    <p:sldId id="336" r:id="rId47"/>
    <p:sldId id="337" r:id="rId48"/>
    <p:sldId id="338" r:id="rId49"/>
    <p:sldId id="339" r:id="rId50"/>
    <p:sldId id="340" r:id="rId51"/>
    <p:sldId id="341" r:id="rId52"/>
    <p:sldId id="295" r:id="rId53"/>
    <p:sldId id="292" r:id="rId54"/>
    <p:sldId id="290" r:id="rId55"/>
    <p:sldId id="342" r:id="rId56"/>
    <p:sldId id="347" r:id="rId57"/>
    <p:sldId id="348" r:id="rId58"/>
    <p:sldId id="349" r:id="rId59"/>
    <p:sldId id="350" r:id="rId60"/>
    <p:sldId id="355" r:id="rId61"/>
    <p:sldId id="312" r:id="rId62"/>
    <p:sldId id="313" r:id="rId63"/>
    <p:sldId id="314" r:id="rId64"/>
    <p:sldId id="303" r:id="rId65"/>
    <p:sldId id="304" r:id="rId66"/>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1" d="100"/>
          <a:sy n="71" d="100"/>
        </p:scale>
        <p:origin x="153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65138"/>
          </a:xfrm>
          <a:prstGeom prst="rect">
            <a:avLst/>
          </a:prstGeom>
        </p:spPr>
        <p:txBody>
          <a:bodyPr vert="horz" lIns="91440" tIns="45720" rIns="91440" bIns="45720" rtlCol="0"/>
          <a:lstStyle>
            <a:lvl1pPr algn="r">
              <a:defRPr sz="1200"/>
            </a:lvl1pPr>
          </a:lstStyle>
          <a:p>
            <a:fld id="{A0C81609-8932-44D1-B342-6EB84304FFAD}" type="datetimeFigureOut">
              <a:rPr lang="en-US" smtClean="0"/>
              <a:t>2/14/2019</a:t>
            </a:fld>
            <a:endParaRPr lang="en-US"/>
          </a:p>
        </p:txBody>
      </p:sp>
      <p:sp>
        <p:nvSpPr>
          <p:cNvPr id="4" name="Footer Placeholder 3"/>
          <p:cNvSpPr>
            <a:spLocks noGrp="1"/>
          </p:cNvSpPr>
          <p:nvPr>
            <p:ph type="ftr" sz="quarter" idx="2"/>
          </p:nvPr>
        </p:nvSpPr>
        <p:spPr>
          <a:xfrm>
            <a:off x="1" y="8829675"/>
            <a:ext cx="2972421"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675"/>
            <a:ext cx="2972421" cy="465138"/>
          </a:xfrm>
          <a:prstGeom prst="rect">
            <a:avLst/>
          </a:prstGeom>
        </p:spPr>
        <p:txBody>
          <a:bodyPr vert="horz" lIns="91440" tIns="45720" rIns="91440" bIns="45720" rtlCol="0" anchor="b"/>
          <a:lstStyle>
            <a:lvl1pPr algn="r">
              <a:defRPr sz="1200"/>
            </a:lvl1pPr>
          </a:lstStyle>
          <a:p>
            <a:fld id="{1D7445CB-D2B8-406E-85B6-E2AB6DAD750D}" type="slidenum">
              <a:rPr lang="en-US" smtClean="0"/>
              <a:t>‹#›</a:t>
            </a:fld>
            <a:endParaRPr lang="en-US"/>
          </a:p>
        </p:txBody>
      </p:sp>
    </p:spTree>
    <p:extLst>
      <p:ext uri="{BB962C8B-B14F-4D97-AF65-F5344CB8AC3E}">
        <p14:creationId xmlns:p14="http://schemas.microsoft.com/office/powerpoint/2010/main" val="1331806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0F94F1F9-670B-4BD8-A79A-22FF1A005646}" type="datetimeFigureOut">
              <a:rPr lang="en-US" smtClean="0"/>
              <a:t>2/14/2019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70488F4B-C8AB-4DED-82A3-6F6C06D43A36}" type="slidenum">
              <a:rPr lang="en-US" smtClean="0"/>
              <a:t>‹#›</a:t>
            </a:fld>
            <a:endParaRPr lang="en-US"/>
          </a:p>
        </p:txBody>
      </p:sp>
    </p:spTree>
    <p:extLst>
      <p:ext uri="{BB962C8B-B14F-4D97-AF65-F5344CB8AC3E}">
        <p14:creationId xmlns:p14="http://schemas.microsoft.com/office/powerpoint/2010/main" val="294365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762" eaLnBrk="0" hangingPunct="0">
              <a:spcBef>
                <a:spcPct val="30000"/>
              </a:spcBef>
              <a:defRPr sz="1200">
                <a:solidFill>
                  <a:schemeClr val="tx1"/>
                </a:solidFill>
                <a:latin typeface="Times New Roman" pitchFamily="18" charset="0"/>
              </a:defRPr>
            </a:lvl1pPr>
            <a:lvl2pPr marL="733384" indent="-279384" defTabSz="912762" eaLnBrk="0" hangingPunct="0">
              <a:spcBef>
                <a:spcPct val="30000"/>
              </a:spcBef>
              <a:defRPr sz="1200">
                <a:solidFill>
                  <a:schemeClr val="tx1"/>
                </a:solidFill>
                <a:latin typeface="Times New Roman" pitchFamily="18" charset="0"/>
              </a:defRPr>
            </a:lvl2pPr>
            <a:lvl3pPr marL="1136588" indent="-222238" defTabSz="912762" eaLnBrk="0" hangingPunct="0">
              <a:spcBef>
                <a:spcPct val="30000"/>
              </a:spcBef>
              <a:defRPr sz="1200">
                <a:solidFill>
                  <a:schemeClr val="tx1"/>
                </a:solidFill>
                <a:latin typeface="Times New Roman" pitchFamily="18" charset="0"/>
              </a:defRPr>
            </a:lvl3pPr>
            <a:lvl4pPr marL="1590587" indent="-222238" defTabSz="912762" eaLnBrk="0" hangingPunct="0">
              <a:spcBef>
                <a:spcPct val="30000"/>
              </a:spcBef>
              <a:defRPr sz="1200">
                <a:solidFill>
                  <a:schemeClr val="tx1"/>
                </a:solidFill>
                <a:latin typeface="Times New Roman" pitchFamily="18" charset="0"/>
              </a:defRPr>
            </a:lvl4pPr>
            <a:lvl5pPr marL="2050936" indent="-222238" defTabSz="912762" eaLnBrk="0" hangingPunct="0">
              <a:spcBef>
                <a:spcPct val="30000"/>
              </a:spcBef>
              <a:defRPr sz="1200">
                <a:solidFill>
                  <a:schemeClr val="tx1"/>
                </a:solidFill>
                <a:latin typeface="Times New Roman" pitchFamily="18" charset="0"/>
              </a:defRPr>
            </a:lvl5pPr>
            <a:lvl6pPr marL="2508112" indent="-222238" defTabSz="912762" eaLnBrk="0" fontAlgn="base" hangingPunct="0">
              <a:spcBef>
                <a:spcPct val="30000"/>
              </a:spcBef>
              <a:spcAft>
                <a:spcPct val="0"/>
              </a:spcAft>
              <a:defRPr sz="1200">
                <a:solidFill>
                  <a:schemeClr val="tx1"/>
                </a:solidFill>
                <a:latin typeface="Times New Roman" pitchFamily="18" charset="0"/>
              </a:defRPr>
            </a:lvl6pPr>
            <a:lvl7pPr marL="2965286" indent="-222238" defTabSz="912762" eaLnBrk="0" fontAlgn="base" hangingPunct="0">
              <a:spcBef>
                <a:spcPct val="30000"/>
              </a:spcBef>
              <a:spcAft>
                <a:spcPct val="0"/>
              </a:spcAft>
              <a:defRPr sz="1200">
                <a:solidFill>
                  <a:schemeClr val="tx1"/>
                </a:solidFill>
                <a:latin typeface="Times New Roman" pitchFamily="18" charset="0"/>
              </a:defRPr>
            </a:lvl7pPr>
            <a:lvl8pPr marL="3422460" indent="-222238" defTabSz="912762" eaLnBrk="0" fontAlgn="base" hangingPunct="0">
              <a:spcBef>
                <a:spcPct val="30000"/>
              </a:spcBef>
              <a:spcAft>
                <a:spcPct val="0"/>
              </a:spcAft>
              <a:defRPr sz="1200">
                <a:solidFill>
                  <a:schemeClr val="tx1"/>
                </a:solidFill>
                <a:latin typeface="Times New Roman" pitchFamily="18" charset="0"/>
              </a:defRPr>
            </a:lvl8pPr>
            <a:lvl9pPr marL="3879636" indent="-222238" defTabSz="912762"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7D649C0-2846-4E0E-BE56-C3C048BD2286}"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04900" y="696913"/>
            <a:ext cx="4648200" cy="3486150"/>
          </a:xfrm>
          <a:ln/>
        </p:spPr>
      </p:sp>
      <p:sp>
        <p:nvSpPr>
          <p:cNvPr id="99331" name="Rectangle 3"/>
          <p:cNvSpPr>
            <a:spLocks noGrp="1" noChangeArrowheads="1"/>
          </p:cNvSpPr>
          <p:nvPr>
            <p:ph type="body" idx="1"/>
          </p:nvPr>
        </p:nvSpPr>
        <p:spPr>
          <a:xfrm>
            <a:off x="686421" y="4416426"/>
            <a:ext cx="5485158" cy="4183063"/>
          </a:xfrm>
          <a:noFill/>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3868498" y="8864601"/>
            <a:ext cx="297708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5" tIns="45987" rIns="91975" bIns="45987" anchor="b"/>
          <a:lstStyle>
            <a:lvl1pPr defTabSz="919163" eaLnBrk="0" hangingPunct="0">
              <a:spcBef>
                <a:spcPct val="30000"/>
              </a:spcBef>
              <a:defRPr sz="1200">
                <a:solidFill>
                  <a:schemeClr val="tx1"/>
                </a:solidFill>
                <a:latin typeface="Times New Roman" pitchFamily="18" charset="0"/>
              </a:defRPr>
            </a:lvl1pPr>
            <a:lvl2pPr marL="742950" indent="-285750" defTabSz="919163" eaLnBrk="0" hangingPunct="0">
              <a:spcBef>
                <a:spcPct val="30000"/>
              </a:spcBef>
              <a:defRPr sz="1200">
                <a:solidFill>
                  <a:schemeClr val="tx1"/>
                </a:solidFill>
                <a:latin typeface="Times New Roman" pitchFamily="18" charset="0"/>
              </a:defRPr>
            </a:lvl2pPr>
            <a:lvl3pPr marL="1143000" indent="-228600" defTabSz="919163" eaLnBrk="0" hangingPunct="0">
              <a:spcBef>
                <a:spcPct val="30000"/>
              </a:spcBef>
              <a:defRPr sz="1200">
                <a:solidFill>
                  <a:schemeClr val="tx1"/>
                </a:solidFill>
                <a:latin typeface="Times New Roman" pitchFamily="18" charset="0"/>
              </a:defRPr>
            </a:lvl3pPr>
            <a:lvl4pPr marL="1600200" indent="-228600" defTabSz="919163" eaLnBrk="0" hangingPunct="0">
              <a:spcBef>
                <a:spcPct val="30000"/>
              </a:spcBef>
              <a:defRPr sz="1200">
                <a:solidFill>
                  <a:schemeClr val="tx1"/>
                </a:solidFill>
                <a:latin typeface="Times New Roman" pitchFamily="18" charset="0"/>
              </a:defRPr>
            </a:lvl4pPr>
            <a:lvl5pPr marL="2057400" indent="-228600" defTabSz="919163" eaLnBrk="0" hangingPunct="0">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gn="r">
              <a:spcBef>
                <a:spcPct val="0"/>
              </a:spcBef>
              <a:buFontTx/>
              <a:buNone/>
            </a:pPr>
            <a:fld id="{7FAF995D-97B3-4BE3-9CE5-806E33B7E447}" type="slidenum">
              <a:rPr lang="en-US" altLang="en-US"/>
              <a:pPr algn="r">
                <a:spcBef>
                  <a:spcPct val="0"/>
                </a:spcBef>
                <a:buFontTx/>
                <a:buNone/>
              </a:pPr>
              <a:t>65</a:t>
            </a:fld>
            <a:endParaRPr lang="en-US"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121684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36560" indent="-280973" eaLnBrk="0" hangingPunct="0">
              <a:spcBef>
                <a:spcPct val="30000"/>
              </a:spcBef>
              <a:defRPr sz="1200">
                <a:solidFill>
                  <a:schemeClr val="tx1"/>
                </a:solidFill>
                <a:latin typeface="Times New Roman" pitchFamily="18" charset="0"/>
              </a:defRPr>
            </a:lvl2pPr>
            <a:lvl3pPr marL="1138175" indent="-223825" eaLnBrk="0" hangingPunct="0">
              <a:spcBef>
                <a:spcPct val="30000"/>
              </a:spcBef>
              <a:defRPr sz="1200">
                <a:solidFill>
                  <a:schemeClr val="tx1"/>
                </a:solidFill>
                <a:latin typeface="Times New Roman" pitchFamily="18" charset="0"/>
              </a:defRPr>
            </a:lvl3pPr>
            <a:lvl4pPr marL="1593762" indent="-223825" eaLnBrk="0" hangingPunct="0">
              <a:spcBef>
                <a:spcPct val="30000"/>
              </a:spcBef>
              <a:defRPr sz="1200">
                <a:solidFill>
                  <a:schemeClr val="tx1"/>
                </a:solidFill>
                <a:latin typeface="Times New Roman" pitchFamily="18" charset="0"/>
              </a:defRPr>
            </a:lvl4pPr>
            <a:lvl5pPr marL="2052525" indent="-223825" eaLnBrk="0" hangingPunct="0">
              <a:spcBef>
                <a:spcPct val="30000"/>
              </a:spcBef>
              <a:defRPr sz="1200">
                <a:solidFill>
                  <a:schemeClr val="tx1"/>
                </a:solidFill>
                <a:latin typeface="Times New Roman" pitchFamily="18" charset="0"/>
              </a:defRPr>
            </a:lvl5pPr>
            <a:lvl6pPr marL="2509699" indent="-223825" eaLnBrk="0" fontAlgn="base" hangingPunct="0">
              <a:spcBef>
                <a:spcPct val="30000"/>
              </a:spcBef>
              <a:spcAft>
                <a:spcPct val="0"/>
              </a:spcAft>
              <a:defRPr sz="1200">
                <a:solidFill>
                  <a:schemeClr val="tx1"/>
                </a:solidFill>
                <a:latin typeface="Times New Roman" pitchFamily="18" charset="0"/>
              </a:defRPr>
            </a:lvl6pPr>
            <a:lvl7pPr marL="2966874" indent="-223825" eaLnBrk="0" fontAlgn="base" hangingPunct="0">
              <a:spcBef>
                <a:spcPct val="30000"/>
              </a:spcBef>
              <a:spcAft>
                <a:spcPct val="0"/>
              </a:spcAft>
              <a:defRPr sz="1200">
                <a:solidFill>
                  <a:schemeClr val="tx1"/>
                </a:solidFill>
                <a:latin typeface="Times New Roman" pitchFamily="18" charset="0"/>
              </a:defRPr>
            </a:lvl7pPr>
            <a:lvl8pPr marL="3424049" indent="-223825" eaLnBrk="0" fontAlgn="base" hangingPunct="0">
              <a:spcBef>
                <a:spcPct val="30000"/>
              </a:spcBef>
              <a:spcAft>
                <a:spcPct val="0"/>
              </a:spcAft>
              <a:defRPr sz="1200">
                <a:solidFill>
                  <a:schemeClr val="tx1"/>
                </a:solidFill>
                <a:latin typeface="Times New Roman" pitchFamily="18" charset="0"/>
              </a:defRPr>
            </a:lvl8pPr>
            <a:lvl9pPr marL="3881223" indent="-223825" eaLnBrk="0" fontAlgn="base" hangingPunct="0">
              <a:spcBef>
                <a:spcPct val="30000"/>
              </a:spcBef>
              <a:spcAft>
                <a:spcPct val="0"/>
              </a:spcAft>
              <a:defRPr sz="1200">
                <a:solidFill>
                  <a:schemeClr val="tx1"/>
                </a:solidFill>
                <a:latin typeface="Times New Roman" pitchFamily="18" charset="0"/>
              </a:defRPr>
            </a:lvl9pPr>
          </a:lstStyle>
          <a:p>
            <a:pPr defTabSz="914350">
              <a:spcBef>
                <a:spcPct val="0"/>
              </a:spcBef>
            </a:pPr>
            <a:fld id="{EDC97856-8F63-4BE4-9280-9BE98B03AF9D}" type="slidenum">
              <a:rPr lang="en-US" altLang="en-US" smtClean="0"/>
              <a:pPr defTabSz="914350">
                <a:spcBef>
                  <a:spcPct val="0"/>
                </a:spcBef>
              </a:pPr>
              <a:t>11</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altLang="en-US" b="1"/>
          </a:p>
        </p:txBody>
      </p:sp>
    </p:spTree>
    <p:extLst>
      <p:ext uri="{BB962C8B-B14F-4D97-AF65-F5344CB8AC3E}">
        <p14:creationId xmlns:p14="http://schemas.microsoft.com/office/powerpoint/2010/main" val="625735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36560" indent="-280973" eaLnBrk="0" hangingPunct="0">
              <a:spcBef>
                <a:spcPct val="30000"/>
              </a:spcBef>
              <a:defRPr sz="1200">
                <a:solidFill>
                  <a:schemeClr val="tx1"/>
                </a:solidFill>
                <a:latin typeface="Times New Roman" pitchFamily="18" charset="0"/>
              </a:defRPr>
            </a:lvl2pPr>
            <a:lvl3pPr marL="1138175" indent="-223825" eaLnBrk="0" hangingPunct="0">
              <a:spcBef>
                <a:spcPct val="30000"/>
              </a:spcBef>
              <a:defRPr sz="1200">
                <a:solidFill>
                  <a:schemeClr val="tx1"/>
                </a:solidFill>
                <a:latin typeface="Times New Roman" pitchFamily="18" charset="0"/>
              </a:defRPr>
            </a:lvl3pPr>
            <a:lvl4pPr marL="1593762" indent="-223825" eaLnBrk="0" hangingPunct="0">
              <a:spcBef>
                <a:spcPct val="30000"/>
              </a:spcBef>
              <a:defRPr sz="1200">
                <a:solidFill>
                  <a:schemeClr val="tx1"/>
                </a:solidFill>
                <a:latin typeface="Times New Roman" pitchFamily="18" charset="0"/>
              </a:defRPr>
            </a:lvl4pPr>
            <a:lvl5pPr marL="2052525" indent="-223825" eaLnBrk="0" hangingPunct="0">
              <a:spcBef>
                <a:spcPct val="30000"/>
              </a:spcBef>
              <a:defRPr sz="1200">
                <a:solidFill>
                  <a:schemeClr val="tx1"/>
                </a:solidFill>
                <a:latin typeface="Times New Roman" pitchFamily="18" charset="0"/>
              </a:defRPr>
            </a:lvl5pPr>
            <a:lvl6pPr marL="2509699" indent="-223825" eaLnBrk="0" fontAlgn="base" hangingPunct="0">
              <a:spcBef>
                <a:spcPct val="30000"/>
              </a:spcBef>
              <a:spcAft>
                <a:spcPct val="0"/>
              </a:spcAft>
              <a:defRPr sz="1200">
                <a:solidFill>
                  <a:schemeClr val="tx1"/>
                </a:solidFill>
                <a:latin typeface="Times New Roman" pitchFamily="18" charset="0"/>
              </a:defRPr>
            </a:lvl6pPr>
            <a:lvl7pPr marL="2966874" indent="-223825" eaLnBrk="0" fontAlgn="base" hangingPunct="0">
              <a:spcBef>
                <a:spcPct val="30000"/>
              </a:spcBef>
              <a:spcAft>
                <a:spcPct val="0"/>
              </a:spcAft>
              <a:defRPr sz="1200">
                <a:solidFill>
                  <a:schemeClr val="tx1"/>
                </a:solidFill>
                <a:latin typeface="Times New Roman" pitchFamily="18" charset="0"/>
              </a:defRPr>
            </a:lvl7pPr>
            <a:lvl8pPr marL="3424049" indent="-223825" eaLnBrk="0" fontAlgn="base" hangingPunct="0">
              <a:spcBef>
                <a:spcPct val="30000"/>
              </a:spcBef>
              <a:spcAft>
                <a:spcPct val="0"/>
              </a:spcAft>
              <a:defRPr sz="1200">
                <a:solidFill>
                  <a:schemeClr val="tx1"/>
                </a:solidFill>
                <a:latin typeface="Times New Roman" pitchFamily="18" charset="0"/>
              </a:defRPr>
            </a:lvl8pPr>
            <a:lvl9pPr marL="3881223" indent="-223825" eaLnBrk="0" fontAlgn="base" hangingPunct="0">
              <a:spcBef>
                <a:spcPct val="30000"/>
              </a:spcBef>
              <a:spcAft>
                <a:spcPct val="0"/>
              </a:spcAft>
              <a:defRPr sz="1200">
                <a:solidFill>
                  <a:schemeClr val="tx1"/>
                </a:solidFill>
                <a:latin typeface="Times New Roman" pitchFamily="18" charset="0"/>
              </a:defRPr>
            </a:lvl9pPr>
          </a:lstStyle>
          <a:p>
            <a:pPr defTabSz="914350">
              <a:spcBef>
                <a:spcPct val="0"/>
              </a:spcBef>
            </a:pPr>
            <a:fld id="{05AC2CCA-F920-4B78-900B-D3495685C95B}" type="slidenum">
              <a:rPr lang="en-US" altLang="en-US" smtClean="0"/>
              <a:pPr defTabSz="914350">
                <a:spcBef>
                  <a:spcPct val="0"/>
                </a:spcBef>
              </a:pPr>
              <a:t>12</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altLang="en-US" b="1"/>
          </a:p>
        </p:txBody>
      </p:sp>
    </p:spTree>
    <p:extLst>
      <p:ext uri="{BB962C8B-B14F-4D97-AF65-F5344CB8AC3E}">
        <p14:creationId xmlns:p14="http://schemas.microsoft.com/office/powerpoint/2010/main" val="1475439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06488" y="696913"/>
            <a:ext cx="4648200" cy="3486150"/>
          </a:xfrm>
          <a:ln/>
        </p:spPr>
      </p:sp>
      <p:sp>
        <p:nvSpPr>
          <p:cNvPr id="92163" name="Rectangle 3"/>
          <p:cNvSpPr>
            <a:spLocks noGrp="1" noChangeArrowheads="1"/>
          </p:cNvSpPr>
          <p:nvPr>
            <p:ph type="body" idx="1"/>
          </p:nvPr>
        </p:nvSpPr>
        <p:spPr>
          <a:xfrm>
            <a:off x="686421" y="4416426"/>
            <a:ext cx="5485158" cy="4183063"/>
          </a:xfrm>
          <a:noFill/>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868498" y="8864601"/>
            <a:ext cx="297708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60" tIns="45980" rIns="91960" bIns="45980" anchor="b"/>
          <a:lstStyle>
            <a:lvl1pPr defTabSz="919163" eaLnBrk="0" hangingPunct="0">
              <a:spcBef>
                <a:spcPct val="30000"/>
              </a:spcBef>
              <a:defRPr sz="1200">
                <a:solidFill>
                  <a:schemeClr val="tx1"/>
                </a:solidFill>
                <a:latin typeface="Times New Roman" pitchFamily="18" charset="0"/>
              </a:defRPr>
            </a:lvl1pPr>
            <a:lvl2pPr marL="742950" indent="-285750" defTabSz="919163" eaLnBrk="0" hangingPunct="0">
              <a:spcBef>
                <a:spcPct val="30000"/>
              </a:spcBef>
              <a:defRPr sz="1200">
                <a:solidFill>
                  <a:schemeClr val="tx1"/>
                </a:solidFill>
                <a:latin typeface="Times New Roman" pitchFamily="18" charset="0"/>
              </a:defRPr>
            </a:lvl2pPr>
            <a:lvl3pPr marL="1143000" indent="-228600" defTabSz="919163" eaLnBrk="0" hangingPunct="0">
              <a:spcBef>
                <a:spcPct val="30000"/>
              </a:spcBef>
              <a:defRPr sz="1200">
                <a:solidFill>
                  <a:schemeClr val="tx1"/>
                </a:solidFill>
                <a:latin typeface="Times New Roman" pitchFamily="18" charset="0"/>
              </a:defRPr>
            </a:lvl3pPr>
            <a:lvl4pPr marL="1600200" indent="-228600" defTabSz="919163" eaLnBrk="0" hangingPunct="0">
              <a:spcBef>
                <a:spcPct val="30000"/>
              </a:spcBef>
              <a:defRPr sz="1200">
                <a:solidFill>
                  <a:schemeClr val="tx1"/>
                </a:solidFill>
                <a:latin typeface="Times New Roman" pitchFamily="18" charset="0"/>
              </a:defRPr>
            </a:lvl4pPr>
            <a:lvl5pPr marL="2057400" indent="-228600" defTabSz="919163" eaLnBrk="0" hangingPunct="0">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gn="r">
              <a:spcBef>
                <a:spcPct val="0"/>
              </a:spcBef>
              <a:buFontTx/>
              <a:buNone/>
            </a:pPr>
            <a:fld id="{D5DC28ED-05F3-48FE-AC96-EEAA4E8E74D9}" type="slidenum">
              <a:rPr lang="en-US" altLang="en-US"/>
              <a:pPr algn="r">
                <a:spcBef>
                  <a:spcPct val="0"/>
                </a:spcBef>
                <a:buFontTx/>
                <a:buNone/>
              </a:pPr>
              <a:t>24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773606" y="6355260"/>
            <a:ext cx="2133600" cy="365125"/>
          </a:xfrm>
        </p:spPr>
        <p:txBody>
          <a:bodyPr/>
          <a:lstStyle/>
          <a:p>
            <a:fld id="{A349544A-F1CD-3844-BFB3-6D230A0137DD}" type="datetimeFigureOut">
              <a:rPr lang="en-US" smtClean="0"/>
              <a:t>2/14/2019</a:t>
            </a:fld>
            <a:endParaRPr lang="en-US" dirty="0"/>
          </a:p>
        </p:txBody>
      </p:sp>
      <p:pic>
        <p:nvPicPr>
          <p:cNvPr id="8" name="Picture 7"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0947" y="261425"/>
            <a:ext cx="2703422" cy="563312"/>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07369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55241" y="6356350"/>
            <a:ext cx="2133600" cy="365125"/>
          </a:xfrm>
        </p:spPr>
        <p:txBody>
          <a:bodyPr/>
          <a:lstStyle/>
          <a:p>
            <a:fld id="{A349544A-F1CD-3844-BFB3-6D230A0137DD}" type="datetimeFigureOut">
              <a:rPr lang="en-US" smtClean="0"/>
              <a:t>2/14/2019</a:t>
            </a:fld>
            <a:endParaRPr lang="en-US"/>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31470" y="5291167"/>
            <a:ext cx="620543" cy="743080"/>
          </a:xfrm>
          <a:prstGeom prst="rect">
            <a:avLst/>
          </a:prstGeom>
        </p:spPr>
      </p:pic>
      <p:sp>
        <p:nvSpPr>
          <p:cNvPr id="9" name="Footer Placeholder 4"/>
          <p:cNvSpPr>
            <a:spLocks noGrp="1"/>
          </p:cNvSpPr>
          <p:nvPr>
            <p:ph type="ftr" sz="quarter" idx="11"/>
          </p:nvPr>
        </p:nvSpPr>
        <p:spPr>
          <a:xfrm rot="5400000">
            <a:off x="-1161972" y="1451193"/>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8" name="TextBox 7"/>
          <p:cNvSpPr txBox="1"/>
          <p:nvPr userDrawn="1"/>
        </p:nvSpPr>
        <p:spPr>
          <a:xfrm rot="5400000">
            <a:off x="117044" y="6376216"/>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63844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00650" y="6354123"/>
            <a:ext cx="2133600" cy="365125"/>
          </a:xfrm>
        </p:spPr>
        <p:txBody>
          <a:bodyPr/>
          <a:lstStyle/>
          <a:p>
            <a:fld id="{A349544A-F1CD-3844-BFB3-6D230A0137DD}" type="datetimeFigureOut">
              <a:rPr lang="en-US" smtClean="0"/>
              <a:t>2/14/2019</a:t>
            </a:fld>
            <a:endParaRPr lang="en-US"/>
          </a:p>
        </p:txBody>
      </p:sp>
      <p:sp>
        <p:nvSpPr>
          <p:cNvPr id="7"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pic>
        <p:nvPicPr>
          <p:cNvPr id="9" name="Picture 8"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18888" y="5307876"/>
            <a:ext cx="620543" cy="743080"/>
          </a:xfrm>
          <a:prstGeom prst="rect">
            <a:avLst/>
          </a:prstGeom>
        </p:spPr>
      </p:pic>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104323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4236" y="2648601"/>
            <a:ext cx="4198518" cy="874845"/>
          </a:xfrm>
          <a:prstGeom prst="rect">
            <a:avLst/>
          </a:prstGeom>
        </p:spPr>
      </p:pic>
    </p:spTree>
    <p:extLst>
      <p:ext uri="{BB962C8B-B14F-4D97-AF65-F5344CB8AC3E}">
        <p14:creationId xmlns:p14="http://schemas.microsoft.com/office/powerpoint/2010/main" val="609147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7924800" cy="9144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4319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EEA6D845-F021-468F-8FA2-1DEE25D379F0}" type="datetime1">
              <a:rPr lang="en-US"/>
              <a:pPr>
                <a:defRPr/>
              </a:pPr>
              <a:t>2/14/2019</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4B0DBA-F53D-4441-9DFE-137FCF9E9FF4}" type="slidenum">
              <a:rPr lang="en-US"/>
              <a:pPr>
                <a:defRPr/>
              </a:pPr>
              <a:t>‹#›</a:t>
            </a:fld>
            <a:endParaRPr lang="en-US" dirty="0"/>
          </a:p>
        </p:txBody>
      </p:sp>
    </p:spTree>
    <p:extLst>
      <p:ext uri="{BB962C8B-B14F-4D97-AF65-F5344CB8AC3E}">
        <p14:creationId xmlns:p14="http://schemas.microsoft.com/office/powerpoint/2010/main" val="565953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49" y="1023679"/>
            <a:ext cx="8509103" cy="926020"/>
          </a:xfrm>
        </p:spPr>
        <p:txBody>
          <a:bodyPr/>
          <a:lstStyle/>
          <a:p>
            <a:r>
              <a:rPr lang="en-US"/>
              <a:t>Click to edit Master title style</a:t>
            </a:r>
          </a:p>
        </p:txBody>
      </p:sp>
      <p:sp>
        <p:nvSpPr>
          <p:cNvPr id="3" name="Content Placeholder 2"/>
          <p:cNvSpPr>
            <a:spLocks noGrp="1"/>
          </p:cNvSpPr>
          <p:nvPr>
            <p:ph idx="1"/>
          </p:nvPr>
        </p:nvSpPr>
        <p:spPr>
          <a:xfrm>
            <a:off x="323850" y="2009775"/>
            <a:ext cx="8509103" cy="42860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676650" y="6375400"/>
            <a:ext cx="2133600" cy="365125"/>
          </a:xfrm>
        </p:spPr>
        <p:txBody>
          <a:bodyPr/>
          <a:lstStyle>
            <a:lvl1pPr algn="ctr">
              <a:defRPr/>
            </a:lvl1pPr>
          </a:lstStyle>
          <a:p>
            <a:fld id="{A349544A-F1CD-3844-BFB3-6D230A0137DD}" type="datetimeFigureOut">
              <a:rPr lang="en-US" smtClean="0"/>
              <a:pPr/>
              <a:t>2/14/2019</a:t>
            </a:fld>
            <a:endParaRPr lang="en-US" dirty="0"/>
          </a:p>
        </p:txBody>
      </p:sp>
      <p:sp>
        <p:nvSpPr>
          <p:cNvPr id="5" name="Footer Placeholder 4"/>
          <p:cNvSpPr>
            <a:spLocks noGrp="1"/>
          </p:cNvSpPr>
          <p:nvPr>
            <p:ph type="ftr" sz="quarter" idx="11"/>
          </p:nvPr>
        </p:nvSpPr>
        <p:spPr>
          <a:xfrm>
            <a:off x="24765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22954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p:spPr>
        <p:txBody>
          <a:bodyPr/>
          <a:lstStyle/>
          <a:p>
            <a:fld id="{A349544A-F1CD-3844-BFB3-6D230A0137DD}" type="datetimeFigureOut">
              <a:rPr lang="en-US" smtClean="0"/>
              <a:t>2/14/2019</a:t>
            </a:fld>
            <a:endParaRPr lang="en-US"/>
          </a:p>
        </p:txBody>
      </p:sp>
      <p:sp>
        <p:nvSpPr>
          <p:cNvPr id="6"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8935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609834" y="6349336"/>
            <a:ext cx="2133600" cy="365125"/>
          </a:xfrm>
        </p:spPr>
        <p:txBody>
          <a:bodyPr/>
          <a:lstStyle/>
          <a:p>
            <a:fld id="{A349544A-F1CD-3844-BFB3-6D230A0137DD}" type="datetimeFigureOut">
              <a:rPr lang="en-US" smtClean="0"/>
              <a:t>2/14/2019</a:t>
            </a:fld>
            <a:endParaRPr lang="en-US"/>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69796"/>
            <a:ext cx="620543" cy="743080"/>
          </a:xfrm>
          <a:prstGeom prst="rect">
            <a:avLst/>
          </a:prstGeom>
        </p:spPr>
      </p:pic>
      <p:sp>
        <p:nvSpPr>
          <p:cNvPr id="8"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24981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514307" y="6380336"/>
            <a:ext cx="2133600" cy="365125"/>
          </a:xfrm>
        </p:spPr>
        <p:txBody>
          <a:bodyPr/>
          <a:lstStyle/>
          <a:p>
            <a:fld id="{A349544A-F1CD-3844-BFB3-6D230A0137DD}" type="datetimeFigureOut">
              <a:rPr lang="en-US" smtClean="0"/>
              <a:t>2/14/2019</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18117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886200" y="6384925"/>
            <a:ext cx="2133600" cy="365125"/>
          </a:xfrm>
        </p:spPr>
        <p:txBody>
          <a:bodyPr/>
          <a:lstStyle/>
          <a:p>
            <a:fld id="{A349544A-F1CD-3844-BFB3-6D230A0137DD}" type="datetimeFigureOut">
              <a:rPr lang="en-US" smtClean="0"/>
              <a:t>2/14/2019</a:t>
            </a:fld>
            <a:endParaRPr lang="en-US" dirty="0"/>
          </a:p>
        </p:txBody>
      </p:sp>
      <p:pic>
        <p:nvPicPr>
          <p:cNvPr id="10" name="Picture 9"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1"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3" name="TextBox 12"/>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5045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596185" y="6391749"/>
            <a:ext cx="2133600" cy="365125"/>
          </a:xfrm>
        </p:spPr>
        <p:txBody>
          <a:bodyPr/>
          <a:lstStyle/>
          <a:p>
            <a:fld id="{A349544A-F1CD-3844-BFB3-6D230A0137DD}" type="datetimeFigureOut">
              <a:rPr lang="en-US" smtClean="0"/>
              <a:t>2/14/2019</a:t>
            </a:fld>
            <a:endParaRPr lang="en-US"/>
          </a:p>
        </p:txBody>
      </p:sp>
      <p:pic>
        <p:nvPicPr>
          <p:cNvPr id="6" name="Picture 5"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7"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95055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65513" y="6349337"/>
            <a:ext cx="2133600" cy="365125"/>
          </a:xfrm>
        </p:spPr>
        <p:txBody>
          <a:bodyPr/>
          <a:lstStyle/>
          <a:p>
            <a:fld id="{A349544A-F1CD-3844-BFB3-6D230A0137DD}" type="datetimeFigureOut">
              <a:rPr lang="en-US" smtClean="0"/>
              <a:t>2/14/2019</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85013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19014" y="6384925"/>
            <a:ext cx="2133600" cy="365125"/>
          </a:xfrm>
        </p:spPr>
        <p:txBody>
          <a:bodyPr/>
          <a:lstStyle/>
          <a:p>
            <a:fld id="{A349544A-F1CD-3844-BFB3-6D230A0137DD}" type="datetimeFigureOut">
              <a:rPr lang="en-US" smtClean="0"/>
              <a:t>2/14/2019</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25104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9544A-F1CD-3844-BFB3-6D230A0137DD}" type="datetimeFigureOut">
              <a:rPr lang="en-US" smtClean="0"/>
              <a:t>2/14/2019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t>‹#›</a:t>
            </a:fld>
            <a:endParaRPr lang="en-US"/>
          </a:p>
        </p:txBody>
      </p:sp>
    </p:spTree>
    <p:extLst>
      <p:ext uri="{BB962C8B-B14F-4D97-AF65-F5344CB8AC3E}">
        <p14:creationId xmlns:p14="http://schemas.microsoft.com/office/powerpoint/2010/main" val="1126301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fda.gov/Drugs/DevelopmentApprovalProcess/HowDrugsareDevelopedandApproved/ApprovalApplications/InvestigationalNewDrugINDApplication/ucm343349.ht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imgres?imgurl=http://hourglass8.com/wp-content/uploads/2008/12/inspection.jpg&amp;imgrefurl=http://hourglass8.com/will-i-survive-2257-inspection/&amp;usg=__SPSN-rAV-AytnZu4_tbwDMnytL8=&amp;h=300&amp;w=300&amp;sz=7&amp;hl=en&amp;start=53&amp;sig2=MG-6ebbDZmEim-VHiR83RA&amp;zoom=1&amp;itbs=1&amp;tbnid=K_unjdRzZp8_mM:&amp;tbnh=116&amp;tbnw=116&amp;prev=/images?q%3Dfor%2Bcause%2Binspections%26start%3D42%26hl%3Den%26sa%3DN%26gbv%3D2%26ndsp%3D21%26tbs%3Disch:1&amp;ei=daNZTcXEHIKdlgf9yP39Bg"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www.fda.gov/ICECI/ComplianceManuals/ComplianceProgramManual/ucm255614.ht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Susan.leibenhaut@fda.hhs.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hyperlink" Target="http://www.accessdata.fda.gov/scripts/cdrh/cfdocs/cfcfr/cfrsearch.cf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socra.org/" TargetMode="External"/><Relationship Id="rId2" Type="http://schemas.openxmlformats.org/officeDocument/2006/relationships/hyperlink" Target="http://www.fda.gov/scienceresearch/specialtopics/runningclinicaltrials/educationalmaterials/ucm112925.htm" TargetMode="External"/><Relationship Id="rId1" Type="http://schemas.openxmlformats.org/officeDocument/2006/relationships/slideLayout" Target="../slideLayouts/slideLayout2.xml"/><Relationship Id="rId4" Type="http://schemas.openxmlformats.org/officeDocument/2006/relationships/hyperlink" Target="http://ctti-clinicaltrials.org/home"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fda.gov/Drugs/InformationOnDrugs/ucm135198.htm" TargetMode="External"/><Relationship Id="rId2" Type="http://schemas.openxmlformats.org/officeDocument/2006/relationships/hyperlink" Target="http://www.fda.gov/AboutFDA/CentersOffices/OfficeofMedicalProductsandTobacco/CDER/ucm091393.htm#history"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fda.gov/ForIndustry/FDABasicsforIndustry/ucm237624.htm" TargetMode="External"/><Relationship Id="rId2" Type="http://schemas.openxmlformats.org/officeDocument/2006/relationships/hyperlink" Target="http://www.fda.gov/ICECI/ComplianceManuals/ComplianceProgramManual/ucm255614.htm"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fda.gov/scienceresearch/specialtopics/runningclinicaltrials/default.ht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firstclinical.com/fda-gcp/" TargetMode="External"/><Relationship Id="rId2" Type="http://schemas.openxmlformats.org/officeDocument/2006/relationships/hyperlink" Target="http://www.fda.gov/ScienceResearch/SpecialTopics/RunningClinicalTrials/ucm134476.htm"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fda.gov/Drugs/DevelopmentApprovalProcess/default.htm" TargetMode="External"/><Relationship Id="rId2" Type="http://schemas.openxmlformats.org/officeDocument/2006/relationships/hyperlink" Target="http://www.fda.gov/forindustry/fdabasicsforindustry/ucm237990.ht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hyperlink" Target="http://www.fda.gov/downloads/RegulatoryInformation/Guidances/UCM214282.pdf" TargetMode="Externa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4CzQ1UAfKDNZ1M&amp;tbnid=4ZqbfGJ0Ysd7VM:&amp;ved=0CAUQjRw&amp;url=http://www.hirstart.hu/fk/albert_einstein&amp;ei=mTaGU7O6EPKpsQTH2IDwDQ&amp;bvm=bv.67720277,d.aWw&amp;psig=AFQjCNFID8QzGfEsiJbAYwT9_vtLVtMrLg&amp;ust=1401391082487765"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E0721912-C1E6-4123-9144-C281C51A924C}" type="slidenum">
              <a:rPr lang="en-US" altLang="en-US" sz="1400" smtClean="0"/>
              <a:pPr eaLnBrk="1" hangingPunct="1"/>
              <a:t>1</a:t>
            </a:fld>
            <a:endParaRPr lang="en-US" altLang="en-US" sz="1400"/>
          </a:p>
        </p:txBody>
      </p:sp>
      <p:sp>
        <p:nvSpPr>
          <p:cNvPr id="8195" name="Rectangle 2"/>
          <p:cNvSpPr>
            <a:spLocks noGrp="1" noChangeArrowheads="1"/>
          </p:cNvSpPr>
          <p:nvPr>
            <p:ph type="ctrTitle" idx="4294967295"/>
          </p:nvPr>
        </p:nvSpPr>
        <p:spPr>
          <a:xfrm>
            <a:off x="838200" y="664031"/>
            <a:ext cx="7924800" cy="3429000"/>
          </a:xfrm>
        </p:spPr>
        <p:txBody>
          <a:bodyPr>
            <a:normAutofit fontScale="90000"/>
          </a:bodyPr>
          <a:lstStyle/>
          <a:p>
            <a:pPr eaLnBrk="1" hangingPunct="1"/>
            <a:r>
              <a:rPr lang="en-US" altLang="en-US" sz="3100" b="1" dirty="0">
                <a:solidFill>
                  <a:schemeClr val="tx1"/>
                </a:solidFill>
              </a:rPr>
              <a:t>Pediatric Clinical Investigator Training </a:t>
            </a:r>
            <a:br>
              <a:rPr lang="en-US" altLang="en-US" sz="2400" b="1" dirty="0">
                <a:solidFill>
                  <a:schemeClr val="tx1"/>
                </a:solidFill>
              </a:rPr>
            </a:br>
            <a:br>
              <a:rPr lang="en-US" altLang="en-US" sz="2400" b="1" dirty="0">
                <a:solidFill>
                  <a:schemeClr val="tx1"/>
                </a:solidFill>
              </a:rPr>
            </a:br>
            <a:r>
              <a:rPr lang="en-US" altLang="en-US" sz="3600" b="1" dirty="0">
                <a:solidFill>
                  <a:schemeClr val="tx1"/>
                </a:solidFill>
              </a:rPr>
              <a:t>GCP: </a:t>
            </a:r>
            <a:r>
              <a:rPr lang="en-US" altLang="en-US" sz="3600" b="1" dirty="0"/>
              <a:t>Tips on Clinical Trial Conduct and </a:t>
            </a:r>
            <a:br>
              <a:rPr lang="en-US" altLang="en-US" sz="3600" b="1" dirty="0"/>
            </a:br>
            <a:r>
              <a:rPr lang="en-US" altLang="en-US" sz="3600" b="1" dirty="0"/>
              <a:t>Preparing for FDA Inspection </a:t>
            </a:r>
            <a:br>
              <a:rPr lang="en-US" altLang="en-US" sz="3200" b="1" dirty="0"/>
            </a:br>
            <a:br>
              <a:rPr lang="en-US" altLang="en-US" sz="2800" dirty="0">
                <a:solidFill>
                  <a:schemeClr val="tx1"/>
                </a:solidFill>
              </a:rPr>
            </a:br>
            <a:r>
              <a:rPr lang="en-US" altLang="en-US" sz="2000" b="1" dirty="0">
                <a:solidFill>
                  <a:schemeClr val="tx1"/>
                </a:solidFill>
              </a:rPr>
              <a:t>Susan Leibenhaut, M.D.</a:t>
            </a:r>
            <a:br>
              <a:rPr lang="en-US" altLang="en-US" sz="2000" b="1" dirty="0">
                <a:solidFill>
                  <a:schemeClr val="tx1"/>
                </a:solidFill>
              </a:rPr>
            </a:br>
            <a:r>
              <a:rPr lang="en-US" altLang="en-US" sz="2000" b="1" dirty="0">
                <a:solidFill>
                  <a:schemeClr val="tx1"/>
                </a:solidFill>
              </a:rPr>
              <a:t>Office of Scientific Investigations (OSI) </a:t>
            </a:r>
            <a:br>
              <a:rPr lang="en-US" altLang="en-US" sz="2000" b="1" dirty="0">
                <a:solidFill>
                  <a:schemeClr val="tx1"/>
                </a:solidFill>
              </a:rPr>
            </a:br>
            <a:r>
              <a:rPr lang="en-US" altLang="en-US" sz="2000" b="1" dirty="0">
                <a:solidFill>
                  <a:schemeClr val="tx1"/>
                </a:solidFill>
              </a:rPr>
              <a:t>CDER/FDA</a:t>
            </a:r>
            <a:br>
              <a:rPr lang="en-US" altLang="en-US" sz="2000" b="1" dirty="0"/>
            </a:br>
            <a:r>
              <a:rPr lang="en-US" altLang="en-US" sz="2000" b="1" dirty="0">
                <a:solidFill>
                  <a:schemeClr val="tx1"/>
                </a:solidFill>
              </a:rPr>
              <a:t>February 28, 2019</a:t>
            </a:r>
          </a:p>
        </p:txBody>
      </p:sp>
      <p:sp>
        <p:nvSpPr>
          <p:cNvPr id="8196" name="Line 3"/>
          <p:cNvSpPr>
            <a:spLocks noChangeShapeType="1"/>
          </p:cNvSpPr>
          <p:nvPr/>
        </p:nvSpPr>
        <p:spPr bwMode="auto">
          <a:xfrm>
            <a:off x="533400" y="4095764"/>
            <a:ext cx="8458200" cy="0"/>
          </a:xfrm>
          <a:prstGeom prst="line">
            <a:avLst/>
          </a:prstGeom>
          <a:noFill/>
          <a:ln w="76200" cmpd="tri">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8197" name="Picture 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004783" y="4376075"/>
            <a:ext cx="6723167" cy="2329526"/>
          </a:xfrm>
          <a:noFill/>
        </p:spPr>
      </p:pic>
    </p:spTree>
    <p:extLst>
      <p:ext uri="{BB962C8B-B14F-4D97-AF65-F5344CB8AC3E}">
        <p14:creationId xmlns:p14="http://schemas.microsoft.com/office/powerpoint/2010/main" val="408059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a:xfrm>
            <a:off x="609600" y="759284"/>
            <a:ext cx="7924800" cy="914400"/>
          </a:xfrm>
        </p:spPr>
        <p:txBody>
          <a:bodyPr/>
          <a:lstStyle/>
          <a:p>
            <a:r>
              <a:rPr lang="en-US" altLang="en-US" b="1" dirty="0"/>
              <a:t>What is GCP?</a:t>
            </a:r>
          </a:p>
        </p:txBody>
      </p:sp>
      <p:sp>
        <p:nvSpPr>
          <p:cNvPr id="17411" name="Content Placeholder 6"/>
          <p:cNvSpPr>
            <a:spLocks noGrp="1"/>
          </p:cNvSpPr>
          <p:nvPr>
            <p:ph idx="1"/>
          </p:nvPr>
        </p:nvSpPr>
        <p:spPr/>
        <p:txBody>
          <a:bodyPr>
            <a:normAutofit lnSpcReduction="10000"/>
          </a:bodyPr>
          <a:lstStyle/>
          <a:p>
            <a:pPr marL="0" indent="0">
              <a:buFontTx/>
              <a:buNone/>
            </a:pPr>
            <a:r>
              <a:rPr lang="en-US" altLang="en-US" sz="2800" u="sng" dirty="0"/>
              <a:t>According to the regulations </a:t>
            </a:r>
            <a:r>
              <a:rPr lang="en-US" altLang="en-US" sz="2800" b="1" u="sng" dirty="0"/>
              <a:t>21 CFR 312.120 (a)(i)</a:t>
            </a:r>
          </a:p>
          <a:p>
            <a:pPr marL="0" indent="0">
              <a:buFontTx/>
              <a:buNone/>
            </a:pPr>
            <a:r>
              <a:rPr lang="en-US" altLang="en-US" sz="2800" dirty="0"/>
              <a:t>For the purposes of this section, GCP is defined as a standard for the </a:t>
            </a:r>
            <a:r>
              <a:rPr lang="en-US" altLang="en-US" sz="2800" b="1" u="sng" dirty="0">
                <a:solidFill>
                  <a:srgbClr val="C00000"/>
                </a:solidFill>
              </a:rPr>
              <a:t>design</a:t>
            </a:r>
            <a:r>
              <a:rPr lang="en-US" altLang="en-US" sz="2800" b="1" dirty="0">
                <a:solidFill>
                  <a:srgbClr val="C00000"/>
                </a:solidFill>
              </a:rPr>
              <a:t>, </a:t>
            </a:r>
            <a:r>
              <a:rPr lang="en-US" altLang="en-US" sz="2800" b="1" u="sng" dirty="0">
                <a:solidFill>
                  <a:srgbClr val="C00000"/>
                </a:solidFill>
              </a:rPr>
              <a:t>conduct</a:t>
            </a:r>
            <a:r>
              <a:rPr lang="en-US" altLang="en-US" sz="2800" b="1" dirty="0">
                <a:solidFill>
                  <a:srgbClr val="C00000"/>
                </a:solidFill>
              </a:rPr>
              <a:t>, performance, monitoring, auditing, recording, </a:t>
            </a:r>
            <a:r>
              <a:rPr lang="en-US" altLang="en-US" sz="2800" b="1" u="sng" dirty="0">
                <a:solidFill>
                  <a:srgbClr val="C00000"/>
                </a:solidFill>
              </a:rPr>
              <a:t>analysis</a:t>
            </a:r>
            <a:r>
              <a:rPr lang="en-US" altLang="en-US" sz="2800" b="1" dirty="0">
                <a:solidFill>
                  <a:srgbClr val="C00000"/>
                </a:solidFill>
              </a:rPr>
              <a:t>, and </a:t>
            </a:r>
            <a:r>
              <a:rPr lang="en-US" altLang="en-US" sz="2800" b="1" u="sng" dirty="0">
                <a:solidFill>
                  <a:srgbClr val="C00000"/>
                </a:solidFill>
              </a:rPr>
              <a:t>reporting</a:t>
            </a:r>
            <a:r>
              <a:rPr lang="en-US" altLang="en-US" sz="2800" b="1" dirty="0"/>
              <a:t> </a:t>
            </a:r>
            <a:r>
              <a:rPr lang="en-US" altLang="en-US" sz="2800" dirty="0"/>
              <a:t>of clinical trials in a way that provides assurance that the data and reported results are </a:t>
            </a:r>
            <a:r>
              <a:rPr lang="en-US" altLang="en-US" sz="2800" b="1" u="sng" dirty="0">
                <a:solidFill>
                  <a:srgbClr val="C00000"/>
                </a:solidFill>
              </a:rPr>
              <a:t>credible</a:t>
            </a:r>
            <a:r>
              <a:rPr lang="en-US" altLang="en-US" sz="2800" b="1" dirty="0">
                <a:solidFill>
                  <a:srgbClr val="C00000"/>
                </a:solidFill>
              </a:rPr>
              <a:t> and </a:t>
            </a:r>
            <a:r>
              <a:rPr lang="en-US" altLang="en-US" sz="2800" b="1" u="sng" dirty="0">
                <a:solidFill>
                  <a:srgbClr val="C00000"/>
                </a:solidFill>
              </a:rPr>
              <a:t>accurate</a:t>
            </a:r>
            <a:r>
              <a:rPr lang="en-US" altLang="en-US" sz="2800" b="1" dirty="0">
                <a:solidFill>
                  <a:srgbClr val="C00000"/>
                </a:solidFill>
              </a:rPr>
              <a:t> </a:t>
            </a:r>
            <a:r>
              <a:rPr lang="en-US" altLang="en-US" sz="2800" dirty="0"/>
              <a:t>and that the </a:t>
            </a:r>
            <a:r>
              <a:rPr lang="en-US" altLang="en-US" sz="2800" b="1" dirty="0">
                <a:solidFill>
                  <a:srgbClr val="C00000"/>
                </a:solidFill>
              </a:rPr>
              <a:t>rights, safety, and well-being of trial </a:t>
            </a:r>
            <a:r>
              <a:rPr lang="en-US" altLang="en-US" sz="2800" b="1" u="sng" dirty="0">
                <a:solidFill>
                  <a:srgbClr val="C00000"/>
                </a:solidFill>
              </a:rPr>
              <a:t>subjects</a:t>
            </a:r>
            <a:r>
              <a:rPr lang="en-US" altLang="en-US" sz="2800" b="1" dirty="0">
                <a:solidFill>
                  <a:srgbClr val="C00000"/>
                </a:solidFill>
              </a:rPr>
              <a:t> </a:t>
            </a:r>
            <a:r>
              <a:rPr lang="en-US" altLang="en-US" sz="2800" dirty="0"/>
              <a:t>are protected. </a:t>
            </a:r>
          </a:p>
          <a:p>
            <a:pPr marL="0" indent="0">
              <a:buFontTx/>
              <a:buNone/>
            </a:pPr>
            <a:endParaRPr lang="en-US" altLang="en-US" sz="2800" dirty="0"/>
          </a:p>
          <a:p>
            <a:pPr marL="0" indent="0">
              <a:buFontTx/>
              <a:buNone/>
            </a:pPr>
            <a:r>
              <a:rPr lang="en-US" altLang="en-US" sz="2800" b="1" dirty="0">
                <a:effectLst>
                  <a:outerShdw blurRad="38100" dist="38100" dir="2700000" algn="tl">
                    <a:srgbClr val="000000">
                      <a:alpha val="43137"/>
                    </a:srgbClr>
                  </a:outerShdw>
                </a:effectLst>
              </a:rPr>
              <a:t>See also ICH E6</a:t>
            </a:r>
          </a:p>
        </p:txBody>
      </p:sp>
      <p:sp>
        <p:nvSpPr>
          <p:cNvPr id="17412" name="Slide Number Placeholder 4"/>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7C3BE5C2-7405-43F9-BC31-B4806B0FFCB5}" type="slidenum">
              <a:rPr lang="en-US" altLang="en-US" sz="1400" smtClean="0"/>
              <a:pPr eaLnBrk="1" hangingPunct="1"/>
              <a:t>10</a:t>
            </a:fld>
            <a:endParaRPr lang="en-US" altLang="en-US" sz="1400"/>
          </a:p>
        </p:txBody>
      </p:sp>
    </p:spTree>
    <p:extLst>
      <p:ext uri="{BB962C8B-B14F-4D97-AF65-F5344CB8AC3E}">
        <p14:creationId xmlns:p14="http://schemas.microsoft.com/office/powerpoint/2010/main" val="253599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AF8A2AC4-3061-49C5-BA40-8EEB45D7B4AE}" type="slidenum">
              <a:rPr lang="en-US" altLang="en-US" sz="1400" smtClean="0"/>
              <a:pPr eaLnBrk="1" hangingPunct="1"/>
              <a:t>11</a:t>
            </a:fld>
            <a:endParaRPr lang="en-US" altLang="en-US" sz="1400"/>
          </a:p>
        </p:txBody>
      </p:sp>
      <p:sp>
        <p:nvSpPr>
          <p:cNvPr id="20483" name="Slide Number Placeholder 3"/>
          <p:cNvSpPr txBox="1">
            <a:spLocks noGrp="1"/>
          </p:cNvSpPr>
          <p:nvPr/>
        </p:nvSpPr>
        <p:spPr bwMode="auto">
          <a:xfrm>
            <a:off x="6553200" y="6248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en-US" altLang="en-US" sz="1200"/>
          </a:p>
        </p:txBody>
      </p:sp>
      <p:sp>
        <p:nvSpPr>
          <p:cNvPr id="20484" name="Rectangle 2"/>
          <p:cNvSpPr>
            <a:spLocks noGrp="1" noRot="1" noChangeArrowheads="1"/>
          </p:cNvSpPr>
          <p:nvPr>
            <p:ph type="title" idx="4294967295"/>
          </p:nvPr>
        </p:nvSpPr>
        <p:spPr>
          <a:xfrm>
            <a:off x="766763" y="914400"/>
            <a:ext cx="7485062" cy="914400"/>
          </a:xfrm>
        </p:spPr>
        <p:txBody>
          <a:bodyPr/>
          <a:lstStyle/>
          <a:p>
            <a:pPr eaLnBrk="1" hangingPunct="1"/>
            <a:r>
              <a:rPr lang="en-US" altLang="en-US" b="1"/>
              <a:t>FDA Regulations</a:t>
            </a:r>
          </a:p>
        </p:txBody>
      </p:sp>
      <p:graphicFrame>
        <p:nvGraphicFramePr>
          <p:cNvPr id="32788" name="Group 20"/>
          <p:cNvGraphicFramePr>
            <a:graphicFrameLocks noGrp="1"/>
          </p:cNvGraphicFramePr>
          <p:nvPr/>
        </p:nvGraphicFramePr>
        <p:xfrm>
          <a:off x="381000" y="1981200"/>
          <a:ext cx="8540750" cy="4305300"/>
        </p:xfrm>
        <a:graphic>
          <a:graphicData uri="http://schemas.openxmlformats.org/drawingml/2006/table">
            <a:tbl>
              <a:tblPr/>
              <a:tblGrid>
                <a:gridCol w="2286000">
                  <a:extLst>
                    <a:ext uri="{9D8B030D-6E8A-4147-A177-3AD203B41FA5}">
                      <a16:colId xmlns:a16="http://schemas.microsoft.com/office/drawing/2014/main" val="20000"/>
                    </a:ext>
                  </a:extLst>
                </a:gridCol>
                <a:gridCol w="6254750">
                  <a:extLst>
                    <a:ext uri="{9D8B030D-6E8A-4147-A177-3AD203B41FA5}">
                      <a16:colId xmlns:a16="http://schemas.microsoft.com/office/drawing/2014/main" val="20001"/>
                    </a:ext>
                  </a:extLst>
                </a:gridCol>
              </a:tblGrid>
              <a:tr h="1397524">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FFFFFF"/>
                            </a:outerShdw>
                          </a:effectLst>
                          <a:latin typeface="Arial" charset="0"/>
                        </a:rPr>
                        <a:t>Regulatory oversight</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66">
                            <a:alpha val="0"/>
                          </a:srgbClr>
                        </a:gs>
                        <a:gs pos="100000">
                          <a:srgbClr val="FFFFFF">
                            <a:alpha val="0"/>
                          </a:srgbClr>
                        </a:gs>
                      </a:gsLst>
                      <a:lin ang="5400000" scaled="1"/>
                    </a:gradFill>
                  </a:tcPr>
                </a:tc>
                <a:tc>
                  <a:txBody>
                    <a:bodyPr/>
                    <a:lstStyle/>
                    <a:p>
                      <a:pPr marL="0" marR="0" lvl="0" indent="0" algn="l" defTabSz="914400" rtl="0" eaLnBrk="1" fontAlgn="base" latinLnBrk="0" hangingPunct="1">
                        <a:lnSpc>
                          <a:spcPct val="100000"/>
                        </a:lnSpc>
                        <a:spcBef>
                          <a:spcPts val="0"/>
                        </a:spcBef>
                        <a:spcAft>
                          <a:spcPct val="0"/>
                        </a:spcAft>
                        <a:buClrTx/>
                        <a:buSzTx/>
                        <a:buFont typeface="Wingdings" pitchFamily="2" charset="2"/>
                        <a:buNone/>
                        <a:tabLst/>
                        <a:defRPr/>
                      </a:pPr>
                      <a:r>
                        <a:rPr kumimoji="0" lang="en-US" sz="2800" b="1" i="0" u="none" strike="noStrike" cap="none" normalizeH="0" baseline="0" dirty="0">
                          <a:ln>
                            <a:noFill/>
                          </a:ln>
                          <a:solidFill>
                            <a:schemeClr val="tx1"/>
                          </a:solidFill>
                          <a:effectLst>
                            <a:outerShdw blurRad="38100" dist="38100" dir="2700000" algn="tl">
                              <a:srgbClr val="FFFFFF"/>
                            </a:outerShdw>
                          </a:effectLst>
                          <a:latin typeface="Arial" charset="0"/>
                        </a:rPr>
                        <a:t>Clinical Investigators</a:t>
                      </a:r>
                    </a:p>
                    <a:p>
                      <a:pPr marL="0" marR="0" lvl="0" indent="0" algn="l" defTabSz="914400" rtl="0" eaLnBrk="1" fontAlgn="base" latinLnBrk="0" hangingPunct="1">
                        <a:lnSpc>
                          <a:spcPct val="100000"/>
                        </a:lnSpc>
                        <a:spcBef>
                          <a:spcPts val="0"/>
                        </a:spcBef>
                        <a:spcAft>
                          <a:spcPct val="0"/>
                        </a:spcAft>
                        <a:buClrTx/>
                        <a:buSzTx/>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FFFFFF"/>
                            </a:outerShdw>
                          </a:effectLst>
                          <a:latin typeface="Arial" charset="0"/>
                        </a:rPr>
                        <a:t>Sponsors, CROs and Monitors </a:t>
                      </a:r>
                    </a:p>
                    <a:p>
                      <a:pPr marL="0" marR="0" lvl="0" indent="0" algn="l" defTabSz="914400" rtl="0" eaLnBrk="1" fontAlgn="base" latinLnBrk="0" hangingPunct="1">
                        <a:lnSpc>
                          <a:spcPct val="100000"/>
                        </a:lnSpc>
                        <a:spcBef>
                          <a:spcPts val="0"/>
                        </a:spcBef>
                        <a:spcAft>
                          <a:spcPct val="0"/>
                        </a:spcAft>
                        <a:buClrTx/>
                        <a:buSzTx/>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FFFFFF"/>
                            </a:outerShdw>
                          </a:effectLst>
                          <a:latin typeface="Arial" charset="0"/>
                        </a:rPr>
                        <a:t>Institutional Review Boards (IRBs)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66">
                            <a:alpha val="0"/>
                          </a:srgbClr>
                        </a:gs>
                        <a:gs pos="100000">
                          <a:srgbClr val="FFFFFF">
                            <a:alpha val="0"/>
                          </a:srgbClr>
                        </a:gs>
                      </a:gsLst>
                      <a:lin ang="5400000" scaled="1"/>
                    </a:gradFill>
                  </a:tcPr>
                </a:tc>
                <a:extLst>
                  <a:ext uri="{0D108BD9-81ED-4DB2-BD59-A6C34878D82A}">
                    <a16:rowId xmlns:a16="http://schemas.microsoft.com/office/drawing/2014/main" val="10000"/>
                  </a:ext>
                </a:extLst>
              </a:tr>
              <a:tr h="26670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FFFFFF"/>
                            </a:outerShdw>
                          </a:effectLst>
                          <a:latin typeface="Arial" charset="0"/>
                        </a:rPr>
                        <a:t>Relevant Regulations</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800" b="1" i="0" u="none" strike="noStrike" cap="none" normalizeH="0" baseline="0" dirty="0">
                        <a:ln>
                          <a:noFill/>
                        </a:ln>
                        <a:solidFill>
                          <a:schemeClr val="tx1"/>
                        </a:solidFill>
                        <a:effectLst>
                          <a:outerShdw blurRad="38100" dist="38100" dir="2700000" algn="tl">
                            <a:srgbClr val="FFFFFF"/>
                          </a:outerShdw>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2800" b="1" i="0" u="none" strike="noStrike" cap="none" normalizeH="0" baseline="0" dirty="0">
                          <a:ln>
                            <a:noFill/>
                          </a:ln>
                          <a:solidFill>
                            <a:schemeClr val="tx1"/>
                          </a:solidFill>
                          <a:effectLst>
                            <a:outerShdw blurRad="38100" dist="38100" dir="2700000" algn="tl">
                              <a:srgbClr val="FFFFFF"/>
                            </a:outerShdw>
                          </a:effectLst>
                          <a:latin typeface="Arial" charset="0"/>
                        </a:rPr>
                        <a:t>21 CFR</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000" b="1" i="0" u="none" strike="noStrike" cap="none" normalizeH="0" baseline="0" dirty="0">
                        <a:ln>
                          <a:noFill/>
                        </a:ln>
                        <a:solidFill>
                          <a:schemeClr val="tx1"/>
                        </a:solidFill>
                        <a:effectLst>
                          <a:outerShdw blurRad="38100" dist="38100" dir="2700000" algn="tl">
                            <a:srgbClr val="FFFFFF"/>
                          </a:outerShdw>
                        </a:effectLst>
                        <a:latin typeface="Arial"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FF66">
                            <a:alpha val="0"/>
                          </a:srgbClr>
                        </a:gs>
                        <a:gs pos="100000">
                          <a:srgbClr val="FFFFFF">
                            <a:alpha val="0"/>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1" i="0" u="sng" strike="noStrike" cap="none" normalizeH="0" baseline="0" dirty="0">
                          <a:ln>
                            <a:noFill/>
                          </a:ln>
                          <a:solidFill>
                            <a:schemeClr val="tx1"/>
                          </a:solidFill>
                          <a:effectLst>
                            <a:outerShdw blurRad="38100" dist="38100" dir="2700000" algn="tl">
                              <a:srgbClr val="FFFFFF"/>
                            </a:outerShdw>
                          </a:effectLst>
                          <a:latin typeface="Arial" charset="0"/>
                        </a:rPr>
                        <a:t>Part 50</a:t>
                      </a:r>
                      <a:r>
                        <a:rPr kumimoji="0" lang="en-US" sz="2800" b="1" i="0" u="none" strike="noStrike" cap="none" normalizeH="0" baseline="0" dirty="0">
                          <a:ln>
                            <a:noFill/>
                          </a:ln>
                          <a:solidFill>
                            <a:schemeClr val="tx1"/>
                          </a:solidFill>
                          <a:effectLst>
                            <a:outerShdw blurRad="38100" dist="38100" dir="2700000" algn="tl">
                              <a:srgbClr val="FFFFFF"/>
                            </a:outerShdw>
                          </a:effectLst>
                          <a:latin typeface="Arial" charset="0"/>
                        </a:rPr>
                        <a:t>: Protection of Human Subjects and Informed Consent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1" i="0" u="sng" strike="noStrike" cap="none" normalizeH="0" baseline="0" dirty="0">
                          <a:ln>
                            <a:noFill/>
                          </a:ln>
                          <a:solidFill>
                            <a:schemeClr val="tx1"/>
                          </a:solidFill>
                          <a:effectLst>
                            <a:outerShdw blurRad="38100" dist="38100" dir="2700000" algn="tl">
                              <a:srgbClr val="FFFFFF"/>
                            </a:outerShdw>
                          </a:effectLst>
                          <a:latin typeface="Arial" charset="0"/>
                        </a:rPr>
                        <a:t>Part 54</a:t>
                      </a:r>
                      <a:r>
                        <a:rPr kumimoji="0" lang="en-US" sz="2800" b="1" i="0" u="none" strike="noStrike" cap="none" normalizeH="0" baseline="0" dirty="0">
                          <a:ln>
                            <a:noFill/>
                          </a:ln>
                          <a:solidFill>
                            <a:schemeClr val="tx1"/>
                          </a:solidFill>
                          <a:effectLst>
                            <a:outerShdw blurRad="38100" dist="38100" dir="2700000" algn="tl">
                              <a:srgbClr val="FFFFFF"/>
                            </a:outerShdw>
                          </a:effectLst>
                          <a:latin typeface="Arial" charset="0"/>
                        </a:rPr>
                        <a:t>: Financial Disclosure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1" i="0" u="sng" strike="noStrike" cap="none" normalizeH="0" baseline="0" dirty="0">
                          <a:ln>
                            <a:noFill/>
                          </a:ln>
                          <a:solidFill>
                            <a:schemeClr val="tx1"/>
                          </a:solidFill>
                          <a:effectLst>
                            <a:outerShdw blurRad="38100" dist="38100" dir="2700000" algn="tl">
                              <a:srgbClr val="FFFFFF"/>
                            </a:outerShdw>
                          </a:effectLst>
                          <a:latin typeface="Arial" charset="0"/>
                        </a:rPr>
                        <a:t>Part 56</a:t>
                      </a:r>
                      <a:r>
                        <a:rPr kumimoji="0" lang="en-US" sz="2800" b="1" i="0" u="none" strike="noStrike" cap="none" normalizeH="0" baseline="0" dirty="0">
                          <a:ln>
                            <a:noFill/>
                          </a:ln>
                          <a:solidFill>
                            <a:schemeClr val="tx1"/>
                          </a:solidFill>
                          <a:effectLst>
                            <a:outerShdw blurRad="38100" dist="38100" dir="2700000" algn="tl">
                              <a:srgbClr val="FFFFFF"/>
                            </a:outerShdw>
                          </a:effectLst>
                          <a:latin typeface="Arial" charset="0"/>
                        </a:rPr>
                        <a:t>: Institutional Review Boards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outerShdw blurRad="38100" dist="38100" dir="2700000" algn="tl">
                            <a:srgbClr val="FFFFFF"/>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FF66">
                            <a:alpha val="0"/>
                          </a:srgbClr>
                        </a:gs>
                        <a:gs pos="100000">
                          <a:srgbClr val="FFFFFF">
                            <a:alpha val="0"/>
                          </a:srgbClr>
                        </a:gs>
                      </a:gsLst>
                      <a:lin ang="5400000" scaled="1"/>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24887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A4D5228E-073D-41E4-9FCF-11CBAC2D801F}" type="slidenum">
              <a:rPr lang="en-US" altLang="en-US" sz="1400" smtClean="0"/>
              <a:pPr eaLnBrk="1" hangingPunct="1"/>
              <a:t>12</a:t>
            </a:fld>
            <a:endParaRPr lang="en-US" altLang="en-US" sz="1400"/>
          </a:p>
        </p:txBody>
      </p:sp>
      <p:sp>
        <p:nvSpPr>
          <p:cNvPr id="21507" name="Slide Number Placeholder 3"/>
          <p:cNvSpPr txBox="1">
            <a:spLocks noGrp="1"/>
          </p:cNvSpPr>
          <p:nvPr/>
        </p:nvSpPr>
        <p:spPr bwMode="auto">
          <a:xfrm>
            <a:off x="6553200" y="6248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en-US" altLang="en-US" sz="1200"/>
          </a:p>
        </p:txBody>
      </p:sp>
      <p:sp>
        <p:nvSpPr>
          <p:cNvPr id="21508" name="Rectangle 2"/>
          <p:cNvSpPr>
            <a:spLocks noGrp="1" noRot="1" noChangeArrowheads="1"/>
          </p:cNvSpPr>
          <p:nvPr>
            <p:ph type="title" idx="4294967295"/>
          </p:nvPr>
        </p:nvSpPr>
        <p:spPr>
          <a:xfrm>
            <a:off x="766763" y="755203"/>
            <a:ext cx="7485062" cy="733425"/>
          </a:xfrm>
        </p:spPr>
        <p:txBody>
          <a:bodyPr>
            <a:normAutofit fontScale="90000"/>
          </a:bodyPr>
          <a:lstStyle/>
          <a:p>
            <a:pPr eaLnBrk="1" hangingPunct="1"/>
            <a:r>
              <a:rPr lang="en-US" altLang="en-US" b="1" dirty="0"/>
              <a:t>CDER Regulations</a:t>
            </a:r>
          </a:p>
        </p:txBody>
      </p:sp>
      <p:graphicFrame>
        <p:nvGraphicFramePr>
          <p:cNvPr id="32788" name="Group 20"/>
          <p:cNvGraphicFramePr>
            <a:graphicFrameLocks noGrp="1"/>
          </p:cNvGraphicFramePr>
          <p:nvPr>
            <p:extLst>
              <p:ext uri="{D42A27DB-BD31-4B8C-83A1-F6EECF244321}">
                <p14:modId xmlns:p14="http://schemas.microsoft.com/office/powerpoint/2010/main" val="1238017926"/>
              </p:ext>
            </p:extLst>
          </p:nvPr>
        </p:nvGraphicFramePr>
        <p:xfrm>
          <a:off x="304800" y="1698176"/>
          <a:ext cx="8534400" cy="5522913"/>
        </p:xfrm>
        <a:graphic>
          <a:graphicData uri="http://schemas.openxmlformats.org/drawingml/2006/table">
            <a:tbl>
              <a:tblPr/>
              <a:tblGrid>
                <a:gridCol w="2362200">
                  <a:extLst>
                    <a:ext uri="{9D8B030D-6E8A-4147-A177-3AD203B41FA5}">
                      <a16:colId xmlns:a16="http://schemas.microsoft.com/office/drawing/2014/main" val="20000"/>
                    </a:ext>
                  </a:extLst>
                </a:gridCol>
                <a:gridCol w="6172200">
                  <a:extLst>
                    <a:ext uri="{9D8B030D-6E8A-4147-A177-3AD203B41FA5}">
                      <a16:colId xmlns:a16="http://schemas.microsoft.com/office/drawing/2014/main" val="20001"/>
                    </a:ext>
                  </a:extLst>
                </a:gridCol>
              </a:tblGrid>
              <a:tr h="552291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FFFFFF"/>
                            </a:outerShdw>
                          </a:effectLst>
                          <a:latin typeface="Arial" charset="0"/>
                        </a:rPr>
                        <a:t>Relevant Regulations</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800" b="1" i="0" u="none" strike="noStrike" cap="none" normalizeH="0" baseline="0" dirty="0">
                        <a:ln>
                          <a:noFill/>
                        </a:ln>
                        <a:solidFill>
                          <a:schemeClr val="tx1"/>
                        </a:solidFill>
                        <a:effectLst>
                          <a:outerShdw blurRad="38100" dist="38100" dir="2700000" algn="tl">
                            <a:srgbClr val="FFFFFF"/>
                          </a:outerShdw>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2800" b="1" i="0" u="none" strike="noStrike" cap="none" normalizeH="0" baseline="0" dirty="0">
                          <a:ln>
                            <a:noFill/>
                          </a:ln>
                          <a:solidFill>
                            <a:schemeClr val="tx1"/>
                          </a:solidFill>
                          <a:effectLst>
                            <a:outerShdw blurRad="38100" dist="38100" dir="2700000" algn="tl">
                              <a:srgbClr val="FFFFFF"/>
                            </a:outerShdw>
                          </a:effectLst>
                          <a:latin typeface="Arial" charset="0"/>
                        </a:rPr>
                        <a:t>21 CFR</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000" b="1" i="0" u="none" strike="noStrike" cap="none" normalizeH="0" baseline="0" dirty="0">
                        <a:ln>
                          <a:noFill/>
                        </a:ln>
                        <a:solidFill>
                          <a:schemeClr val="tx1"/>
                        </a:solidFill>
                        <a:effectLst>
                          <a:outerShdw blurRad="38100" dist="38100" dir="2700000" algn="tl">
                            <a:srgbClr val="FFFFFF"/>
                          </a:outerShdw>
                        </a:effectLst>
                        <a:latin typeface="Arial" charset="0"/>
                      </a:endParaRPr>
                    </a:p>
                  </a:txBody>
                  <a:tcPr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FF66">
                            <a:alpha val="0"/>
                          </a:srgbClr>
                        </a:gs>
                        <a:gs pos="100000">
                          <a:srgbClr val="FFFFFF">
                            <a:alpha val="0"/>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Arial" charset="0"/>
                        </a:rPr>
                        <a:t>SPECIFIC to DRUGS and BIOLOGICS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1" i="0" u="sng" strike="noStrike" cap="none" normalizeH="0" baseline="0" dirty="0">
                          <a:ln>
                            <a:noFill/>
                          </a:ln>
                          <a:solidFill>
                            <a:schemeClr val="tx1"/>
                          </a:solidFill>
                          <a:effectLst>
                            <a:outerShdw blurRad="38100" dist="38100" dir="2700000" algn="tl">
                              <a:srgbClr val="FFFFFF"/>
                            </a:outerShdw>
                          </a:effectLst>
                          <a:latin typeface="Arial" charset="0"/>
                        </a:rPr>
                        <a:t>Part 312</a:t>
                      </a:r>
                      <a:r>
                        <a:rPr kumimoji="0" lang="en-US" sz="2800" b="1" i="0" u="none" strike="noStrike" cap="none" normalizeH="0" baseline="0" dirty="0">
                          <a:ln>
                            <a:noFill/>
                          </a:ln>
                          <a:solidFill>
                            <a:schemeClr val="tx1"/>
                          </a:solidFill>
                          <a:effectLst>
                            <a:outerShdw blurRad="38100" dist="38100" dir="2700000" algn="tl">
                              <a:srgbClr val="FFFFFF"/>
                            </a:outerShdw>
                          </a:effectLst>
                          <a:latin typeface="Arial" charset="0"/>
                        </a:rPr>
                        <a:t>: Subpart D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outerShdw blurRad="38100" dist="38100" dir="2700000" algn="tl">
                              <a:srgbClr val="FFFFFF"/>
                            </a:outerShdw>
                          </a:effectLst>
                          <a:latin typeface="Arial" charset="0"/>
                        </a:rPr>
                        <a:t>IND Responsibilities</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a:ln>
                            <a:noFill/>
                          </a:ln>
                          <a:solidFill>
                            <a:schemeClr val="tx1"/>
                          </a:solidFill>
                          <a:effectLst>
                            <a:outerShdw blurRad="38100" dist="38100" dir="2700000" algn="tl">
                              <a:srgbClr val="FFFFFF"/>
                            </a:outerShdw>
                          </a:effectLst>
                          <a:latin typeface="Arial" charset="0"/>
                        </a:rPr>
                        <a:t>  312.50: Sponsors</a:t>
                      </a:r>
                      <a:endParaRPr kumimoji="0" lang="en-US" sz="2800" b="0" i="0" u="none" strike="noStrike" cap="none" normalizeH="0" baseline="0" dirty="0">
                        <a:ln>
                          <a:noFill/>
                        </a:ln>
                        <a:solidFill>
                          <a:schemeClr val="tx1"/>
                        </a:solidFill>
                        <a:effectLst>
                          <a:outerShdw blurRad="38100" dist="38100" dir="2700000" algn="tl">
                            <a:srgbClr val="FFFFFF"/>
                          </a:outerShdw>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outerShdw blurRad="38100" dist="38100" dir="2700000" algn="tl">
                              <a:srgbClr val="FFFFFF"/>
                            </a:outerShdw>
                          </a:effectLst>
                          <a:latin typeface="Arial" charset="0"/>
                        </a:rPr>
                        <a:t>  312.60: Investigators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1" i="0" u="sng" strike="noStrike" cap="none" normalizeH="0" baseline="0" dirty="0">
                          <a:ln>
                            <a:noFill/>
                          </a:ln>
                          <a:solidFill>
                            <a:schemeClr val="tx1"/>
                          </a:solidFill>
                          <a:effectLst>
                            <a:outerShdw blurRad="38100" dist="38100" dir="2700000" algn="tl">
                              <a:srgbClr val="FFFFFF"/>
                            </a:outerShdw>
                          </a:effectLst>
                          <a:latin typeface="Arial" charset="0"/>
                        </a:rPr>
                        <a:t>Part 314</a:t>
                      </a:r>
                      <a:r>
                        <a:rPr kumimoji="0" lang="en-US" sz="2800" b="1" i="0" u="none" strike="noStrike" cap="none" normalizeH="0" baseline="0" dirty="0">
                          <a:ln>
                            <a:noFill/>
                          </a:ln>
                          <a:solidFill>
                            <a:schemeClr val="tx1"/>
                          </a:solidFill>
                          <a:effectLst>
                            <a:outerShdw blurRad="38100" dist="38100" dir="2700000" algn="tl">
                              <a:srgbClr val="FFFFFF"/>
                            </a:outerShdw>
                          </a:effectLst>
                          <a:latin typeface="Arial" charset="0"/>
                        </a:rPr>
                        <a:t>: New Drug Applications</a:t>
                      </a:r>
                    </a:p>
                    <a:p>
                      <a:pPr marL="0" marR="0" lvl="0" indent="0" algn="l" defTabSz="914400" rtl="0" eaLnBrk="1" fontAlgn="base" latinLnBrk="0" hangingPunct="1">
                        <a:lnSpc>
                          <a:spcPct val="100000"/>
                        </a:lnSpc>
                        <a:spcBef>
                          <a:spcPct val="20000"/>
                        </a:spcBef>
                        <a:spcAft>
                          <a:spcPct val="0"/>
                        </a:spcAft>
                        <a:buClrTx/>
                        <a:buSzTx/>
                        <a:buFontTx/>
                        <a:buChar char="•"/>
                        <a:tabLst/>
                        <a:defRPr/>
                      </a:pPr>
                      <a:r>
                        <a:rPr kumimoji="0" lang="en-US" sz="2800" b="1" i="0" u="sng" strike="noStrike" cap="none" normalizeH="0" baseline="0" dirty="0">
                          <a:ln>
                            <a:noFill/>
                          </a:ln>
                          <a:solidFill>
                            <a:schemeClr val="tx1"/>
                          </a:solidFill>
                          <a:effectLst>
                            <a:outerShdw blurRad="38100" dist="38100" dir="2700000" algn="tl">
                              <a:srgbClr val="FFFFFF"/>
                            </a:outerShdw>
                          </a:effectLst>
                          <a:latin typeface="Arial" charset="0"/>
                        </a:rPr>
                        <a:t>Part 320</a:t>
                      </a:r>
                      <a:r>
                        <a:rPr kumimoji="0" lang="en-US" sz="2800" b="1" i="0" u="none" strike="noStrike" cap="none" normalizeH="0" baseline="0" dirty="0">
                          <a:ln>
                            <a:noFill/>
                          </a:ln>
                          <a:solidFill>
                            <a:schemeClr val="tx1"/>
                          </a:solidFill>
                          <a:effectLst>
                            <a:outerShdw blurRad="38100" dist="38100" dir="2700000" algn="tl">
                              <a:srgbClr val="FFFFFF"/>
                            </a:outerShdw>
                          </a:effectLst>
                          <a:latin typeface="Arial" charset="0"/>
                        </a:rPr>
                        <a:t>: Bioavailability and    Bioequivalence Requirements</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2800" b="1" i="0" u="none" strike="noStrike" cap="none" normalizeH="0" baseline="0" dirty="0">
                        <a:ln>
                          <a:noFill/>
                        </a:ln>
                        <a:solidFill>
                          <a:schemeClr val="tx1"/>
                        </a:solidFill>
                        <a:effectLst>
                          <a:outerShdw blurRad="38100" dist="38100" dir="2700000" algn="tl">
                            <a:srgbClr val="FFFFFF"/>
                          </a:outerShdw>
                        </a:effectLst>
                        <a:latin typeface="Arial" charset="0"/>
                      </a:endParaRPr>
                    </a:p>
                  </a:txBody>
                  <a:tcPr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FF66">
                            <a:alpha val="0"/>
                          </a:srgbClr>
                        </a:gs>
                        <a:gs pos="100000">
                          <a:srgbClr val="FFFFFF">
                            <a:alpha val="0"/>
                          </a:srgbClr>
                        </a:gs>
                      </a:gsLst>
                      <a:lin ang="5400000" scaled="1"/>
                    </a:gra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53155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1066800"/>
            <a:ext cx="7924800" cy="914400"/>
          </a:xfrm>
        </p:spPr>
        <p:txBody>
          <a:bodyPr/>
          <a:lstStyle/>
          <a:p>
            <a:r>
              <a:rPr lang="en-US" altLang="en-US" sz="4800" b="1"/>
              <a:t>Elements of GCP</a:t>
            </a:r>
          </a:p>
        </p:txBody>
      </p:sp>
      <p:sp>
        <p:nvSpPr>
          <p:cNvPr id="20483" name="Content Placeholder 2"/>
          <p:cNvSpPr>
            <a:spLocks noGrp="1"/>
          </p:cNvSpPr>
          <p:nvPr>
            <p:ph idx="1"/>
          </p:nvPr>
        </p:nvSpPr>
        <p:spPr>
          <a:xfrm>
            <a:off x="457200" y="2179638"/>
            <a:ext cx="8229600" cy="4525962"/>
          </a:xfrm>
        </p:spPr>
        <p:txBody>
          <a:bodyPr/>
          <a:lstStyle/>
          <a:p>
            <a:pPr>
              <a:defRPr/>
            </a:pPr>
            <a:r>
              <a:rPr lang="en-US" altLang="en-US" dirty="0"/>
              <a:t>Well designed </a:t>
            </a:r>
            <a:r>
              <a:rPr lang="en-US" altLang="en-US" b="1" dirty="0">
                <a:solidFill>
                  <a:srgbClr val="C00000"/>
                </a:solidFill>
              </a:rPr>
              <a:t>protocol </a:t>
            </a:r>
            <a:r>
              <a:rPr lang="en-US" altLang="en-US" dirty="0"/>
              <a:t>and</a:t>
            </a:r>
            <a:r>
              <a:rPr lang="en-US" altLang="en-US" b="1" dirty="0">
                <a:solidFill>
                  <a:srgbClr val="C00000"/>
                </a:solidFill>
              </a:rPr>
              <a:t> FOLLOW IT!</a:t>
            </a:r>
          </a:p>
          <a:p>
            <a:pPr>
              <a:defRPr/>
            </a:pPr>
            <a:r>
              <a:rPr lang="en-US" altLang="en-US" sz="3600" b="1" u="sng" dirty="0">
                <a:solidFill>
                  <a:srgbClr val="C00000"/>
                </a:solidFill>
                <a:effectLst>
                  <a:outerShdw blurRad="38100" dist="38100" dir="2700000" algn="tl">
                    <a:srgbClr val="000000">
                      <a:alpha val="43137"/>
                    </a:srgbClr>
                  </a:outerShdw>
                </a:effectLst>
              </a:rPr>
              <a:t>DOCUMENTATION</a:t>
            </a:r>
          </a:p>
          <a:p>
            <a:pPr>
              <a:defRPr/>
            </a:pPr>
            <a:r>
              <a:rPr lang="en-US" altLang="en-US" dirty="0"/>
              <a:t>Accurately and completely collect the data</a:t>
            </a:r>
          </a:p>
          <a:p>
            <a:pPr>
              <a:defRPr/>
            </a:pPr>
            <a:r>
              <a:rPr lang="en-US" altLang="en-US" dirty="0"/>
              <a:t>Analyze the data according to a </a:t>
            </a:r>
            <a:r>
              <a:rPr lang="en-US" altLang="en-US" b="1" dirty="0">
                <a:solidFill>
                  <a:srgbClr val="C00000"/>
                </a:solidFill>
              </a:rPr>
              <a:t>prespecified</a:t>
            </a:r>
            <a:r>
              <a:rPr lang="en-US" altLang="en-US" dirty="0"/>
              <a:t> plan</a:t>
            </a:r>
          </a:p>
          <a:p>
            <a:pPr>
              <a:defRPr/>
            </a:pPr>
            <a:r>
              <a:rPr lang="en-US" altLang="en-US" b="1" dirty="0">
                <a:solidFill>
                  <a:srgbClr val="C00000"/>
                </a:solidFill>
              </a:rPr>
              <a:t>Accurately</a:t>
            </a:r>
            <a:r>
              <a:rPr lang="en-US" altLang="en-US" dirty="0"/>
              <a:t> report results</a:t>
            </a:r>
          </a:p>
        </p:txBody>
      </p:sp>
      <p:sp>
        <p:nvSpPr>
          <p:cNvPr id="18436"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7412935F-CCFD-4A85-A1A5-343012C137D2}" type="slidenum">
              <a:rPr lang="en-US" altLang="en-US" sz="1400" smtClean="0"/>
              <a:pPr eaLnBrk="1" hangingPunct="1"/>
              <a:t>13</a:t>
            </a:fld>
            <a:endParaRPr lang="en-US" altLang="en-US" sz="1400"/>
          </a:p>
        </p:txBody>
      </p:sp>
    </p:spTree>
    <p:extLst>
      <p:ext uri="{BB962C8B-B14F-4D97-AF65-F5344CB8AC3E}">
        <p14:creationId xmlns:p14="http://schemas.microsoft.com/office/powerpoint/2010/main" val="2991744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9600" y="1219200"/>
            <a:ext cx="7924800" cy="914400"/>
          </a:xfrm>
        </p:spPr>
        <p:txBody>
          <a:bodyPr/>
          <a:lstStyle/>
          <a:p>
            <a:r>
              <a:rPr lang="en-US" altLang="en-US" b="1">
                <a:solidFill>
                  <a:schemeClr val="tx1"/>
                </a:solidFill>
              </a:rPr>
              <a:t>Consider these…..</a:t>
            </a:r>
          </a:p>
        </p:txBody>
      </p:sp>
      <p:sp>
        <p:nvSpPr>
          <p:cNvPr id="19459" name="Content Placeholder 2"/>
          <p:cNvSpPr>
            <a:spLocks noGrp="1"/>
          </p:cNvSpPr>
          <p:nvPr>
            <p:ph idx="1"/>
          </p:nvPr>
        </p:nvSpPr>
        <p:spPr>
          <a:xfrm>
            <a:off x="457200" y="2408238"/>
            <a:ext cx="8229600" cy="4525962"/>
          </a:xfrm>
        </p:spPr>
        <p:txBody>
          <a:bodyPr/>
          <a:lstStyle/>
          <a:p>
            <a:r>
              <a:rPr lang="en-US" altLang="en-US" sz="3600" b="1">
                <a:solidFill>
                  <a:srgbClr val="C00000"/>
                </a:solidFill>
              </a:rPr>
              <a:t>Adequate resources</a:t>
            </a:r>
          </a:p>
          <a:p>
            <a:r>
              <a:rPr lang="en-US" altLang="en-US" sz="3600" b="1">
                <a:solidFill>
                  <a:srgbClr val="C00000"/>
                </a:solidFill>
              </a:rPr>
              <a:t>Well trained staff</a:t>
            </a:r>
          </a:p>
          <a:p>
            <a:r>
              <a:rPr lang="en-US" altLang="en-US" sz="3600" b="1">
                <a:solidFill>
                  <a:srgbClr val="C00000"/>
                </a:solidFill>
              </a:rPr>
              <a:t>Culture of excellence-no fraud or cutting corners </a:t>
            </a:r>
          </a:p>
          <a:p>
            <a:r>
              <a:rPr lang="en-US" altLang="en-US" sz="3600" b="1">
                <a:solidFill>
                  <a:srgbClr val="C00000"/>
                </a:solidFill>
              </a:rPr>
              <a:t>Understanding of science of clinical trials</a:t>
            </a:r>
          </a:p>
          <a:p>
            <a:endParaRPr lang="en-US" altLang="en-US" sz="3600" b="1">
              <a:solidFill>
                <a:srgbClr val="C00000"/>
              </a:solidFill>
            </a:endParaRPr>
          </a:p>
        </p:txBody>
      </p:sp>
      <p:sp>
        <p:nvSpPr>
          <p:cNvPr id="19460"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D203329E-54E6-4B4C-A6F7-AC2942D327A4}" type="slidenum">
              <a:rPr lang="en-US" altLang="en-US" sz="1400" smtClean="0"/>
              <a:pPr eaLnBrk="1" hangingPunct="1"/>
              <a:t>14</a:t>
            </a:fld>
            <a:endParaRPr lang="en-US" altLang="en-US" sz="1400"/>
          </a:p>
        </p:txBody>
      </p:sp>
    </p:spTree>
    <p:extLst>
      <p:ext uri="{BB962C8B-B14F-4D97-AF65-F5344CB8AC3E}">
        <p14:creationId xmlns:p14="http://schemas.microsoft.com/office/powerpoint/2010/main" val="1398850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b="1"/>
              <a:t>Regulation and Guidance</a:t>
            </a:r>
          </a:p>
        </p:txBody>
      </p:sp>
      <p:pic>
        <p:nvPicPr>
          <p:cNvPr id="30723" name="Picture 4" descr="terminato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85800" y="2057400"/>
            <a:ext cx="2743200" cy="3886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4" name="Picture 2" descr="mrrog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7163" y="2057400"/>
            <a:ext cx="2840037"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843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F565E5-775F-4639-878A-6F78768FD010}"/>
              </a:ext>
            </a:extLst>
          </p:cNvPr>
          <p:cNvSpPr>
            <a:spLocks noGrp="1"/>
          </p:cNvSpPr>
          <p:nvPr>
            <p:ph type="title"/>
          </p:nvPr>
        </p:nvSpPr>
        <p:spPr>
          <a:xfrm>
            <a:off x="457200" y="787827"/>
            <a:ext cx="8229600" cy="1143000"/>
          </a:xfrm>
        </p:spPr>
        <p:txBody>
          <a:bodyPr>
            <a:normAutofit/>
          </a:bodyPr>
          <a:lstStyle/>
          <a:p>
            <a:r>
              <a:rPr lang="en-US" sz="5400" b="1" dirty="0"/>
              <a:t>Regulation and Guidance</a:t>
            </a:r>
          </a:p>
        </p:txBody>
      </p:sp>
      <p:sp>
        <p:nvSpPr>
          <p:cNvPr id="5" name="Content Placeholder 4">
            <a:extLst>
              <a:ext uri="{FF2B5EF4-FFF2-40B4-BE49-F238E27FC236}">
                <a16:creationId xmlns:a16="http://schemas.microsoft.com/office/drawing/2014/main" id="{99D9DE31-0886-4F41-A949-39CE30663B74}"/>
              </a:ext>
            </a:extLst>
          </p:cNvPr>
          <p:cNvSpPr>
            <a:spLocks noGrp="1"/>
          </p:cNvSpPr>
          <p:nvPr>
            <p:ph sz="half" idx="1"/>
          </p:nvPr>
        </p:nvSpPr>
        <p:spPr>
          <a:xfrm>
            <a:off x="457200" y="2430626"/>
            <a:ext cx="4038600" cy="4525963"/>
          </a:xfrm>
        </p:spPr>
        <p:txBody>
          <a:bodyPr/>
          <a:lstStyle/>
          <a:p>
            <a:r>
              <a:rPr lang="en-US" sz="4800" dirty="0"/>
              <a:t>21CFR</a:t>
            </a:r>
          </a:p>
          <a:p>
            <a:r>
              <a:rPr lang="en-US" sz="4800" dirty="0"/>
              <a:t>REQUIRED</a:t>
            </a:r>
          </a:p>
          <a:p>
            <a:endParaRPr lang="en-US" sz="1600" dirty="0"/>
          </a:p>
          <a:p>
            <a:r>
              <a:rPr lang="en-US" sz="4800" dirty="0"/>
              <a:t>WHAT </a:t>
            </a:r>
            <a:r>
              <a:rPr lang="en-US" sz="4400" dirty="0"/>
              <a:t>to do</a:t>
            </a:r>
          </a:p>
          <a:p>
            <a:pPr marL="0" indent="0">
              <a:buNone/>
            </a:pPr>
            <a:endParaRPr lang="en-US" dirty="0"/>
          </a:p>
        </p:txBody>
      </p:sp>
      <p:sp>
        <p:nvSpPr>
          <p:cNvPr id="6" name="Content Placeholder 5">
            <a:extLst>
              <a:ext uri="{FF2B5EF4-FFF2-40B4-BE49-F238E27FC236}">
                <a16:creationId xmlns:a16="http://schemas.microsoft.com/office/drawing/2014/main" id="{83436327-E440-42EE-A294-84E861B9965C}"/>
              </a:ext>
            </a:extLst>
          </p:cNvPr>
          <p:cNvSpPr>
            <a:spLocks noGrp="1"/>
          </p:cNvSpPr>
          <p:nvPr>
            <p:ph sz="half" idx="2"/>
          </p:nvPr>
        </p:nvSpPr>
        <p:spPr>
          <a:xfrm>
            <a:off x="4648200" y="2344313"/>
            <a:ext cx="4038600" cy="4525963"/>
          </a:xfrm>
        </p:spPr>
        <p:txBody>
          <a:bodyPr>
            <a:normAutofit/>
          </a:bodyPr>
          <a:lstStyle/>
          <a:p>
            <a:r>
              <a:rPr lang="en-US" sz="4800" dirty="0"/>
              <a:t>Guidance</a:t>
            </a:r>
          </a:p>
          <a:p>
            <a:r>
              <a:rPr lang="en-US" sz="4000" dirty="0"/>
              <a:t>Optional or suggested</a:t>
            </a:r>
          </a:p>
          <a:p>
            <a:r>
              <a:rPr lang="en-US" sz="4800" dirty="0"/>
              <a:t>HOW </a:t>
            </a:r>
            <a:r>
              <a:rPr lang="en-US" sz="4400" dirty="0"/>
              <a:t>to do it</a:t>
            </a:r>
          </a:p>
        </p:txBody>
      </p:sp>
    </p:spTree>
    <p:extLst>
      <p:ext uri="{BB962C8B-B14F-4D97-AF65-F5344CB8AC3E}">
        <p14:creationId xmlns:p14="http://schemas.microsoft.com/office/powerpoint/2010/main" val="2645540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A1DC826C-616A-437C-91DD-A7DF19D434F0}" type="slidenum">
              <a:rPr lang="en-US" altLang="en-US" sz="1400"/>
              <a:pPr algn="r" eaLnBrk="1" hangingPunct="1">
                <a:spcBef>
                  <a:spcPct val="0"/>
                </a:spcBef>
                <a:buFontTx/>
                <a:buNone/>
              </a:pPr>
              <a:t>17</a:t>
            </a:fld>
            <a:endParaRPr lang="en-US" altLang="en-US" sz="1400"/>
          </a:p>
        </p:txBody>
      </p:sp>
      <p:pic>
        <p:nvPicPr>
          <p:cNvPr id="46083" name="Picture 2"/>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l="32408" t="13469" r="30135" b="7401"/>
          <a:stretch>
            <a:fillRect/>
          </a:stretch>
        </p:blipFill>
        <p:spPr>
          <a:xfrm>
            <a:off x="457200" y="1066800"/>
            <a:ext cx="2667000" cy="4343400"/>
          </a:xfrm>
        </p:spPr>
      </p:pic>
      <p:sp>
        <p:nvSpPr>
          <p:cNvPr id="46084" name="Rectangle 3"/>
          <p:cNvSpPr>
            <a:spLocks noChangeArrowheads="1"/>
          </p:cNvSpPr>
          <p:nvPr/>
        </p:nvSpPr>
        <p:spPr bwMode="auto">
          <a:xfrm>
            <a:off x="5029200" y="1295400"/>
            <a:ext cx="36576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endParaRPr lang="en-US" altLang="en-US" sz="1800"/>
          </a:p>
          <a:p>
            <a:pPr eaLnBrk="1" hangingPunct="1"/>
            <a:endParaRPr lang="en-US" altLang="en-US" sz="1800"/>
          </a:p>
        </p:txBody>
      </p:sp>
      <p:sp>
        <p:nvSpPr>
          <p:cNvPr id="46085" name="Rectangle 4"/>
          <p:cNvSpPr>
            <a:spLocks noChangeArrowheads="1"/>
          </p:cNvSpPr>
          <p:nvPr/>
        </p:nvSpPr>
        <p:spPr bwMode="auto">
          <a:xfrm>
            <a:off x="3352800" y="609600"/>
            <a:ext cx="55626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b="1"/>
              <a:t>ICH E6</a:t>
            </a:r>
          </a:p>
          <a:p>
            <a:pPr eaLnBrk="1" hangingPunct="1">
              <a:spcBef>
                <a:spcPct val="0"/>
              </a:spcBef>
              <a:buFontTx/>
              <a:buNone/>
            </a:pPr>
            <a:r>
              <a:rPr lang="en-US" altLang="en-US" sz="2800" b="1"/>
              <a:t>Good Clinical Practice (GCP)</a:t>
            </a:r>
            <a:r>
              <a:rPr lang="en-US" altLang="en-US" sz="2800"/>
              <a:t>: A standard for the </a:t>
            </a:r>
            <a:r>
              <a:rPr lang="en-US" altLang="en-US" sz="2800">
                <a:solidFill>
                  <a:srgbClr val="C00000"/>
                </a:solidFill>
              </a:rPr>
              <a:t>design, conduct, performance, monitoring, auditing, recording, analyses, and reporting of clinical trials </a:t>
            </a:r>
            <a:r>
              <a:rPr lang="en-US" altLang="en-US" sz="2800"/>
              <a:t>that provides assurance that the data and reported results are </a:t>
            </a:r>
            <a:r>
              <a:rPr lang="en-US" altLang="en-US" sz="2800">
                <a:solidFill>
                  <a:srgbClr val="C00000"/>
                </a:solidFill>
              </a:rPr>
              <a:t>credible and accurate</a:t>
            </a:r>
            <a:r>
              <a:rPr lang="en-US" altLang="en-US" sz="2800"/>
              <a:t>, and that the </a:t>
            </a:r>
            <a:r>
              <a:rPr lang="en-US" altLang="en-US" sz="2800">
                <a:solidFill>
                  <a:srgbClr val="C00000"/>
                </a:solidFill>
              </a:rPr>
              <a:t>rights, integrity, and confidentiality of trial subjects are protected</a:t>
            </a:r>
          </a:p>
        </p:txBody>
      </p:sp>
      <p:sp>
        <p:nvSpPr>
          <p:cNvPr id="46086" name="Text Box 5"/>
          <p:cNvSpPr txBox="1">
            <a:spLocks noChangeArrowheads="1"/>
          </p:cNvSpPr>
          <p:nvPr/>
        </p:nvSpPr>
        <p:spPr bwMode="auto">
          <a:xfrm>
            <a:off x="304800" y="5626100"/>
            <a:ext cx="8763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https://www.fda.gov/downloads/Drugs/Guidances/UCM464506.pdf</a:t>
            </a:r>
          </a:p>
          <a:p>
            <a:pPr eaLnBrk="1" hangingPunct="1">
              <a:spcBef>
                <a:spcPct val="0"/>
              </a:spcBef>
              <a:buFontTx/>
              <a:buNone/>
            </a:pPr>
            <a:endParaRPr lang="en-US" altLang="en-US" sz="1800"/>
          </a:p>
          <a:p>
            <a:pPr eaLnBrk="1" hangingPunct="1">
              <a:spcBef>
                <a:spcPct val="0"/>
              </a:spcBef>
              <a:buFontTx/>
              <a:buNone/>
            </a:pPr>
            <a:endParaRPr lang="en-US" altLang="en-US" sz="1800"/>
          </a:p>
        </p:txBody>
      </p:sp>
    </p:spTree>
    <p:extLst>
      <p:ext uri="{BB962C8B-B14F-4D97-AF65-F5344CB8AC3E}">
        <p14:creationId xmlns:p14="http://schemas.microsoft.com/office/powerpoint/2010/main" val="414874192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p:txBody>
          <a:bodyPr/>
          <a:lstStyle/>
          <a:p>
            <a:r>
              <a:rPr lang="en-US" altLang="en-US" b="1"/>
              <a:t>Definitions 312.3</a:t>
            </a:r>
          </a:p>
        </p:txBody>
      </p:sp>
      <p:sp>
        <p:nvSpPr>
          <p:cNvPr id="22531" name="Content Placeholder 3"/>
          <p:cNvSpPr>
            <a:spLocks noGrp="1"/>
          </p:cNvSpPr>
          <p:nvPr>
            <p:ph idx="1"/>
          </p:nvPr>
        </p:nvSpPr>
        <p:spPr/>
        <p:txBody>
          <a:bodyPr/>
          <a:lstStyle/>
          <a:p>
            <a:r>
              <a:rPr lang="en-US" altLang="en-US" sz="2800" i="1" u="sng"/>
              <a:t>Sponsor</a:t>
            </a:r>
            <a:r>
              <a:rPr lang="en-US" altLang="en-US" sz="2800"/>
              <a:t>: takes responsibility for and initiates a clinical investigation; may be an individual or pharmaceutical company, governmental agency, academic institution, private organization, or other organization.</a:t>
            </a:r>
          </a:p>
          <a:p>
            <a:r>
              <a:rPr lang="en-US" altLang="en-US" sz="2800" i="1" u="sng"/>
              <a:t>Investigator</a:t>
            </a:r>
            <a:r>
              <a:rPr lang="en-US" altLang="en-US" sz="2800"/>
              <a:t>: an individual who actually conducts a clinical investigation</a:t>
            </a:r>
          </a:p>
          <a:p>
            <a:r>
              <a:rPr lang="en-US" altLang="en-US" sz="2800" i="1" u="sng"/>
              <a:t>Sponsor-investigator: </a:t>
            </a:r>
            <a:r>
              <a:rPr lang="en-US" altLang="en-US" sz="2800"/>
              <a:t>an individual who fulfills both roles above</a:t>
            </a:r>
          </a:p>
          <a:p>
            <a:endParaRPr lang="en-US" altLang="en-US"/>
          </a:p>
        </p:txBody>
      </p:sp>
      <p:sp>
        <p:nvSpPr>
          <p:cNvPr id="22532" name="Slide Number Placeholder 1"/>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F01F226E-066E-40F6-B7C2-E62FA208294D}" type="slidenum">
              <a:rPr lang="en-US" altLang="en-US" sz="1400" smtClean="0"/>
              <a:pPr eaLnBrk="1" hangingPunct="1"/>
              <a:t>18</a:t>
            </a:fld>
            <a:endParaRPr lang="en-US" altLang="en-US" sz="1400"/>
          </a:p>
        </p:txBody>
      </p:sp>
    </p:spTree>
    <p:extLst>
      <p:ext uri="{BB962C8B-B14F-4D97-AF65-F5344CB8AC3E}">
        <p14:creationId xmlns:p14="http://schemas.microsoft.com/office/powerpoint/2010/main" val="2992052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09600" y="990600"/>
            <a:ext cx="7924800" cy="914400"/>
          </a:xfrm>
        </p:spPr>
        <p:txBody>
          <a:bodyPr/>
          <a:lstStyle/>
          <a:p>
            <a:r>
              <a:rPr lang="en-US" altLang="en-US" b="1"/>
              <a:t>Interface with FDA</a:t>
            </a:r>
          </a:p>
        </p:txBody>
      </p:sp>
      <p:sp>
        <p:nvSpPr>
          <p:cNvPr id="23555" name="Content Placeholder 2"/>
          <p:cNvSpPr>
            <a:spLocks noGrp="1"/>
          </p:cNvSpPr>
          <p:nvPr>
            <p:ph idx="1"/>
          </p:nvPr>
        </p:nvSpPr>
        <p:spPr>
          <a:xfrm>
            <a:off x="457200" y="2179638"/>
            <a:ext cx="8229600" cy="4525962"/>
          </a:xfrm>
        </p:spPr>
        <p:txBody>
          <a:bodyPr/>
          <a:lstStyle/>
          <a:p>
            <a:pPr>
              <a:defRPr/>
            </a:pPr>
            <a:r>
              <a:rPr lang="en-US" altLang="en-US" sz="3600" b="1" dirty="0"/>
              <a:t>Clinical investigator interacts with Sponsor </a:t>
            </a:r>
          </a:p>
          <a:p>
            <a:pPr>
              <a:defRPr/>
            </a:pPr>
            <a:r>
              <a:rPr lang="en-US" altLang="en-US" sz="3600" b="1" dirty="0"/>
              <a:t>Sponsor interacts with FDA</a:t>
            </a:r>
          </a:p>
          <a:p>
            <a:pPr>
              <a:defRPr/>
            </a:pPr>
            <a:endParaRPr lang="en-US" altLang="en-US" dirty="0"/>
          </a:p>
          <a:p>
            <a:pPr marL="0" indent="0">
              <a:buFontTx/>
              <a:buNone/>
              <a:defRPr/>
            </a:pPr>
            <a:r>
              <a:rPr lang="en-US" altLang="en-US" sz="5400" dirty="0"/>
              <a:t> CI </a:t>
            </a:r>
            <a:r>
              <a:rPr lang="en-US" altLang="en-US" dirty="0"/>
              <a:t> 				</a:t>
            </a:r>
          </a:p>
        </p:txBody>
      </p:sp>
      <p:sp>
        <p:nvSpPr>
          <p:cNvPr id="23556"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2C61E0AB-E2C8-4D1A-B583-53C81C33D819}" type="slidenum">
              <a:rPr lang="en-US" altLang="en-US" sz="1400" smtClean="0"/>
              <a:pPr eaLnBrk="1" hangingPunct="1"/>
              <a:t>19</a:t>
            </a:fld>
            <a:endParaRPr lang="en-US" altLang="en-US" sz="1400"/>
          </a:p>
        </p:txBody>
      </p:sp>
      <p:sp>
        <p:nvSpPr>
          <p:cNvPr id="2" name="Left-Right Arrow 1"/>
          <p:cNvSpPr/>
          <p:nvPr/>
        </p:nvSpPr>
        <p:spPr>
          <a:xfrm>
            <a:off x="1676400" y="4926013"/>
            <a:ext cx="685800" cy="484187"/>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35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495800"/>
            <a:ext cx="2657475"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8" name="Left-Right Arrow 7"/>
          <p:cNvSpPr/>
          <p:nvPr/>
        </p:nvSpPr>
        <p:spPr>
          <a:xfrm>
            <a:off x="5410200" y="4849813"/>
            <a:ext cx="685800" cy="484187"/>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3560" name="Picture 7" descr="Blue Official FDA Logo, extra-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545013"/>
            <a:ext cx="1981200"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5693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a:xfrm>
            <a:off x="609600" y="1447800"/>
            <a:ext cx="7924800" cy="914400"/>
          </a:xfrm>
        </p:spPr>
        <p:txBody>
          <a:bodyPr>
            <a:normAutofit fontScale="90000"/>
          </a:bodyPr>
          <a:lstStyle/>
          <a:p>
            <a:r>
              <a:rPr lang="en-US" altLang="en-US" b="1"/>
              <a:t>Good Clinical Practice - GCP</a:t>
            </a:r>
            <a:br>
              <a:rPr lang="en-US" altLang="en-US" b="1"/>
            </a:br>
            <a:r>
              <a:rPr lang="en-US" altLang="en-US" sz="3600" b="1"/>
              <a:t>Outline of Topics</a:t>
            </a:r>
          </a:p>
        </p:txBody>
      </p:sp>
      <p:sp>
        <p:nvSpPr>
          <p:cNvPr id="9219" name="Content Placeholder 6"/>
          <p:cNvSpPr>
            <a:spLocks noGrp="1"/>
          </p:cNvSpPr>
          <p:nvPr>
            <p:ph idx="1"/>
          </p:nvPr>
        </p:nvSpPr>
        <p:spPr>
          <a:xfrm>
            <a:off x="457200" y="3017838"/>
            <a:ext cx="8229600" cy="4525962"/>
          </a:xfrm>
        </p:spPr>
        <p:txBody>
          <a:bodyPr/>
          <a:lstStyle/>
          <a:p>
            <a:r>
              <a:rPr lang="en-US" altLang="en-US" sz="4000" b="1"/>
              <a:t>GCP: Science and Quality in Clinical Research</a:t>
            </a:r>
          </a:p>
          <a:p>
            <a:r>
              <a:rPr lang="en-US" altLang="en-US" sz="4000" b="1"/>
              <a:t>Regulations and Guidances</a:t>
            </a:r>
          </a:p>
          <a:p>
            <a:r>
              <a:rPr lang="en-US" altLang="en-US" sz="4000" b="1"/>
              <a:t>FDA Clinical Site Inspection</a:t>
            </a:r>
          </a:p>
        </p:txBody>
      </p:sp>
      <p:sp>
        <p:nvSpPr>
          <p:cNvPr id="9220" name="Slide Number Placeholder 4"/>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A33D11DD-4A38-478B-9752-7E969326CC84}" type="slidenum">
              <a:rPr lang="en-US" altLang="en-US" sz="1400" smtClean="0"/>
              <a:pPr eaLnBrk="1" hangingPunct="1"/>
              <a:t>2</a:t>
            </a:fld>
            <a:endParaRPr lang="en-US" altLang="en-US" sz="1400"/>
          </a:p>
        </p:txBody>
      </p:sp>
    </p:spTree>
    <p:extLst>
      <p:ext uri="{BB962C8B-B14F-4D97-AF65-F5344CB8AC3E}">
        <p14:creationId xmlns:p14="http://schemas.microsoft.com/office/powerpoint/2010/main" val="856451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8E4742D5-2B62-4866-B7A3-2F4579058200}" type="slidenum">
              <a:rPr lang="en-US" altLang="en-US" sz="1400" smtClean="0"/>
              <a:pPr eaLnBrk="1" hangingPunct="1"/>
              <a:t>20</a:t>
            </a:fld>
            <a:endParaRPr lang="en-US" altLang="en-US" sz="1400"/>
          </a:p>
        </p:txBody>
      </p:sp>
      <p:sp>
        <p:nvSpPr>
          <p:cNvPr id="24579" name="Slide Number Placeholder 3"/>
          <p:cNvSpPr txBox="1">
            <a:spLocks noGrp="1"/>
          </p:cNvSpPr>
          <p:nvPr/>
        </p:nvSpPr>
        <p:spPr bwMode="auto">
          <a:xfrm>
            <a:off x="6553200" y="6248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en-US" altLang="en-US" sz="1200"/>
          </a:p>
        </p:txBody>
      </p:sp>
      <p:sp>
        <p:nvSpPr>
          <p:cNvPr id="24580" name="Rectangle 2"/>
          <p:cNvSpPr>
            <a:spLocks noGrp="1" noRot="1" noChangeArrowheads="1"/>
          </p:cNvSpPr>
          <p:nvPr>
            <p:ph type="title" idx="4294967295"/>
          </p:nvPr>
        </p:nvSpPr>
        <p:spPr>
          <a:xfrm>
            <a:off x="609600" y="1752600"/>
            <a:ext cx="7924800" cy="914400"/>
          </a:xfrm>
        </p:spPr>
        <p:txBody>
          <a:bodyPr>
            <a:normAutofit fontScale="90000"/>
          </a:bodyPr>
          <a:lstStyle/>
          <a:p>
            <a:pPr eaLnBrk="1" hangingPunct="1"/>
            <a:r>
              <a:rPr lang="en-US" altLang="en-US" sz="4000" b="1" dirty="0"/>
              <a:t>Clinical Investigator Responsibilities</a:t>
            </a:r>
            <a:br>
              <a:rPr lang="en-US" altLang="en-US" sz="4000" b="1" dirty="0"/>
            </a:br>
            <a:r>
              <a:rPr lang="en-US" altLang="en-US" sz="4000" b="1" dirty="0"/>
              <a:t>312.60     Protocol</a:t>
            </a:r>
            <a:br>
              <a:rPr lang="en-US" altLang="en-US" sz="4000" b="1" dirty="0"/>
            </a:br>
            <a:r>
              <a:rPr lang="en-US" altLang="en-US" sz="3600" b="1" dirty="0"/>
              <a:t> </a:t>
            </a:r>
          </a:p>
        </p:txBody>
      </p:sp>
      <p:sp>
        <p:nvSpPr>
          <p:cNvPr id="24581" name="Rectangle 3"/>
          <p:cNvSpPr>
            <a:spLocks noGrp="1" noChangeArrowheads="1"/>
          </p:cNvSpPr>
          <p:nvPr>
            <p:ph type="body" idx="4294967295"/>
          </p:nvPr>
        </p:nvSpPr>
        <p:spPr>
          <a:xfrm>
            <a:off x="533400" y="2895600"/>
            <a:ext cx="8153400" cy="4114800"/>
          </a:xfrm>
        </p:spPr>
        <p:txBody>
          <a:bodyPr/>
          <a:lstStyle/>
          <a:p>
            <a:pPr eaLnBrk="1" hangingPunct="1"/>
            <a:r>
              <a:rPr lang="en-US" altLang="en-US" sz="2800" b="1"/>
              <a:t>Ensuring that an investigation is conducted according to:</a:t>
            </a:r>
          </a:p>
          <a:p>
            <a:pPr lvl="1" eaLnBrk="1" hangingPunct="1"/>
            <a:r>
              <a:rPr lang="en-US" altLang="en-US" b="1"/>
              <a:t>Signed investigator statement (Form 1572)</a:t>
            </a:r>
          </a:p>
          <a:p>
            <a:pPr lvl="1" eaLnBrk="1" hangingPunct="1"/>
            <a:r>
              <a:rPr lang="en-US" altLang="en-US" b="1"/>
              <a:t>Investigational plan</a:t>
            </a:r>
          </a:p>
          <a:p>
            <a:pPr lvl="1" eaLnBrk="1" hangingPunct="1"/>
            <a:r>
              <a:rPr lang="en-US" altLang="en-US" b="1"/>
              <a:t>Applicable regulations</a:t>
            </a:r>
          </a:p>
          <a:p>
            <a:pPr eaLnBrk="1" hangingPunct="1"/>
            <a:r>
              <a:rPr lang="en-US" altLang="en-US" sz="2800" b="1"/>
              <a:t>Control of drugs under investigation</a:t>
            </a:r>
          </a:p>
        </p:txBody>
      </p:sp>
    </p:spTree>
    <p:extLst>
      <p:ext uri="{BB962C8B-B14F-4D97-AF65-F5344CB8AC3E}">
        <p14:creationId xmlns:p14="http://schemas.microsoft.com/office/powerpoint/2010/main" val="3484575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94C566FC-097E-488A-B24A-746C6D15EC58}" type="slidenum">
              <a:rPr lang="en-US" altLang="en-US" sz="1400" smtClean="0"/>
              <a:pPr eaLnBrk="1" hangingPunct="1"/>
              <a:t>21</a:t>
            </a:fld>
            <a:endParaRPr lang="en-US" altLang="en-US" sz="1400"/>
          </a:p>
        </p:txBody>
      </p:sp>
      <p:sp>
        <p:nvSpPr>
          <p:cNvPr id="25603" name="Slide Number Placeholder 3"/>
          <p:cNvSpPr txBox="1">
            <a:spLocks noGrp="1"/>
          </p:cNvSpPr>
          <p:nvPr/>
        </p:nvSpPr>
        <p:spPr bwMode="auto">
          <a:xfrm>
            <a:off x="6553200" y="6248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en-US" altLang="en-US" sz="1200"/>
          </a:p>
        </p:txBody>
      </p:sp>
      <p:sp>
        <p:nvSpPr>
          <p:cNvPr id="25604" name="Rectangle 2"/>
          <p:cNvSpPr>
            <a:spLocks noGrp="1" noRot="1" noChangeArrowheads="1"/>
          </p:cNvSpPr>
          <p:nvPr>
            <p:ph type="title" idx="4294967295"/>
          </p:nvPr>
        </p:nvSpPr>
        <p:spPr>
          <a:xfrm>
            <a:off x="609600" y="1371600"/>
            <a:ext cx="7924800" cy="914400"/>
          </a:xfrm>
        </p:spPr>
        <p:txBody>
          <a:bodyPr>
            <a:normAutofit fontScale="90000"/>
          </a:bodyPr>
          <a:lstStyle/>
          <a:p>
            <a:pPr eaLnBrk="1" hangingPunct="1"/>
            <a:r>
              <a:rPr lang="en-US" altLang="en-US" sz="4000" b="1" dirty="0"/>
              <a:t>Clinical Investigator Responsibilities</a:t>
            </a:r>
            <a:br>
              <a:rPr lang="en-US" altLang="en-US" sz="4000" b="1" dirty="0"/>
            </a:br>
            <a:r>
              <a:rPr lang="en-US" altLang="en-US" sz="4000" b="1" dirty="0"/>
              <a:t>312.60   Human Subject Protection</a:t>
            </a:r>
          </a:p>
        </p:txBody>
      </p:sp>
      <p:sp>
        <p:nvSpPr>
          <p:cNvPr id="25605" name="Rectangle 3"/>
          <p:cNvSpPr>
            <a:spLocks noGrp="1" noChangeArrowheads="1"/>
          </p:cNvSpPr>
          <p:nvPr>
            <p:ph type="body" idx="4294967295"/>
          </p:nvPr>
        </p:nvSpPr>
        <p:spPr>
          <a:xfrm>
            <a:off x="533400" y="3048000"/>
            <a:ext cx="8153400" cy="4114800"/>
          </a:xfrm>
        </p:spPr>
        <p:txBody>
          <a:bodyPr/>
          <a:lstStyle/>
          <a:p>
            <a:pPr eaLnBrk="1" hangingPunct="1"/>
            <a:r>
              <a:rPr lang="en-US" altLang="en-US" b="1" dirty="0"/>
              <a:t>Ensuring that informed consent is adequately obtained according to 21 CFR 50</a:t>
            </a:r>
          </a:p>
          <a:p>
            <a:pPr eaLnBrk="1" hangingPunct="1"/>
            <a:r>
              <a:rPr lang="en-US" altLang="en-US" b="1" dirty="0"/>
              <a:t>Ensuring IRB review, approval and reporting requirements are met 	   21 CFR 56</a:t>
            </a:r>
          </a:p>
        </p:txBody>
      </p:sp>
    </p:spTree>
    <p:extLst>
      <p:ext uri="{BB962C8B-B14F-4D97-AF65-F5344CB8AC3E}">
        <p14:creationId xmlns:p14="http://schemas.microsoft.com/office/powerpoint/2010/main" val="3104267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D5E8049F-FDBC-4ECF-82FC-DBD3AA99D73C}" type="slidenum">
              <a:rPr lang="en-US" altLang="en-US" sz="1400" smtClean="0"/>
              <a:pPr eaLnBrk="1" hangingPunct="1"/>
              <a:t>22</a:t>
            </a:fld>
            <a:endParaRPr lang="en-US" altLang="en-US" sz="1400"/>
          </a:p>
        </p:txBody>
      </p:sp>
      <p:sp>
        <p:nvSpPr>
          <p:cNvPr id="34819" name="Slide Number Placeholder 3"/>
          <p:cNvSpPr txBox="1">
            <a:spLocks noGrp="1"/>
          </p:cNvSpPr>
          <p:nvPr/>
        </p:nvSpPr>
        <p:spPr bwMode="auto">
          <a:xfrm>
            <a:off x="6553200" y="6248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en-US" altLang="en-US" sz="1200"/>
          </a:p>
        </p:txBody>
      </p:sp>
      <p:sp>
        <p:nvSpPr>
          <p:cNvPr id="34820" name="Rectangle 2"/>
          <p:cNvSpPr>
            <a:spLocks noGrp="1" noRot="1" noChangeArrowheads="1"/>
          </p:cNvSpPr>
          <p:nvPr>
            <p:ph type="title" idx="4294967295"/>
          </p:nvPr>
        </p:nvSpPr>
        <p:spPr>
          <a:xfrm>
            <a:off x="609600" y="1371600"/>
            <a:ext cx="7924800" cy="914400"/>
          </a:xfrm>
        </p:spPr>
        <p:txBody>
          <a:bodyPr>
            <a:normAutofit fontScale="90000"/>
          </a:bodyPr>
          <a:lstStyle/>
          <a:p>
            <a:pPr eaLnBrk="1" hangingPunct="1"/>
            <a:r>
              <a:rPr lang="en-US" altLang="en-US" sz="4000" b="1" dirty="0"/>
              <a:t>Clinical Investigator </a:t>
            </a:r>
            <a:br>
              <a:rPr lang="en-US" altLang="en-US" sz="4000" b="1" dirty="0"/>
            </a:br>
            <a:r>
              <a:rPr lang="en-US" altLang="en-US" sz="4000" b="1" dirty="0"/>
              <a:t>Recordkeeping and Retention</a:t>
            </a:r>
            <a:br>
              <a:rPr lang="en-US" altLang="en-US" sz="4000" b="1" dirty="0"/>
            </a:br>
            <a:r>
              <a:rPr lang="en-US" altLang="en-US" sz="3200" b="1" dirty="0"/>
              <a:t>21CFR 312.62</a:t>
            </a:r>
          </a:p>
        </p:txBody>
      </p:sp>
      <p:sp>
        <p:nvSpPr>
          <p:cNvPr id="34821" name="Rectangle 3"/>
          <p:cNvSpPr>
            <a:spLocks noGrp="1" noChangeArrowheads="1"/>
          </p:cNvSpPr>
          <p:nvPr>
            <p:ph type="body" idx="4294967295"/>
          </p:nvPr>
        </p:nvSpPr>
        <p:spPr>
          <a:xfrm>
            <a:off x="533400" y="2971800"/>
            <a:ext cx="8153400" cy="4114800"/>
          </a:xfrm>
        </p:spPr>
        <p:txBody>
          <a:bodyPr/>
          <a:lstStyle/>
          <a:p>
            <a:pPr eaLnBrk="1" hangingPunct="1"/>
            <a:r>
              <a:rPr lang="en-US" altLang="en-US" b="1"/>
              <a:t>Drug disposition</a:t>
            </a:r>
          </a:p>
          <a:p>
            <a:pPr eaLnBrk="1" hangingPunct="1"/>
            <a:r>
              <a:rPr lang="en-US" altLang="en-US" b="1"/>
              <a:t>Prepare and maintain adequate and accurate case histories</a:t>
            </a:r>
          </a:p>
          <a:p>
            <a:pPr eaLnBrk="1" hangingPunct="1"/>
            <a:r>
              <a:rPr lang="en-US" altLang="en-US" b="1"/>
              <a:t>Record retention-2 years following the date of approval of marketing application</a:t>
            </a:r>
          </a:p>
        </p:txBody>
      </p:sp>
    </p:spTree>
    <p:extLst>
      <p:ext uri="{BB962C8B-B14F-4D97-AF65-F5344CB8AC3E}">
        <p14:creationId xmlns:p14="http://schemas.microsoft.com/office/powerpoint/2010/main" val="2851544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20A43569-AD3F-4218-97FB-F4CA0D878E01}" type="slidenum">
              <a:rPr lang="en-US" altLang="en-US" sz="1400" smtClean="0"/>
              <a:pPr eaLnBrk="1" hangingPunct="1"/>
              <a:t>23</a:t>
            </a:fld>
            <a:endParaRPr lang="en-US" altLang="en-US" sz="1400"/>
          </a:p>
        </p:txBody>
      </p:sp>
      <p:sp>
        <p:nvSpPr>
          <p:cNvPr id="35843" name="Slide Number Placeholder 3"/>
          <p:cNvSpPr txBox="1">
            <a:spLocks noGrp="1"/>
          </p:cNvSpPr>
          <p:nvPr/>
        </p:nvSpPr>
        <p:spPr bwMode="auto">
          <a:xfrm>
            <a:off x="6553200" y="6248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en-US" altLang="en-US" sz="1200"/>
          </a:p>
        </p:txBody>
      </p:sp>
      <p:sp>
        <p:nvSpPr>
          <p:cNvPr id="35844" name="Rectangle 2"/>
          <p:cNvSpPr>
            <a:spLocks noGrp="1" noRot="1" noChangeArrowheads="1"/>
          </p:cNvSpPr>
          <p:nvPr>
            <p:ph type="title" idx="4294967295"/>
          </p:nvPr>
        </p:nvSpPr>
        <p:spPr>
          <a:xfrm>
            <a:off x="609600" y="1219200"/>
            <a:ext cx="7924800" cy="914400"/>
          </a:xfrm>
        </p:spPr>
        <p:txBody>
          <a:bodyPr>
            <a:normAutofit fontScale="90000"/>
          </a:bodyPr>
          <a:lstStyle/>
          <a:p>
            <a:pPr eaLnBrk="1" hangingPunct="1"/>
            <a:r>
              <a:rPr lang="en-US" altLang="en-US" sz="4000" b="1" dirty="0"/>
              <a:t>Clinical Investigator </a:t>
            </a:r>
            <a:br>
              <a:rPr lang="en-US" altLang="en-US" sz="4000" b="1" dirty="0"/>
            </a:br>
            <a:r>
              <a:rPr lang="en-US" altLang="en-US" sz="4000" b="1" dirty="0"/>
              <a:t>Reports to the Sponsor</a:t>
            </a:r>
            <a:br>
              <a:rPr lang="en-US" altLang="en-US" sz="1400" b="1" dirty="0"/>
            </a:br>
            <a:br>
              <a:rPr lang="en-US" altLang="en-US" sz="1400" b="1" dirty="0"/>
            </a:br>
            <a:r>
              <a:rPr lang="en-US" altLang="en-US" sz="2000" b="1" dirty="0"/>
              <a:t>21CFR 312.64</a:t>
            </a:r>
          </a:p>
        </p:txBody>
      </p:sp>
      <p:sp>
        <p:nvSpPr>
          <p:cNvPr id="35845" name="Rectangle 3"/>
          <p:cNvSpPr>
            <a:spLocks noGrp="1" noChangeArrowheads="1"/>
          </p:cNvSpPr>
          <p:nvPr>
            <p:ph type="body" idx="4294967295"/>
          </p:nvPr>
        </p:nvSpPr>
        <p:spPr>
          <a:xfrm>
            <a:off x="533400" y="2743200"/>
            <a:ext cx="8153400" cy="4114800"/>
          </a:xfrm>
        </p:spPr>
        <p:txBody>
          <a:bodyPr/>
          <a:lstStyle/>
          <a:p>
            <a:pPr eaLnBrk="1" hangingPunct="1"/>
            <a:r>
              <a:rPr lang="en-US" altLang="en-US" b="1" dirty="0"/>
              <a:t>Safety reports-Timely, appropriate</a:t>
            </a:r>
          </a:p>
          <a:p>
            <a:pPr eaLnBrk="1" hangingPunct="1"/>
            <a:r>
              <a:rPr lang="en-US" altLang="en-US" b="1" dirty="0"/>
              <a:t>Financial disclosure: includes Family and Sub-Investigators </a:t>
            </a:r>
            <a:r>
              <a:rPr lang="en-US" altLang="en-US" u="sng" dirty="0">
                <a:solidFill>
                  <a:srgbClr val="0000FF"/>
                </a:solidFill>
              </a:rPr>
              <a:t>http://www.fda.gov/downloads/RegulatoryInformation/Guidances/UCM341008.pdf</a:t>
            </a:r>
            <a:endParaRPr lang="en-US" altLang="en-US" b="1" u="sng" dirty="0">
              <a:solidFill>
                <a:srgbClr val="0000FF"/>
              </a:solidFill>
            </a:endParaRPr>
          </a:p>
          <a:p>
            <a:pPr eaLnBrk="1" hangingPunct="1"/>
            <a:r>
              <a:rPr lang="en-US" altLang="en-US" b="1" dirty="0"/>
              <a:t>Progress and Final reports (if applicable)</a:t>
            </a:r>
          </a:p>
          <a:p>
            <a:pPr eaLnBrk="1" hangingPunct="1"/>
            <a:endParaRPr lang="en-US" altLang="en-US" b="1" dirty="0"/>
          </a:p>
          <a:p>
            <a:pPr eaLnBrk="1" hangingPunct="1"/>
            <a:endParaRPr lang="en-US" altLang="en-US" b="1" dirty="0">
              <a:solidFill>
                <a:srgbClr val="C00000"/>
              </a:solidFill>
            </a:endParaRPr>
          </a:p>
        </p:txBody>
      </p:sp>
    </p:spTree>
    <p:extLst>
      <p:ext uri="{BB962C8B-B14F-4D97-AF65-F5344CB8AC3E}">
        <p14:creationId xmlns:p14="http://schemas.microsoft.com/office/powerpoint/2010/main" val="1707700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49166B16-3DCD-4CDF-ABA3-75044D30AD59}" type="slidenum">
              <a:rPr lang="en-US" altLang="en-US" sz="1400" smtClean="0"/>
              <a:pPr eaLnBrk="1" hangingPunct="1"/>
              <a:t>24</a:t>
            </a:fld>
            <a:endParaRPr lang="en-US" altLang="en-US" sz="1400"/>
          </a:p>
        </p:txBody>
      </p:sp>
      <p:sp>
        <p:nvSpPr>
          <p:cNvPr id="2765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latin typeface="Garamond" pitchFamily="18" charset="0"/>
            </a:endParaRPr>
          </a:p>
        </p:txBody>
      </p:sp>
      <p:sp>
        <p:nvSpPr>
          <p:cNvPr id="27652" name="Rectangle 4"/>
          <p:cNvSpPr>
            <a:spLocks noGrp="1" noRot="1" noChangeArrowheads="1"/>
          </p:cNvSpPr>
          <p:nvPr>
            <p:ph type="title" idx="4294967295"/>
          </p:nvPr>
        </p:nvSpPr>
        <p:spPr>
          <a:xfrm>
            <a:off x="381000" y="1066800"/>
            <a:ext cx="8229600" cy="1143000"/>
          </a:xfrm>
        </p:spPr>
        <p:txBody>
          <a:bodyPr lIns="92075" tIns="46038" rIns="92075" bIns="46038">
            <a:normAutofit fontScale="90000"/>
          </a:bodyPr>
          <a:lstStyle/>
          <a:p>
            <a:pPr eaLnBrk="1" hangingPunct="1"/>
            <a:r>
              <a:rPr lang="en-US" altLang="en-US" sz="4000" b="1"/>
              <a:t>Investigator Commitments</a:t>
            </a:r>
            <a:br>
              <a:rPr lang="en-US" altLang="en-US" sz="4000" b="1"/>
            </a:br>
            <a:r>
              <a:rPr lang="en-US" altLang="en-US" sz="4000" b="1"/>
              <a:t>Form FDA 1572</a:t>
            </a:r>
          </a:p>
        </p:txBody>
      </p:sp>
      <p:sp>
        <p:nvSpPr>
          <p:cNvPr id="702469" name="Rectangle 5"/>
          <p:cNvSpPr>
            <a:spLocks noGrp="1" noChangeArrowheads="1"/>
          </p:cNvSpPr>
          <p:nvPr>
            <p:ph type="body" idx="4294967295"/>
          </p:nvPr>
        </p:nvSpPr>
        <p:spPr>
          <a:xfrm>
            <a:off x="152400" y="2514600"/>
            <a:ext cx="8991600" cy="4267200"/>
          </a:xfrm>
        </p:spPr>
        <p:txBody>
          <a:bodyPr lIns="92075" tIns="46038" rIns="92075" bIns="46038"/>
          <a:lstStyle/>
          <a:p>
            <a:pPr eaLnBrk="1" hangingPunct="1">
              <a:defRPr/>
            </a:pPr>
            <a:r>
              <a:rPr lang="en-US" sz="2800" b="1" dirty="0"/>
              <a:t>Follow the </a:t>
            </a:r>
            <a:r>
              <a:rPr lang="en-US" sz="2800" b="1" u="sng" dirty="0">
                <a:solidFill>
                  <a:srgbClr val="C00000"/>
                </a:solidFill>
              </a:rPr>
              <a:t>current</a:t>
            </a:r>
            <a:r>
              <a:rPr lang="en-US" sz="2800" b="1" dirty="0"/>
              <a:t> protocol</a:t>
            </a:r>
            <a:endParaRPr lang="en-US" sz="2800" b="1" u="sng" dirty="0">
              <a:solidFill>
                <a:schemeClr val="accent1"/>
              </a:solidFill>
            </a:endParaRPr>
          </a:p>
          <a:p>
            <a:pPr eaLnBrk="1" hangingPunct="1">
              <a:defRPr/>
            </a:pPr>
            <a:r>
              <a:rPr lang="en-US" sz="2800" b="1" u="sng" dirty="0">
                <a:solidFill>
                  <a:srgbClr val="C00000"/>
                </a:solidFill>
              </a:rPr>
              <a:t>Personally</a:t>
            </a:r>
            <a:r>
              <a:rPr lang="en-US" sz="2800" b="1" dirty="0">
                <a:solidFill>
                  <a:srgbClr val="C00000"/>
                </a:solidFill>
              </a:rPr>
              <a:t> </a:t>
            </a:r>
            <a:r>
              <a:rPr lang="en-US" sz="2800" b="1" dirty="0"/>
              <a:t>conduct or supervise investigation(s</a:t>
            </a:r>
            <a:r>
              <a:rPr lang="en-US" sz="2800" b="1" dirty="0">
                <a:effectLst>
                  <a:outerShdw blurRad="38100" dist="38100" dir="2700000" algn="tl">
                    <a:srgbClr val="C0C0C0"/>
                  </a:outerShdw>
                </a:effectLst>
              </a:rPr>
              <a:t>)</a:t>
            </a:r>
          </a:p>
          <a:p>
            <a:pPr eaLnBrk="1" hangingPunct="1">
              <a:defRPr/>
            </a:pPr>
            <a:r>
              <a:rPr lang="en-US" sz="2800" b="1" dirty="0"/>
              <a:t>Part 50 and 56 requirements (Subject protection and IRB review)</a:t>
            </a:r>
          </a:p>
          <a:p>
            <a:pPr eaLnBrk="1" hangingPunct="1">
              <a:defRPr/>
            </a:pPr>
            <a:r>
              <a:rPr lang="en-US" sz="2800" b="1" u="sng" dirty="0">
                <a:solidFill>
                  <a:srgbClr val="C00000"/>
                </a:solidFill>
              </a:rPr>
              <a:t>Timely</a:t>
            </a:r>
            <a:r>
              <a:rPr lang="en-US" sz="2800" b="1" dirty="0"/>
              <a:t> adverse event reporting to the sponsor</a:t>
            </a:r>
          </a:p>
          <a:p>
            <a:pPr eaLnBrk="1" hangingPunct="1">
              <a:defRPr/>
            </a:pPr>
            <a:r>
              <a:rPr lang="en-US" sz="2800" b="1" dirty="0"/>
              <a:t>Inform study staff of their obligations</a:t>
            </a:r>
          </a:p>
          <a:p>
            <a:pPr eaLnBrk="1" hangingPunct="1">
              <a:defRPr/>
            </a:pPr>
            <a:r>
              <a:rPr lang="en-US" sz="2800" b="1" dirty="0"/>
              <a:t>Maintain records</a:t>
            </a:r>
          </a:p>
        </p:txBody>
      </p:sp>
    </p:spTree>
    <p:extLst>
      <p:ext uri="{BB962C8B-B14F-4D97-AF65-F5344CB8AC3E}">
        <p14:creationId xmlns:p14="http://schemas.microsoft.com/office/powerpoint/2010/main" val="377172279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09600" y="1390658"/>
            <a:ext cx="7924800" cy="914400"/>
          </a:xfrm>
        </p:spPr>
        <p:txBody>
          <a:bodyPr>
            <a:noAutofit/>
          </a:bodyPr>
          <a:lstStyle/>
          <a:p>
            <a:r>
              <a:rPr lang="en-US" altLang="en-US" sz="3600" b="1" dirty="0"/>
              <a:t>Guidance: “Investigator Responsibilities”</a:t>
            </a:r>
            <a:br>
              <a:rPr lang="en-US" altLang="en-US" sz="3600" b="1" dirty="0"/>
            </a:br>
            <a:r>
              <a:rPr lang="en-US" altLang="en-US" sz="3600" b="1" dirty="0"/>
              <a:t>FDA Expectations for Study Oversight by </a:t>
            </a:r>
            <a:br>
              <a:rPr lang="en-US" altLang="en-US" sz="3600" b="1" dirty="0"/>
            </a:br>
            <a:r>
              <a:rPr lang="en-US" altLang="en-US" sz="3600" b="1" dirty="0"/>
              <a:t>Clinical Investigator</a:t>
            </a:r>
          </a:p>
        </p:txBody>
      </p:sp>
      <p:sp>
        <p:nvSpPr>
          <p:cNvPr id="32771" name="Content Placeholder 2"/>
          <p:cNvSpPr>
            <a:spLocks noGrp="1"/>
          </p:cNvSpPr>
          <p:nvPr>
            <p:ph idx="1"/>
          </p:nvPr>
        </p:nvSpPr>
        <p:spPr>
          <a:xfrm>
            <a:off x="457200" y="3045046"/>
            <a:ext cx="8229600" cy="4525962"/>
          </a:xfrm>
        </p:spPr>
        <p:txBody>
          <a:bodyPr/>
          <a:lstStyle/>
          <a:p>
            <a:r>
              <a:rPr lang="en-US" altLang="en-US" dirty="0"/>
              <a:t>Appropriate </a:t>
            </a:r>
            <a:r>
              <a:rPr lang="en-US" altLang="en-US" b="1" dirty="0"/>
              <a:t>Delegation</a:t>
            </a:r>
            <a:r>
              <a:rPr lang="en-US" altLang="en-US" dirty="0"/>
              <a:t> of study tasks</a:t>
            </a:r>
          </a:p>
          <a:p>
            <a:r>
              <a:rPr lang="en-US" altLang="en-US" dirty="0"/>
              <a:t>Adequate </a:t>
            </a:r>
            <a:r>
              <a:rPr lang="en-US" altLang="en-US" b="1" dirty="0"/>
              <a:t>Training </a:t>
            </a:r>
          </a:p>
          <a:p>
            <a:r>
              <a:rPr lang="en-US" altLang="en-US" dirty="0"/>
              <a:t>Adequate </a:t>
            </a:r>
            <a:r>
              <a:rPr lang="en-US" altLang="en-US" b="1" dirty="0"/>
              <a:t>Supervision</a:t>
            </a:r>
          </a:p>
          <a:p>
            <a:r>
              <a:rPr lang="en-US" altLang="en-US" dirty="0"/>
              <a:t>CI role in </a:t>
            </a:r>
            <a:r>
              <a:rPr lang="en-US" altLang="en-US" b="1" dirty="0"/>
              <a:t>Oversight of Third Parties</a:t>
            </a:r>
            <a:endParaRPr lang="en-US" altLang="en-US" sz="2000" b="1" u="sng" dirty="0">
              <a:solidFill>
                <a:srgbClr val="0000FF"/>
              </a:solidFill>
            </a:endParaRPr>
          </a:p>
          <a:p>
            <a:pPr marL="0" indent="0">
              <a:buNone/>
            </a:pPr>
            <a:r>
              <a:rPr lang="en-US" altLang="en-US" sz="2000" b="1" u="sng" dirty="0">
                <a:solidFill>
                  <a:srgbClr val="0000FF"/>
                </a:solidFill>
              </a:rPr>
              <a:t>http://www.fda.gov/downloads/Drugs/GuidanceComplianceRegulatoryInformation/Guidances/UCM187772.pdf</a:t>
            </a:r>
          </a:p>
          <a:p>
            <a:endParaRPr lang="en-US" altLang="en-US" sz="3600" b="1" dirty="0"/>
          </a:p>
          <a:p>
            <a:endParaRPr lang="en-US" altLang="en-US" sz="3600" b="1" dirty="0"/>
          </a:p>
          <a:p>
            <a:endParaRPr lang="en-US" altLang="en-US" sz="3600" b="1" dirty="0"/>
          </a:p>
          <a:p>
            <a:endParaRPr lang="en-US" altLang="en-US" dirty="0"/>
          </a:p>
        </p:txBody>
      </p:sp>
      <p:sp>
        <p:nvSpPr>
          <p:cNvPr id="32772"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AFEEAA7B-808C-44E7-8BB4-6DEAB14AB73D}" type="slidenum">
              <a:rPr lang="en-US" altLang="en-US" sz="1400" smtClean="0"/>
              <a:pPr eaLnBrk="1" hangingPunct="1"/>
              <a:t>25</a:t>
            </a:fld>
            <a:endParaRPr lang="en-US" altLang="en-US" sz="1400"/>
          </a:p>
        </p:txBody>
      </p:sp>
    </p:spTree>
    <p:extLst>
      <p:ext uri="{BB962C8B-B14F-4D97-AF65-F5344CB8AC3E}">
        <p14:creationId xmlns:p14="http://schemas.microsoft.com/office/powerpoint/2010/main" val="1926668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b="1" dirty="0"/>
              <a:t>Guidance=Practical Advice</a:t>
            </a:r>
          </a:p>
        </p:txBody>
      </p:sp>
      <p:sp>
        <p:nvSpPr>
          <p:cNvPr id="33795" name="Content Placeholder 2"/>
          <p:cNvSpPr>
            <a:spLocks noGrp="1"/>
          </p:cNvSpPr>
          <p:nvPr>
            <p:ph idx="1"/>
          </p:nvPr>
        </p:nvSpPr>
        <p:spPr/>
        <p:txBody>
          <a:bodyPr/>
          <a:lstStyle/>
          <a:p>
            <a:r>
              <a:rPr lang="en-US" altLang="en-US" dirty="0"/>
              <a:t>Delegation log</a:t>
            </a:r>
          </a:p>
          <a:p>
            <a:r>
              <a:rPr lang="en-US" altLang="en-US" dirty="0"/>
              <a:t>Documentation of training</a:t>
            </a:r>
          </a:p>
          <a:p>
            <a:r>
              <a:rPr lang="en-US" altLang="en-US" dirty="0"/>
              <a:t>Plans for supervision and oversight-SOPs</a:t>
            </a:r>
          </a:p>
          <a:p>
            <a:r>
              <a:rPr lang="en-US" altLang="en-US" dirty="0"/>
              <a:t>Procedure for documentation and timely correction of problems</a:t>
            </a:r>
          </a:p>
          <a:p>
            <a:r>
              <a:rPr lang="en-US" altLang="en-US" dirty="0"/>
              <a:t>Review of proficiency </a:t>
            </a:r>
          </a:p>
          <a:p>
            <a:r>
              <a:rPr lang="en-US" altLang="en-US" dirty="0"/>
              <a:t>Quality control</a:t>
            </a:r>
          </a:p>
        </p:txBody>
      </p:sp>
      <p:sp>
        <p:nvSpPr>
          <p:cNvPr id="33796"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E3FBF3B4-D0D4-4090-A064-159D9067ACC0}" type="slidenum">
              <a:rPr lang="en-US" altLang="en-US" sz="1400" smtClean="0"/>
              <a:pPr eaLnBrk="1" hangingPunct="1"/>
              <a:t>26</a:t>
            </a:fld>
            <a:endParaRPr lang="en-US" altLang="en-US" sz="1400"/>
          </a:p>
        </p:txBody>
      </p:sp>
    </p:spTree>
    <p:extLst>
      <p:ext uri="{BB962C8B-B14F-4D97-AF65-F5344CB8AC3E}">
        <p14:creationId xmlns:p14="http://schemas.microsoft.com/office/powerpoint/2010/main" val="2660990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F2A49181-CCB0-4BC1-A6C8-96F6E8256F2C}" type="slidenum">
              <a:rPr lang="en-US" altLang="en-US" sz="1400" smtClean="0"/>
              <a:pPr eaLnBrk="1" hangingPunct="1"/>
              <a:t>27</a:t>
            </a:fld>
            <a:endParaRPr lang="en-US" altLang="en-US" sz="1400"/>
          </a:p>
        </p:txBody>
      </p:sp>
      <p:sp>
        <p:nvSpPr>
          <p:cNvPr id="38915" name="Slide Number Placeholder 3"/>
          <p:cNvSpPr txBox="1">
            <a:spLocks noGrp="1"/>
          </p:cNvSpPr>
          <p:nvPr/>
        </p:nvSpPr>
        <p:spPr bwMode="auto">
          <a:xfrm>
            <a:off x="6553200" y="6248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en-US" altLang="en-US" sz="1200"/>
          </a:p>
        </p:txBody>
      </p:sp>
      <p:sp>
        <p:nvSpPr>
          <p:cNvPr id="38916" name="Rectangle 2"/>
          <p:cNvSpPr>
            <a:spLocks noGrp="1" noRot="1" noChangeArrowheads="1"/>
          </p:cNvSpPr>
          <p:nvPr>
            <p:ph type="title" idx="4294967295"/>
          </p:nvPr>
        </p:nvSpPr>
        <p:spPr>
          <a:xfrm>
            <a:off x="609600" y="672194"/>
            <a:ext cx="7924800" cy="914400"/>
          </a:xfrm>
        </p:spPr>
        <p:txBody>
          <a:bodyPr>
            <a:normAutofit fontScale="90000"/>
          </a:bodyPr>
          <a:lstStyle/>
          <a:p>
            <a:pPr eaLnBrk="1" hangingPunct="1"/>
            <a:r>
              <a:rPr lang="en-US" altLang="en-US" sz="2800" b="1" dirty="0"/>
              <a:t>Sponsors &amp; Contract Research Organizations (CROs) Responsibilities</a:t>
            </a:r>
            <a:r>
              <a:rPr lang="en-US" altLang="en-US" sz="2800" dirty="0"/>
              <a:t> </a:t>
            </a:r>
            <a:r>
              <a:rPr lang="en-US" altLang="en-US" sz="2000" dirty="0"/>
              <a:t>[21CFR312.50-312.59]</a:t>
            </a:r>
          </a:p>
        </p:txBody>
      </p:sp>
      <p:sp>
        <p:nvSpPr>
          <p:cNvPr id="38917" name="Rectangle 8"/>
          <p:cNvSpPr>
            <a:spLocks noGrp="1" noChangeArrowheads="1"/>
          </p:cNvSpPr>
          <p:nvPr>
            <p:ph type="body" sz="half" idx="1"/>
          </p:nvPr>
        </p:nvSpPr>
        <p:spPr>
          <a:xfrm>
            <a:off x="1371604" y="1831532"/>
            <a:ext cx="8229600" cy="2185988"/>
          </a:xfrm>
        </p:spPr>
        <p:txBody>
          <a:bodyPr/>
          <a:lstStyle/>
          <a:p>
            <a:pPr eaLnBrk="1" hangingPunct="1">
              <a:lnSpc>
                <a:spcPct val="80000"/>
              </a:lnSpc>
            </a:pPr>
            <a:endParaRPr lang="en-US" altLang="en-US" sz="800" dirty="0"/>
          </a:p>
          <a:p>
            <a:pPr eaLnBrk="1" hangingPunct="1">
              <a:lnSpc>
                <a:spcPct val="80000"/>
              </a:lnSpc>
              <a:buFontTx/>
              <a:buNone/>
            </a:pPr>
            <a:r>
              <a:rPr lang="en-US" altLang="en-US" sz="2000" dirty="0"/>
              <a:t>Costs						Protocol Compliance</a:t>
            </a:r>
          </a:p>
          <a:p>
            <a:pPr eaLnBrk="1" hangingPunct="1">
              <a:lnSpc>
                <a:spcPct val="80000"/>
              </a:lnSpc>
              <a:buFontTx/>
              <a:buNone/>
            </a:pPr>
            <a:r>
              <a:rPr lang="en-US" altLang="en-US" sz="2000" dirty="0"/>
              <a:t>Protocol Development 		Qualified CIs</a:t>
            </a:r>
          </a:p>
          <a:p>
            <a:pPr eaLnBrk="1" hangingPunct="1">
              <a:lnSpc>
                <a:spcPct val="80000"/>
              </a:lnSpc>
              <a:buFontTx/>
              <a:buNone/>
            </a:pPr>
            <a:r>
              <a:rPr lang="en-US" altLang="en-US" sz="2000" dirty="0"/>
              <a:t>Regulatory Affairs			Drug Disposition</a:t>
            </a:r>
          </a:p>
          <a:p>
            <a:pPr eaLnBrk="1" hangingPunct="1">
              <a:lnSpc>
                <a:spcPct val="80000"/>
              </a:lnSpc>
              <a:buFontTx/>
              <a:buNone/>
            </a:pPr>
            <a:r>
              <a:rPr lang="en-US" altLang="en-US" sz="2000" dirty="0"/>
              <a:t>Qualified Monitors 			Financial Reporting</a:t>
            </a:r>
          </a:p>
          <a:p>
            <a:pPr eaLnBrk="1" hangingPunct="1">
              <a:lnSpc>
                <a:spcPct val="80000"/>
              </a:lnSpc>
              <a:buFontTx/>
              <a:buNone/>
            </a:pPr>
            <a:r>
              <a:rPr lang="en-US" altLang="en-US" sz="2000" dirty="0"/>
              <a:t>Clinical Monitoring			Records</a:t>
            </a:r>
          </a:p>
          <a:p>
            <a:pPr eaLnBrk="1" hangingPunct="1">
              <a:lnSpc>
                <a:spcPct val="80000"/>
              </a:lnSpc>
              <a:buFontTx/>
              <a:buNone/>
            </a:pPr>
            <a:r>
              <a:rPr lang="en-US" altLang="en-US" sz="2000" dirty="0"/>
              <a:t>AE Reporting</a:t>
            </a:r>
          </a:p>
          <a:p>
            <a:pPr eaLnBrk="1" hangingPunct="1">
              <a:lnSpc>
                <a:spcPct val="80000"/>
              </a:lnSpc>
            </a:pPr>
            <a:endParaRPr lang="en-US" altLang="en-US" sz="900" dirty="0"/>
          </a:p>
        </p:txBody>
      </p:sp>
      <p:pic>
        <p:nvPicPr>
          <p:cNvPr id="38918" name="Picture 16" descr="MCj0409927000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371600" y="3976008"/>
            <a:ext cx="6477000" cy="2522764"/>
          </a:xfrm>
          <a:noFill/>
        </p:spPr>
      </p:pic>
    </p:spTree>
    <p:extLst>
      <p:ext uri="{BB962C8B-B14F-4D97-AF65-F5344CB8AC3E}">
        <p14:creationId xmlns:p14="http://schemas.microsoft.com/office/powerpoint/2010/main" val="1600149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838200" y="2057400"/>
            <a:ext cx="7924800" cy="914400"/>
          </a:xfrm>
        </p:spPr>
        <p:txBody>
          <a:bodyPr>
            <a:normAutofit fontScale="90000"/>
          </a:bodyPr>
          <a:lstStyle/>
          <a:p>
            <a:pPr>
              <a:spcBef>
                <a:spcPct val="20000"/>
              </a:spcBef>
              <a:defRPr/>
            </a:pPr>
            <a:r>
              <a:rPr lang="en-US" altLang="en-US" sz="3200" b="1" dirty="0">
                <a:solidFill>
                  <a:srgbClr val="000000"/>
                </a:solidFill>
                <a:ea typeface="+mn-ea"/>
                <a:cs typeface="+mn-cs"/>
              </a:rPr>
              <a:t>Investigator Initiated INDs </a:t>
            </a:r>
            <a:br>
              <a:rPr lang="en-US" altLang="en-US" sz="3200" b="1" dirty="0">
                <a:solidFill>
                  <a:srgbClr val="000000"/>
                </a:solidFill>
                <a:ea typeface="+mn-ea"/>
                <a:cs typeface="+mn-cs"/>
              </a:rPr>
            </a:br>
            <a:r>
              <a:rPr lang="en-US" altLang="en-US" sz="3200" b="1" dirty="0">
                <a:solidFill>
                  <a:srgbClr val="000000"/>
                </a:solidFill>
                <a:ea typeface="+mn-ea"/>
                <a:cs typeface="+mn-cs"/>
              </a:rPr>
              <a:t>aka “Sponsor Investigator” </a:t>
            </a:r>
            <a:br>
              <a:rPr lang="en-US" altLang="en-US" sz="3200" b="1" dirty="0">
                <a:solidFill>
                  <a:srgbClr val="000000"/>
                </a:solidFill>
                <a:ea typeface="+mn-ea"/>
                <a:cs typeface="+mn-cs"/>
              </a:rPr>
            </a:br>
            <a:r>
              <a:rPr lang="en-US" altLang="en-US" sz="3200" b="1" dirty="0">
                <a:solidFill>
                  <a:srgbClr val="000000"/>
                </a:solidFill>
                <a:ea typeface="+mn-ea"/>
                <a:cs typeface="+mn-cs"/>
              </a:rPr>
              <a:t>updated 2/22/18</a:t>
            </a:r>
            <a:br>
              <a:rPr lang="en-US" altLang="en-US" sz="3200" b="1" dirty="0">
                <a:solidFill>
                  <a:srgbClr val="000000"/>
                </a:solidFill>
                <a:ea typeface="+mn-ea"/>
                <a:cs typeface="+mn-cs"/>
              </a:rPr>
            </a:br>
            <a:endParaRPr lang="en-US" altLang="en-US" dirty="0"/>
          </a:p>
        </p:txBody>
      </p:sp>
      <p:sp>
        <p:nvSpPr>
          <p:cNvPr id="68611" name="Content Placeholder 2"/>
          <p:cNvSpPr>
            <a:spLocks noGrp="1"/>
          </p:cNvSpPr>
          <p:nvPr>
            <p:ph idx="1"/>
          </p:nvPr>
        </p:nvSpPr>
        <p:spPr>
          <a:xfrm>
            <a:off x="457200" y="4008438"/>
            <a:ext cx="8229600" cy="4525962"/>
          </a:xfrm>
        </p:spPr>
        <p:txBody>
          <a:bodyPr/>
          <a:lstStyle/>
          <a:p>
            <a:pPr marL="0" indent="0">
              <a:buFontTx/>
              <a:buNone/>
              <a:defRPr/>
            </a:pPr>
            <a:r>
              <a:rPr lang="en-US" altLang="en-US" u="sng" dirty="0">
                <a:solidFill>
                  <a:srgbClr val="009999"/>
                </a:solidFill>
                <a:hlinkClick r:id="rId2"/>
              </a:rPr>
              <a:t>https://www.fda.gov/Drugs/DevelopmentApprovalProcess/HowDrugsareDevelopedandApproved/ApprovalApplications/InvestigationalNewDrugINDApplication/ucm343349.htm</a:t>
            </a:r>
            <a:endParaRPr lang="en-US" altLang="en-US" u="sng" dirty="0">
              <a:solidFill>
                <a:srgbClr val="009999"/>
              </a:solidFill>
            </a:endParaRPr>
          </a:p>
          <a:p>
            <a:pPr>
              <a:defRPr/>
            </a:pPr>
            <a:endParaRPr lang="en-US" altLang="en-US" dirty="0"/>
          </a:p>
          <a:p>
            <a:pPr>
              <a:defRPr/>
            </a:pPr>
            <a:endParaRPr lang="en-US" altLang="en-US" dirty="0"/>
          </a:p>
        </p:txBody>
      </p:sp>
      <p:sp>
        <p:nvSpPr>
          <p:cNvPr id="36868"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E3157637-15DD-486D-9F59-058835A431AE}" type="slidenum">
              <a:rPr lang="en-US" altLang="en-US" sz="1400" smtClean="0"/>
              <a:pPr eaLnBrk="1" hangingPunct="1"/>
              <a:t>28</a:t>
            </a:fld>
            <a:endParaRPr lang="en-US" altLang="en-US" sz="1400"/>
          </a:p>
        </p:txBody>
      </p:sp>
      <p:pic>
        <p:nvPicPr>
          <p:cNvPr id="36869" name="Picture 3" descr="C:\Users\Leibenhaut\AppData\Local\Microsoft\Windows\Temporary Internet Files\Content.IE5\2GQBE0KI\USEFUL_STUFF_SIG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1371600"/>
            <a:ext cx="214992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0790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endParaRPr lang="en-US" altLang="en-US"/>
          </a:p>
        </p:txBody>
      </p:sp>
      <p:sp>
        <p:nvSpPr>
          <p:cNvPr id="37891"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eaLnBrk="1" hangingPunct="1"/>
            <a:fld id="{B54CC51B-8A6A-4C6E-B46E-B35A3EE5545B}" type="slidenum">
              <a:rPr lang="en-US" altLang="en-US" sz="1400" smtClean="0"/>
              <a:pPr eaLnBrk="1" hangingPunct="1"/>
              <a:t>29</a:t>
            </a:fld>
            <a:endParaRPr lang="en-US" altLang="en-US" sz="1400"/>
          </a:p>
        </p:txBody>
      </p:sp>
      <p:pic>
        <p:nvPicPr>
          <p:cNvPr id="3789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09613" y="896938"/>
            <a:ext cx="6986587" cy="56102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365234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tLang="en-US"/>
          </a:p>
        </p:txBody>
      </p:sp>
      <p:sp>
        <p:nvSpPr>
          <p:cNvPr id="10243"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381B4136-B48F-4878-96BF-28A0B44826D4}" type="slidenum">
              <a:rPr lang="en-US" altLang="en-US" sz="1400" smtClean="0"/>
              <a:pPr eaLnBrk="1" hangingPunct="1"/>
              <a:t>3</a:t>
            </a:fld>
            <a:endParaRPr lang="en-US" altLang="en-US" sz="1400"/>
          </a:p>
        </p:txBody>
      </p:sp>
      <p:pic>
        <p:nvPicPr>
          <p:cNvPr id="10244" name="Content Placeholder 4" descr="donnas~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1066800"/>
            <a:ext cx="3008313" cy="3878263"/>
          </a:xfrm>
          <a:noFill/>
        </p:spPr>
      </p:pic>
      <p:sp>
        <p:nvSpPr>
          <p:cNvPr id="2" name="Rectangle 1"/>
          <p:cNvSpPr/>
          <p:nvPr/>
        </p:nvSpPr>
        <p:spPr>
          <a:xfrm>
            <a:off x="4114800" y="990600"/>
            <a:ext cx="4572000" cy="4154488"/>
          </a:xfrm>
          <a:prstGeom prst="rect">
            <a:avLst/>
          </a:prstGeom>
        </p:spPr>
        <p:txBody>
          <a:bodyPr>
            <a:spAutoFit/>
          </a:bodyPr>
          <a:lstStyle/>
          <a:p>
            <a:pPr eaLnBrk="0" hangingPunct="0">
              <a:buFontTx/>
              <a:buNone/>
              <a:defRPr/>
            </a:pPr>
            <a:r>
              <a:rPr lang="en-US" sz="4400" b="1" kern="0" dirty="0">
                <a:solidFill>
                  <a:srgbClr val="000000"/>
                </a:solidFill>
                <a:latin typeface="Arial"/>
              </a:rPr>
              <a:t>Inspection preparation begins with planning and start-up of the protocol</a:t>
            </a:r>
          </a:p>
        </p:txBody>
      </p:sp>
      <p:sp>
        <p:nvSpPr>
          <p:cNvPr id="10246" name="Rectangle 2"/>
          <p:cNvSpPr>
            <a:spLocks noChangeArrowheads="1"/>
          </p:cNvSpPr>
          <p:nvPr/>
        </p:nvSpPr>
        <p:spPr bwMode="auto">
          <a:xfrm>
            <a:off x="152400" y="5146220"/>
            <a:ext cx="58499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1600" dirty="0"/>
              <a:t>Frances Kelsey, PhD, MD receiving the President’s Award for </a:t>
            </a:r>
          </a:p>
          <a:p>
            <a:pPr eaLnBrk="1" hangingPunct="1">
              <a:buFontTx/>
              <a:buNone/>
            </a:pPr>
            <a:r>
              <a:rPr lang="en-US" altLang="en-US" sz="1600" dirty="0"/>
              <a:t>Distinguished  Federal Service from President Kennedy 1962, </a:t>
            </a:r>
          </a:p>
          <a:p>
            <a:pPr eaLnBrk="1" hangingPunct="1">
              <a:buFontTx/>
              <a:buNone/>
            </a:pPr>
            <a:r>
              <a:rPr lang="en-US" altLang="en-US" sz="1600" dirty="0"/>
              <a:t>the same year as the passage of the </a:t>
            </a:r>
          </a:p>
          <a:p>
            <a:pPr eaLnBrk="1" hangingPunct="1">
              <a:buFontTx/>
              <a:buNone/>
            </a:pPr>
            <a:r>
              <a:rPr lang="en-US" altLang="en-US" sz="1600" dirty="0"/>
              <a:t>Kefauver Harris Amendment to the FD&amp;C Act.</a:t>
            </a:r>
          </a:p>
        </p:txBody>
      </p:sp>
    </p:spTree>
    <p:extLst>
      <p:ext uri="{BB962C8B-B14F-4D97-AF65-F5344CB8AC3E}">
        <p14:creationId xmlns:p14="http://schemas.microsoft.com/office/powerpoint/2010/main" val="3096576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4"/>
          <p:cNvSpPr>
            <a:spLocks noGrp="1"/>
          </p:cNvSpPr>
          <p:nvPr>
            <p:ph type="ctrTitle"/>
          </p:nvPr>
        </p:nvSpPr>
        <p:spPr>
          <a:xfrm>
            <a:off x="685800" y="1425575"/>
            <a:ext cx="7772400" cy="1470025"/>
          </a:xfrm>
        </p:spPr>
        <p:txBody>
          <a:bodyPr>
            <a:normAutofit fontScale="90000"/>
          </a:bodyPr>
          <a:lstStyle/>
          <a:p>
            <a:r>
              <a:rPr lang="en-US" altLang="en-US" sz="5400" b="1"/>
              <a:t>What happens in an</a:t>
            </a:r>
            <a:br>
              <a:rPr lang="en-US" altLang="en-US" sz="5400" b="1"/>
            </a:br>
            <a:r>
              <a:rPr lang="en-US" altLang="en-US" sz="5400" b="1"/>
              <a:t>FDA BIMO Inspection?</a:t>
            </a:r>
          </a:p>
        </p:txBody>
      </p:sp>
      <p:sp>
        <p:nvSpPr>
          <p:cNvPr id="47107" name="Subtitle 5"/>
          <p:cNvSpPr>
            <a:spLocks noGrp="1"/>
          </p:cNvSpPr>
          <p:nvPr>
            <p:ph type="subTitle" idx="1"/>
          </p:nvPr>
        </p:nvSpPr>
        <p:spPr/>
        <p:txBody>
          <a:bodyPr/>
          <a:lstStyle/>
          <a:p>
            <a:endParaRPr lang="en-US" altLang="en-US"/>
          </a:p>
        </p:txBody>
      </p:sp>
      <p:sp>
        <p:nvSpPr>
          <p:cNvPr id="47108"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300895D5-0D08-403D-AAE4-54F85CDC0D52}" type="slidenum">
              <a:rPr lang="en-US" altLang="en-US" sz="1400" smtClean="0"/>
              <a:pPr eaLnBrk="1" hangingPunct="1"/>
              <a:t>30</a:t>
            </a:fld>
            <a:endParaRPr lang="en-US" altLang="en-US" sz="1400"/>
          </a:p>
        </p:txBody>
      </p:sp>
      <p:pic>
        <p:nvPicPr>
          <p:cNvPr id="47109" name="Picture 15" descr="ANd9GcQyhJkBj-H-wza-Wk4MbTdc7gcmGyxkiXBB2O9jhfPK7DXA2kITe_vTWH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505200"/>
            <a:ext cx="2362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9501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09600" y="497631"/>
            <a:ext cx="7924800" cy="914400"/>
          </a:xfrm>
        </p:spPr>
        <p:txBody>
          <a:bodyPr/>
          <a:lstStyle/>
          <a:p>
            <a:r>
              <a:rPr lang="en-US" altLang="en-US" b="1" dirty="0"/>
              <a:t>What is BIMO?</a:t>
            </a:r>
          </a:p>
        </p:txBody>
      </p:sp>
      <p:sp>
        <p:nvSpPr>
          <p:cNvPr id="53251" name="Content Placeholder 2"/>
          <p:cNvSpPr>
            <a:spLocks noGrp="1"/>
          </p:cNvSpPr>
          <p:nvPr>
            <p:ph idx="1"/>
          </p:nvPr>
        </p:nvSpPr>
        <p:spPr>
          <a:xfrm>
            <a:off x="457200" y="1573762"/>
            <a:ext cx="8229600" cy="4525963"/>
          </a:xfrm>
        </p:spPr>
        <p:txBody>
          <a:bodyPr/>
          <a:lstStyle/>
          <a:p>
            <a:pPr>
              <a:defRPr/>
            </a:pPr>
            <a:r>
              <a:rPr lang="en-US" altLang="en-US" sz="2400" dirty="0"/>
              <a:t>Bioresearch monitoring begun by Francis Kelsey and Alan </a:t>
            </a:r>
            <a:r>
              <a:rPr lang="en-US" altLang="en-US" sz="2400" dirty="0" err="1"/>
              <a:t>Lisook</a:t>
            </a:r>
            <a:r>
              <a:rPr lang="en-US" altLang="en-US" sz="2400" dirty="0"/>
              <a:t>  mid-1961 (see resource slide)</a:t>
            </a:r>
          </a:p>
          <a:p>
            <a:pPr>
              <a:defRPr/>
            </a:pPr>
            <a:r>
              <a:rPr lang="en-US" altLang="en-US" sz="2400" dirty="0"/>
              <a:t>CDER/OSI issues assignment based on review of trial</a:t>
            </a:r>
          </a:p>
          <a:p>
            <a:pPr>
              <a:defRPr/>
            </a:pPr>
            <a:r>
              <a:rPr lang="en-US" altLang="en-US" sz="2400" b="1" u="sng" dirty="0"/>
              <a:t>On-site inspection </a:t>
            </a:r>
            <a:r>
              <a:rPr lang="en-US" altLang="en-US" sz="2400" dirty="0"/>
              <a:t>by ORA for compliance with regulations, data verification</a:t>
            </a:r>
            <a:endParaRPr lang="en-US" altLang="en-US" sz="2400" b="1" dirty="0"/>
          </a:p>
          <a:p>
            <a:pPr>
              <a:defRPr/>
            </a:pPr>
            <a:r>
              <a:rPr lang="en-US" altLang="en-US" sz="2400" dirty="0"/>
              <a:t>Center determines final classification</a:t>
            </a:r>
          </a:p>
          <a:p>
            <a:pPr>
              <a:defRPr/>
            </a:pPr>
            <a:r>
              <a:rPr lang="en-US" altLang="en-US" sz="2400" b="1" u="sng" dirty="0"/>
              <a:t>Compliance Program Guidance Manuals  (CPGM) </a:t>
            </a:r>
          </a:p>
          <a:p>
            <a:pPr lvl="1">
              <a:defRPr/>
            </a:pPr>
            <a:r>
              <a:rPr lang="en-US" altLang="en-US" sz="2000" dirty="0"/>
              <a:t>instructions</a:t>
            </a:r>
          </a:p>
          <a:p>
            <a:pPr marL="0" indent="0">
              <a:buFontTx/>
              <a:buNone/>
              <a:defRPr/>
            </a:pPr>
            <a:r>
              <a:rPr lang="en-US" altLang="en-US" sz="2400" dirty="0">
                <a:hlinkClick r:id="rId2"/>
              </a:rPr>
              <a:t>http://www.fda.gov/ICECI/ComplianceManuals/ComplianceProgramManual/ucm255614.htm</a:t>
            </a:r>
            <a:endParaRPr lang="en-US" altLang="en-US" sz="2400" dirty="0"/>
          </a:p>
          <a:p>
            <a:pPr marL="0" indent="0">
              <a:buFontTx/>
              <a:buNone/>
              <a:defRPr/>
            </a:pPr>
            <a:endParaRPr lang="en-US" altLang="en-US" dirty="0"/>
          </a:p>
          <a:p>
            <a:pPr>
              <a:defRPr/>
            </a:pPr>
            <a:endParaRPr lang="en-US" altLang="en-US" dirty="0"/>
          </a:p>
        </p:txBody>
      </p:sp>
      <p:sp>
        <p:nvSpPr>
          <p:cNvPr id="48132"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56412835-7C63-424C-8392-71280D44B954}" type="slidenum">
              <a:rPr lang="en-US" altLang="en-US" sz="1400" smtClean="0"/>
              <a:pPr eaLnBrk="1" hangingPunct="1"/>
              <a:t>31</a:t>
            </a:fld>
            <a:endParaRPr lang="en-US" altLang="en-US" sz="1400"/>
          </a:p>
        </p:txBody>
      </p:sp>
    </p:spTree>
    <p:extLst>
      <p:ext uri="{BB962C8B-B14F-4D97-AF65-F5344CB8AC3E}">
        <p14:creationId xmlns:p14="http://schemas.microsoft.com/office/powerpoint/2010/main" val="4145918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b="1"/>
              <a:t>Inspection procedures</a:t>
            </a:r>
          </a:p>
        </p:txBody>
      </p:sp>
      <p:sp>
        <p:nvSpPr>
          <p:cNvPr id="53251" name="Content Placeholder 2"/>
          <p:cNvSpPr>
            <a:spLocks noGrp="1"/>
          </p:cNvSpPr>
          <p:nvPr>
            <p:ph idx="1"/>
          </p:nvPr>
        </p:nvSpPr>
        <p:spPr/>
        <p:txBody>
          <a:bodyPr/>
          <a:lstStyle/>
          <a:p>
            <a:r>
              <a:rPr lang="en-US" altLang="en-US"/>
              <a:t>Phone call-not much advanced notice</a:t>
            </a:r>
          </a:p>
          <a:p>
            <a:r>
              <a:rPr lang="en-US" altLang="en-US"/>
              <a:t>Present Form FDA 482</a:t>
            </a:r>
          </a:p>
          <a:p>
            <a:r>
              <a:rPr lang="en-US" altLang="en-US"/>
              <a:t>Opening meeting</a:t>
            </a:r>
          </a:p>
          <a:p>
            <a:r>
              <a:rPr lang="en-US" altLang="en-US"/>
              <a:t>Interview staff during the inspection</a:t>
            </a:r>
          </a:p>
          <a:p>
            <a:r>
              <a:rPr lang="en-US" altLang="en-US"/>
              <a:t>Review of study records/regulatory binder</a:t>
            </a:r>
          </a:p>
          <a:p>
            <a:r>
              <a:rPr lang="en-US" altLang="en-US"/>
              <a:t>Collection (copy) of exhibits</a:t>
            </a:r>
          </a:p>
          <a:p>
            <a:r>
              <a:rPr lang="en-US" altLang="en-US"/>
              <a:t>Closing meeting-possible issue of  “483”</a:t>
            </a:r>
          </a:p>
        </p:txBody>
      </p:sp>
      <p:sp>
        <p:nvSpPr>
          <p:cNvPr id="53252"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5CA706B8-E538-4969-BF32-3F84136155C9}" type="slidenum">
              <a:rPr lang="en-US" altLang="en-US" sz="1400" smtClean="0"/>
              <a:pPr eaLnBrk="1" hangingPunct="1"/>
              <a:t>32</a:t>
            </a:fld>
            <a:endParaRPr lang="en-US" altLang="en-US" sz="1400"/>
          </a:p>
        </p:txBody>
      </p:sp>
    </p:spTree>
    <p:extLst>
      <p:ext uri="{BB962C8B-B14F-4D97-AF65-F5344CB8AC3E}">
        <p14:creationId xmlns:p14="http://schemas.microsoft.com/office/powerpoint/2010/main" val="3122300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09600" y="433867"/>
            <a:ext cx="7924800" cy="914400"/>
          </a:xfrm>
        </p:spPr>
        <p:txBody>
          <a:bodyPr/>
          <a:lstStyle/>
          <a:p>
            <a:r>
              <a:rPr lang="en-US" altLang="en-US" b="1" dirty="0"/>
              <a:t>Inspection at CI site</a:t>
            </a:r>
          </a:p>
        </p:txBody>
      </p:sp>
      <p:sp>
        <p:nvSpPr>
          <p:cNvPr id="54275" name="Content Placeholder 2"/>
          <p:cNvSpPr>
            <a:spLocks noGrp="1"/>
          </p:cNvSpPr>
          <p:nvPr>
            <p:ph idx="1"/>
          </p:nvPr>
        </p:nvSpPr>
        <p:spPr>
          <a:xfrm>
            <a:off x="457200" y="1631299"/>
            <a:ext cx="8229600" cy="4525963"/>
          </a:xfrm>
        </p:spPr>
        <p:txBody>
          <a:bodyPr>
            <a:normAutofit/>
          </a:bodyPr>
          <a:lstStyle/>
          <a:p>
            <a:r>
              <a:rPr lang="en-US" altLang="en-US" dirty="0"/>
              <a:t>What type/how were subjects recruited, enrolled and randomized</a:t>
            </a:r>
          </a:p>
          <a:p>
            <a:r>
              <a:rPr lang="en-US" altLang="en-US" dirty="0"/>
              <a:t>Did the study involve blinded and unblinded staff and who had access to treatment</a:t>
            </a:r>
          </a:p>
          <a:p>
            <a:r>
              <a:rPr lang="en-US" altLang="en-US" dirty="0"/>
              <a:t>Was the protocol followed and do the study documents reflect this? </a:t>
            </a:r>
          </a:p>
          <a:p>
            <a:r>
              <a:rPr lang="en-US" altLang="en-US" dirty="0"/>
              <a:t>Control of “test article” drug/biologic</a:t>
            </a:r>
          </a:p>
        </p:txBody>
      </p:sp>
      <p:sp>
        <p:nvSpPr>
          <p:cNvPr id="54276"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488EE601-27E3-41F1-95BE-78602F8A7DA8}" type="slidenum">
              <a:rPr lang="en-US" altLang="en-US" sz="1400" smtClean="0"/>
              <a:pPr eaLnBrk="1" hangingPunct="1"/>
              <a:t>33</a:t>
            </a:fld>
            <a:endParaRPr lang="en-US" altLang="en-US" sz="1400"/>
          </a:p>
        </p:txBody>
      </p:sp>
    </p:spTree>
    <p:extLst>
      <p:ext uri="{BB962C8B-B14F-4D97-AF65-F5344CB8AC3E}">
        <p14:creationId xmlns:p14="http://schemas.microsoft.com/office/powerpoint/2010/main" val="2291652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609600" y="1143000"/>
            <a:ext cx="7924800" cy="914400"/>
          </a:xfrm>
        </p:spPr>
        <p:txBody>
          <a:bodyPr/>
          <a:lstStyle/>
          <a:p>
            <a:r>
              <a:rPr lang="en-US" altLang="en-US" b="1"/>
              <a:t>Inspection at CI site</a:t>
            </a:r>
          </a:p>
        </p:txBody>
      </p:sp>
      <p:sp>
        <p:nvSpPr>
          <p:cNvPr id="43011" name="Content Placeholder 2"/>
          <p:cNvSpPr>
            <a:spLocks noGrp="1"/>
          </p:cNvSpPr>
          <p:nvPr>
            <p:ph idx="1"/>
          </p:nvPr>
        </p:nvSpPr>
        <p:spPr>
          <a:xfrm>
            <a:off x="457200" y="2133600"/>
            <a:ext cx="8229600" cy="4525963"/>
          </a:xfrm>
        </p:spPr>
        <p:txBody>
          <a:bodyPr>
            <a:normAutofit fontScale="92500" lnSpcReduction="20000"/>
          </a:bodyPr>
          <a:lstStyle/>
          <a:p>
            <a:pPr>
              <a:defRPr/>
            </a:pPr>
            <a:r>
              <a:rPr lang="en-US" altLang="en-US" dirty="0"/>
              <a:t>Inspection of site to “re-create” the trial</a:t>
            </a:r>
          </a:p>
          <a:p>
            <a:pPr>
              <a:defRPr/>
            </a:pPr>
            <a:r>
              <a:rPr lang="en-US" altLang="en-US" dirty="0"/>
              <a:t>Verification of data submitted to FDA </a:t>
            </a:r>
          </a:p>
          <a:p>
            <a:pPr marL="0" indent="0">
              <a:buFontTx/>
              <a:buNone/>
              <a:defRPr/>
            </a:pPr>
            <a:r>
              <a:rPr lang="en-US" altLang="en-US" dirty="0"/>
              <a:t>Source        CRF        </a:t>
            </a:r>
            <a:r>
              <a:rPr lang="en-US" altLang="en-US" sz="3000" dirty="0"/>
              <a:t>Data submitted to FDA</a:t>
            </a:r>
          </a:p>
          <a:p>
            <a:pPr>
              <a:defRPr/>
            </a:pPr>
            <a:r>
              <a:rPr lang="en-US" altLang="en-US" dirty="0"/>
              <a:t>Protocol adherence</a:t>
            </a:r>
          </a:p>
          <a:p>
            <a:pPr>
              <a:defRPr/>
            </a:pPr>
            <a:r>
              <a:rPr lang="en-US" altLang="en-US" dirty="0"/>
              <a:t>Safety reporting </a:t>
            </a:r>
          </a:p>
          <a:p>
            <a:pPr>
              <a:defRPr/>
            </a:pPr>
            <a:r>
              <a:rPr lang="en-US" altLang="en-US" dirty="0"/>
              <a:t>Human subject protection: IRB review and Consenting process </a:t>
            </a:r>
          </a:p>
          <a:p>
            <a:pPr marL="0" indent="0">
              <a:buFontTx/>
              <a:buNone/>
              <a:defRPr/>
            </a:pPr>
            <a:r>
              <a:rPr lang="en-US" altLang="en-US" b="1" dirty="0"/>
              <a:t>CRF=case report form</a:t>
            </a:r>
          </a:p>
          <a:p>
            <a:pPr>
              <a:defRPr/>
            </a:pPr>
            <a:endParaRPr lang="en-US" altLang="en-US" dirty="0"/>
          </a:p>
          <a:p>
            <a:pPr marL="0" indent="0">
              <a:buFontTx/>
              <a:buNone/>
              <a:defRPr/>
            </a:pPr>
            <a:r>
              <a:rPr lang="en-US" altLang="en-US" sz="2800" dirty="0"/>
              <a:t>        </a:t>
            </a:r>
          </a:p>
        </p:txBody>
      </p:sp>
      <p:sp>
        <p:nvSpPr>
          <p:cNvPr id="55300"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B2587D06-21D5-44B8-B237-6CB124429416}" type="slidenum">
              <a:rPr lang="en-US" altLang="en-US" sz="1400" smtClean="0"/>
              <a:pPr eaLnBrk="1" hangingPunct="1"/>
              <a:t>34</a:t>
            </a:fld>
            <a:endParaRPr lang="en-US" altLang="en-US" sz="1400"/>
          </a:p>
        </p:txBody>
      </p:sp>
      <p:sp>
        <p:nvSpPr>
          <p:cNvPr id="5" name="Right Arrow 4"/>
          <p:cNvSpPr/>
          <p:nvPr/>
        </p:nvSpPr>
        <p:spPr>
          <a:xfrm>
            <a:off x="1681620" y="3001181"/>
            <a:ext cx="457200" cy="48418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lumMod val="85000"/>
                  <a:lumOff val="15000"/>
                </a:schemeClr>
              </a:solidFill>
            </a:endParaRPr>
          </a:p>
        </p:txBody>
      </p:sp>
      <p:sp>
        <p:nvSpPr>
          <p:cNvPr id="6" name="Right Arrow 5"/>
          <p:cNvSpPr/>
          <p:nvPr/>
        </p:nvSpPr>
        <p:spPr>
          <a:xfrm>
            <a:off x="2982240" y="3027124"/>
            <a:ext cx="533400" cy="48418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88811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323849" y="230583"/>
            <a:ext cx="8509103" cy="926020"/>
          </a:xfrm>
        </p:spPr>
        <p:txBody>
          <a:bodyPr/>
          <a:lstStyle/>
          <a:p>
            <a:r>
              <a:rPr lang="en-US" altLang="en-US" b="1" dirty="0"/>
              <a:t>Inspection at CI site</a:t>
            </a:r>
          </a:p>
        </p:txBody>
      </p:sp>
      <p:sp>
        <p:nvSpPr>
          <p:cNvPr id="56323" name="Content Placeholder 2"/>
          <p:cNvSpPr>
            <a:spLocks noGrp="1"/>
          </p:cNvSpPr>
          <p:nvPr>
            <p:ph idx="1"/>
          </p:nvPr>
        </p:nvSpPr>
        <p:spPr>
          <a:xfrm>
            <a:off x="457200" y="1220745"/>
            <a:ext cx="8229600" cy="4525963"/>
          </a:xfrm>
        </p:spPr>
        <p:txBody>
          <a:bodyPr>
            <a:normAutofit fontScale="92500" lnSpcReduction="10000"/>
          </a:bodyPr>
          <a:lstStyle/>
          <a:p>
            <a:pPr marL="0" indent="0">
              <a:buFontTx/>
              <a:buNone/>
            </a:pPr>
            <a:r>
              <a:rPr lang="en-US" altLang="en-US" sz="3600" b="1" dirty="0"/>
              <a:t>Source documents: what are they?</a:t>
            </a:r>
          </a:p>
          <a:p>
            <a:pPr lvl="1"/>
            <a:r>
              <a:rPr lang="en-US" altLang="en-US" sz="3200" b="1" dirty="0"/>
              <a:t>“First put pen to paper”</a:t>
            </a:r>
          </a:p>
          <a:p>
            <a:pPr lvl="1"/>
            <a:r>
              <a:rPr lang="en-US" altLang="en-US" sz="3200" b="1" dirty="0">
                <a:solidFill>
                  <a:srgbClr val="C00000"/>
                </a:solidFill>
              </a:rPr>
              <a:t>ALCOA-C: </a:t>
            </a:r>
            <a:r>
              <a:rPr lang="en-US" altLang="en-US" sz="3200" b="1" dirty="0"/>
              <a:t>accurate, legible, contemporaneous, original, attributable and complete</a:t>
            </a:r>
          </a:p>
          <a:p>
            <a:pPr lvl="1"/>
            <a:r>
              <a:rPr lang="en-US" altLang="en-US" sz="3200" b="1" dirty="0"/>
              <a:t>May be defined in protocol</a:t>
            </a:r>
          </a:p>
          <a:p>
            <a:pPr lvl="1"/>
            <a:r>
              <a:rPr lang="en-US" altLang="en-US" sz="3200" b="1" dirty="0"/>
              <a:t>Consider: paper office notes, EHR, direct patient data entry via web or PDA </a:t>
            </a:r>
          </a:p>
          <a:p>
            <a:pPr lvl="1"/>
            <a:r>
              <a:rPr lang="en-US" altLang="en-US" sz="3200" b="1" dirty="0"/>
              <a:t>FDA Guidances and ICH E6</a:t>
            </a:r>
          </a:p>
        </p:txBody>
      </p:sp>
      <p:sp>
        <p:nvSpPr>
          <p:cNvPr id="56324"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74AC8F4A-8D36-42F1-9F69-C95883E8CA1C}" type="slidenum">
              <a:rPr lang="en-US" altLang="en-US" sz="1400" smtClean="0"/>
              <a:pPr eaLnBrk="1" hangingPunct="1"/>
              <a:t>35</a:t>
            </a:fld>
            <a:endParaRPr lang="en-US" altLang="en-US" sz="1400"/>
          </a:p>
        </p:txBody>
      </p:sp>
      <p:pic>
        <p:nvPicPr>
          <p:cNvPr id="5" name="Picture 10"/>
          <p:cNvPicPr>
            <a:picLocks noChangeAspect="1" noChangeArrowheads="1"/>
          </p:cNvPicPr>
          <p:nvPr/>
        </p:nvPicPr>
        <p:blipFill>
          <a:blip r:embed="rId2"/>
          <a:srcRect/>
          <a:stretch>
            <a:fillRect/>
          </a:stretch>
        </p:blipFill>
        <p:spPr bwMode="auto">
          <a:xfrm>
            <a:off x="7285972" y="1351982"/>
            <a:ext cx="1571625" cy="1371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31282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b="1" dirty="0"/>
              <a:t>What can go wrong?</a:t>
            </a:r>
          </a:p>
        </p:txBody>
      </p:sp>
      <p:sp>
        <p:nvSpPr>
          <p:cNvPr id="59395" name="Content Placeholder 2"/>
          <p:cNvSpPr>
            <a:spLocks noGrp="1"/>
          </p:cNvSpPr>
          <p:nvPr>
            <p:ph idx="1"/>
          </p:nvPr>
        </p:nvSpPr>
        <p:spPr/>
        <p:txBody>
          <a:bodyPr>
            <a:normAutofit lnSpcReduction="10000"/>
          </a:bodyPr>
          <a:lstStyle/>
          <a:p>
            <a:r>
              <a:rPr lang="en-US" altLang="en-US" sz="2800" b="1" dirty="0"/>
              <a:t>Violations of the protocol</a:t>
            </a:r>
          </a:p>
          <a:p>
            <a:r>
              <a:rPr lang="en-US" altLang="en-US" sz="2800" b="1" dirty="0"/>
              <a:t>Subjects not given proper instructions for PK samples: fasting, medication administration</a:t>
            </a:r>
          </a:p>
          <a:p>
            <a:r>
              <a:rPr lang="en-US" altLang="en-US" sz="2800" b="1" dirty="0"/>
              <a:t>Samples not processed correctly</a:t>
            </a:r>
          </a:p>
          <a:p>
            <a:r>
              <a:rPr lang="en-US" altLang="en-US" sz="2800" b="1" dirty="0"/>
              <a:t>Test article not stored correctly</a:t>
            </a:r>
          </a:p>
          <a:p>
            <a:r>
              <a:rPr lang="en-US" altLang="en-US" sz="2800" b="1" dirty="0"/>
              <a:t>Not technical violation: Misinterpretations of the protocol</a:t>
            </a:r>
          </a:p>
          <a:p>
            <a:r>
              <a:rPr lang="en-US" altLang="en-US" sz="2800" b="1" dirty="0"/>
              <a:t>Analytical Equipment malfunction or lack of calibration</a:t>
            </a:r>
          </a:p>
        </p:txBody>
      </p:sp>
      <p:sp>
        <p:nvSpPr>
          <p:cNvPr id="59396"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59DCB1B7-9C28-42ED-971D-46AAF1B2EF33}" type="slidenum">
              <a:rPr lang="en-US" altLang="en-US" sz="1400" smtClean="0"/>
              <a:pPr eaLnBrk="1" hangingPunct="1"/>
              <a:t>36</a:t>
            </a:fld>
            <a:endParaRPr lang="en-US" altLang="en-US" sz="1400"/>
          </a:p>
        </p:txBody>
      </p:sp>
    </p:spTree>
    <p:extLst>
      <p:ext uri="{BB962C8B-B14F-4D97-AF65-F5344CB8AC3E}">
        <p14:creationId xmlns:p14="http://schemas.microsoft.com/office/powerpoint/2010/main" val="4139939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609600" y="1143000"/>
            <a:ext cx="7924800" cy="914400"/>
          </a:xfrm>
        </p:spPr>
        <p:txBody>
          <a:bodyPr/>
          <a:lstStyle/>
          <a:p>
            <a:r>
              <a:rPr lang="en-US" altLang="en-US" sz="4000" b="1"/>
              <a:t>What to do if you receive a 483?</a:t>
            </a:r>
          </a:p>
        </p:txBody>
      </p:sp>
      <p:sp>
        <p:nvSpPr>
          <p:cNvPr id="64515" name="Content Placeholder 2"/>
          <p:cNvSpPr>
            <a:spLocks noGrp="1"/>
          </p:cNvSpPr>
          <p:nvPr>
            <p:ph idx="1"/>
          </p:nvPr>
        </p:nvSpPr>
        <p:spPr>
          <a:xfrm>
            <a:off x="457200" y="2057400"/>
            <a:ext cx="8229600" cy="4525963"/>
          </a:xfrm>
        </p:spPr>
        <p:txBody>
          <a:bodyPr/>
          <a:lstStyle/>
          <a:p>
            <a:r>
              <a:rPr lang="en-US" altLang="en-US" b="1" dirty="0"/>
              <a:t>A response is advised but there is no regulatory requirement to respond</a:t>
            </a:r>
          </a:p>
          <a:p>
            <a:r>
              <a:rPr lang="en-US" altLang="en-US" b="1" dirty="0"/>
              <a:t>FDA requests response within 15 business days</a:t>
            </a:r>
          </a:p>
          <a:p>
            <a:r>
              <a:rPr lang="en-US" altLang="en-US" b="1" dirty="0"/>
              <a:t>Include CORRECTIVE ACTION to prevent the finding from occurring again</a:t>
            </a:r>
          </a:p>
          <a:p>
            <a:r>
              <a:rPr lang="en-US" altLang="en-US" b="1" dirty="0"/>
              <a:t>“THE MONITOR should have caught it”    is NOT an explanation!</a:t>
            </a:r>
          </a:p>
          <a:p>
            <a:endParaRPr lang="en-US" altLang="en-US" dirty="0"/>
          </a:p>
        </p:txBody>
      </p:sp>
      <p:sp>
        <p:nvSpPr>
          <p:cNvPr id="64516"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E377DC25-B0EB-4B4C-9B8E-A2FCAAF2C675}" type="slidenum">
              <a:rPr lang="en-US" altLang="en-US" sz="1400" smtClean="0"/>
              <a:pPr eaLnBrk="1" hangingPunct="1"/>
              <a:t>37</a:t>
            </a:fld>
            <a:endParaRPr lang="en-US" altLang="en-US" sz="1400"/>
          </a:p>
        </p:txBody>
      </p:sp>
    </p:spTree>
    <p:extLst>
      <p:ext uri="{BB962C8B-B14F-4D97-AF65-F5344CB8AC3E}">
        <p14:creationId xmlns:p14="http://schemas.microsoft.com/office/powerpoint/2010/main" val="32477620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609600" y="990600"/>
            <a:ext cx="7924800" cy="914400"/>
          </a:xfrm>
        </p:spPr>
        <p:txBody>
          <a:bodyPr/>
          <a:lstStyle/>
          <a:p>
            <a:r>
              <a:rPr lang="en-US" altLang="en-US" sz="4000" b="1"/>
              <a:t>After the Inspection</a:t>
            </a:r>
          </a:p>
        </p:txBody>
      </p:sp>
      <p:sp>
        <p:nvSpPr>
          <p:cNvPr id="65539" name="Content Placeholder 2"/>
          <p:cNvSpPr>
            <a:spLocks noGrp="1"/>
          </p:cNvSpPr>
          <p:nvPr>
            <p:ph idx="1"/>
          </p:nvPr>
        </p:nvSpPr>
        <p:spPr/>
        <p:txBody>
          <a:bodyPr/>
          <a:lstStyle/>
          <a:p>
            <a:r>
              <a:rPr lang="en-US" altLang="en-US"/>
              <a:t>Final classification taking into account </a:t>
            </a:r>
            <a:r>
              <a:rPr lang="en-US" altLang="en-US" b="1" u="sng"/>
              <a:t>response from Clinical Investigator</a:t>
            </a:r>
          </a:p>
          <a:p>
            <a:r>
              <a:rPr lang="en-US" altLang="en-US"/>
              <a:t>OSI Recommendation to review division concerning reliability of data</a:t>
            </a:r>
          </a:p>
          <a:p>
            <a:r>
              <a:rPr lang="en-US" altLang="en-US"/>
              <a:t>Additional comments concerning clinical trial conduct</a:t>
            </a:r>
          </a:p>
          <a:p>
            <a:r>
              <a:rPr lang="en-US" altLang="en-US"/>
              <a:t>Post inspectional correspondence (letter) issued to the inspected party</a:t>
            </a:r>
          </a:p>
        </p:txBody>
      </p:sp>
      <p:sp>
        <p:nvSpPr>
          <p:cNvPr id="65540"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AA01AB2C-A086-420F-9A34-AF27D380293D}" type="slidenum">
              <a:rPr lang="en-US" altLang="en-US" sz="1400" smtClean="0"/>
              <a:pPr eaLnBrk="1" hangingPunct="1"/>
              <a:t>38</a:t>
            </a:fld>
            <a:endParaRPr lang="en-US" altLang="en-US" sz="1400"/>
          </a:p>
        </p:txBody>
      </p:sp>
    </p:spTree>
    <p:extLst>
      <p:ext uri="{BB962C8B-B14F-4D97-AF65-F5344CB8AC3E}">
        <p14:creationId xmlns:p14="http://schemas.microsoft.com/office/powerpoint/2010/main" val="2488564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609600" y="914400"/>
            <a:ext cx="7924800" cy="914400"/>
          </a:xfrm>
        </p:spPr>
        <p:txBody>
          <a:bodyPr/>
          <a:lstStyle/>
          <a:p>
            <a:r>
              <a:rPr lang="en-US" altLang="en-US" b="1"/>
              <a:t>Summary</a:t>
            </a:r>
          </a:p>
        </p:txBody>
      </p:sp>
      <p:sp>
        <p:nvSpPr>
          <p:cNvPr id="67587" name="Content Placeholder 2"/>
          <p:cNvSpPr>
            <a:spLocks noGrp="1"/>
          </p:cNvSpPr>
          <p:nvPr>
            <p:ph idx="1"/>
          </p:nvPr>
        </p:nvSpPr>
        <p:spPr>
          <a:xfrm>
            <a:off x="457200" y="2027238"/>
            <a:ext cx="8229600" cy="4525962"/>
          </a:xfrm>
        </p:spPr>
        <p:txBody>
          <a:bodyPr/>
          <a:lstStyle/>
          <a:p>
            <a:r>
              <a:rPr lang="en-US" altLang="en-US" dirty="0"/>
              <a:t>Quality should be built into a clinical trial</a:t>
            </a:r>
          </a:p>
          <a:p>
            <a:r>
              <a:rPr lang="en-US" altLang="en-US" dirty="0"/>
              <a:t>Resources and culture of excellence are important components</a:t>
            </a:r>
          </a:p>
          <a:p>
            <a:r>
              <a:rPr lang="en-US" altLang="en-US" dirty="0"/>
              <a:t>Continuous assessment of procedures and FIX the problem (CAPA)</a:t>
            </a:r>
          </a:p>
          <a:p>
            <a:r>
              <a:rPr lang="en-US" altLang="en-US" dirty="0"/>
              <a:t>Adherence to the Regulations is required</a:t>
            </a:r>
          </a:p>
          <a:p>
            <a:r>
              <a:rPr lang="en-US" altLang="en-US" dirty="0"/>
              <a:t>Guidances available for advice</a:t>
            </a:r>
          </a:p>
          <a:p>
            <a:endParaRPr lang="en-US" altLang="en-US" dirty="0"/>
          </a:p>
          <a:p>
            <a:endParaRPr lang="en-US" altLang="en-US" dirty="0"/>
          </a:p>
        </p:txBody>
      </p:sp>
      <p:sp>
        <p:nvSpPr>
          <p:cNvPr id="67588"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4554167A-4E6D-4536-82FC-FD7974304A72}" type="slidenum">
              <a:rPr lang="en-US" altLang="en-US" sz="1400" smtClean="0"/>
              <a:pPr eaLnBrk="1" hangingPunct="1"/>
              <a:t>39</a:t>
            </a:fld>
            <a:endParaRPr lang="en-US" altLang="en-US" sz="1400"/>
          </a:p>
        </p:txBody>
      </p:sp>
    </p:spTree>
    <p:extLst>
      <p:ext uri="{BB962C8B-B14F-4D97-AF65-F5344CB8AC3E}">
        <p14:creationId xmlns:p14="http://schemas.microsoft.com/office/powerpoint/2010/main" val="3196710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09600" y="990600"/>
            <a:ext cx="7924800" cy="914400"/>
          </a:xfrm>
        </p:spPr>
        <p:txBody>
          <a:bodyPr/>
          <a:lstStyle/>
          <a:p>
            <a:r>
              <a:rPr lang="en-US" altLang="en-US" b="1"/>
              <a:t>Quality in Clinical Research</a:t>
            </a:r>
          </a:p>
        </p:txBody>
      </p:sp>
      <p:sp>
        <p:nvSpPr>
          <p:cNvPr id="11267" name="Content Placeholder 2"/>
          <p:cNvSpPr>
            <a:spLocks noGrp="1"/>
          </p:cNvSpPr>
          <p:nvPr>
            <p:ph idx="1"/>
          </p:nvPr>
        </p:nvSpPr>
        <p:spPr/>
        <p:txBody>
          <a:bodyPr/>
          <a:lstStyle/>
          <a:p>
            <a:r>
              <a:rPr lang="en-US" altLang="en-US" b="1"/>
              <a:t>Clinical trial: an experiment to determine whether the product is safe and effective</a:t>
            </a:r>
          </a:p>
          <a:p>
            <a:r>
              <a:rPr lang="en-US" altLang="en-US" b="1"/>
              <a:t>Statistical sampling (random) of a target population</a:t>
            </a:r>
          </a:p>
          <a:p>
            <a:r>
              <a:rPr lang="en-US" altLang="en-US" b="1"/>
              <a:t>Unbiased observations about product effect (endpoint) and AE collection and reporting</a:t>
            </a:r>
          </a:p>
        </p:txBody>
      </p:sp>
      <p:sp>
        <p:nvSpPr>
          <p:cNvPr id="11268"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08770473-4D0D-462F-84C7-92FB291DD8B0}" type="slidenum">
              <a:rPr lang="en-US" altLang="en-US" sz="1400" smtClean="0"/>
              <a:pPr eaLnBrk="1" hangingPunct="1"/>
              <a:t>4</a:t>
            </a:fld>
            <a:endParaRPr lang="en-US" altLang="en-US" sz="1400"/>
          </a:p>
        </p:txBody>
      </p:sp>
    </p:spTree>
    <p:extLst>
      <p:ext uri="{BB962C8B-B14F-4D97-AF65-F5344CB8AC3E}">
        <p14:creationId xmlns:p14="http://schemas.microsoft.com/office/powerpoint/2010/main" val="9361172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B2BEE287-B975-4C85-8B2D-73DE5EB713D3}" type="slidenum">
              <a:rPr lang="en-US" altLang="en-US" sz="1400" smtClean="0"/>
              <a:pPr eaLnBrk="1" hangingPunct="1"/>
              <a:t>40</a:t>
            </a:fld>
            <a:endParaRPr lang="en-US" altLang="en-US" sz="1400"/>
          </a:p>
        </p:txBody>
      </p:sp>
      <p:sp>
        <p:nvSpPr>
          <p:cNvPr id="68611" name="Rectangle 2"/>
          <p:cNvSpPr>
            <a:spLocks noGrp="1" noChangeArrowheads="1"/>
          </p:cNvSpPr>
          <p:nvPr>
            <p:ph type="title"/>
          </p:nvPr>
        </p:nvSpPr>
        <p:spPr>
          <a:xfrm>
            <a:off x="609600" y="990600"/>
            <a:ext cx="7924800" cy="914400"/>
          </a:xfrm>
        </p:spPr>
        <p:txBody>
          <a:bodyPr/>
          <a:lstStyle/>
          <a:p>
            <a:pPr eaLnBrk="1" hangingPunct="1"/>
            <a:r>
              <a:rPr lang="en-US" altLang="en-US" sz="3200" b="1"/>
              <a:t>Contact Information</a:t>
            </a:r>
          </a:p>
        </p:txBody>
      </p:sp>
      <p:sp>
        <p:nvSpPr>
          <p:cNvPr id="68612" name="Rectangle 3"/>
          <p:cNvSpPr>
            <a:spLocks noGrp="1" noChangeArrowheads="1"/>
          </p:cNvSpPr>
          <p:nvPr>
            <p:ph type="body" idx="1"/>
          </p:nvPr>
        </p:nvSpPr>
        <p:spPr>
          <a:xfrm>
            <a:off x="533400" y="2209800"/>
            <a:ext cx="8229600" cy="4525963"/>
          </a:xfrm>
        </p:spPr>
        <p:txBody>
          <a:bodyPr/>
          <a:lstStyle/>
          <a:p>
            <a:pPr eaLnBrk="1" hangingPunct="1">
              <a:buFontTx/>
              <a:buNone/>
            </a:pPr>
            <a:r>
              <a:rPr lang="en-US" altLang="en-US" sz="2400"/>
              <a:t>Susan Leibenhaut, M.D.</a:t>
            </a:r>
          </a:p>
          <a:p>
            <a:pPr eaLnBrk="1" hangingPunct="1">
              <a:buFontTx/>
              <a:buNone/>
            </a:pPr>
            <a:r>
              <a:rPr lang="en-US" altLang="en-US" sz="2400"/>
              <a:t>GCP Compliance Assessment Branch</a:t>
            </a:r>
          </a:p>
          <a:p>
            <a:pPr eaLnBrk="1" hangingPunct="1">
              <a:buFontTx/>
              <a:buNone/>
            </a:pPr>
            <a:r>
              <a:rPr lang="en-US" altLang="en-US" sz="2400"/>
              <a:t>Office of Scientific Investigations</a:t>
            </a:r>
          </a:p>
          <a:p>
            <a:pPr eaLnBrk="1" hangingPunct="1">
              <a:buFontTx/>
              <a:buNone/>
            </a:pPr>
            <a:r>
              <a:rPr lang="en-US" altLang="en-US" sz="2400"/>
              <a:t>Office of Compliance/FDA</a:t>
            </a:r>
          </a:p>
          <a:p>
            <a:pPr eaLnBrk="1" hangingPunct="1">
              <a:buFontTx/>
              <a:buNone/>
            </a:pPr>
            <a:r>
              <a:rPr lang="en-US" altLang="en-US" sz="2400"/>
              <a:t>White Oak, Bldg. 51, Rm. 5302</a:t>
            </a:r>
          </a:p>
          <a:p>
            <a:pPr eaLnBrk="1" hangingPunct="1">
              <a:buFontTx/>
              <a:buNone/>
            </a:pPr>
            <a:r>
              <a:rPr lang="en-US" altLang="en-US" sz="2400"/>
              <a:t>10903 New Hampshire Ave.</a:t>
            </a:r>
          </a:p>
          <a:p>
            <a:pPr eaLnBrk="1" hangingPunct="1">
              <a:buFontTx/>
              <a:buNone/>
            </a:pPr>
            <a:r>
              <a:rPr lang="en-US" altLang="en-US" sz="2400"/>
              <a:t>Silver Spring, MD 20993</a:t>
            </a:r>
          </a:p>
          <a:p>
            <a:pPr eaLnBrk="1" hangingPunct="1">
              <a:buFontTx/>
              <a:buNone/>
            </a:pPr>
            <a:r>
              <a:rPr lang="en-US" altLang="en-US" sz="2400">
                <a:hlinkClick r:id="rId3"/>
              </a:rPr>
              <a:t>Susan.leibenhaut@fda.hhs.gov</a:t>
            </a:r>
            <a:endParaRPr lang="en-US" altLang="en-US" sz="2400"/>
          </a:p>
          <a:p>
            <a:pPr eaLnBrk="1" hangingPunct="1">
              <a:buFontTx/>
              <a:buNone/>
            </a:pPr>
            <a:r>
              <a:rPr lang="en-US" altLang="en-US" sz="2400"/>
              <a:t>PH: 301-796-3626</a:t>
            </a:r>
          </a:p>
        </p:txBody>
      </p:sp>
    </p:spTree>
    <p:extLst>
      <p:ext uri="{BB962C8B-B14F-4D97-AF65-F5344CB8AC3E}">
        <p14:creationId xmlns:p14="http://schemas.microsoft.com/office/powerpoint/2010/main" val="38015166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5701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609600" y="685800"/>
            <a:ext cx="7924800" cy="914400"/>
          </a:xfrm>
        </p:spPr>
        <p:txBody>
          <a:bodyPr/>
          <a:lstStyle/>
          <a:p>
            <a:r>
              <a:rPr lang="en-US" altLang="en-US" b="1" dirty="0"/>
              <a:t>Resources</a:t>
            </a:r>
          </a:p>
        </p:txBody>
      </p:sp>
      <p:sp>
        <p:nvSpPr>
          <p:cNvPr id="67587" name="Content Placeholder 2"/>
          <p:cNvSpPr>
            <a:spLocks noGrp="1"/>
          </p:cNvSpPr>
          <p:nvPr>
            <p:ph idx="1"/>
          </p:nvPr>
        </p:nvSpPr>
        <p:spPr>
          <a:xfrm>
            <a:off x="457200" y="1752600"/>
            <a:ext cx="8229600" cy="4525963"/>
          </a:xfrm>
        </p:spPr>
        <p:txBody>
          <a:bodyPr/>
          <a:lstStyle/>
          <a:p>
            <a:pPr>
              <a:defRPr/>
            </a:pPr>
            <a:r>
              <a:rPr lang="en-US" altLang="en-US" sz="3600" b="1" dirty="0"/>
              <a:t>Regulatory Affairs at </a:t>
            </a:r>
            <a:r>
              <a:rPr lang="en-US" altLang="en-US" sz="3600" b="1" u="sng" dirty="0"/>
              <a:t>Your</a:t>
            </a:r>
            <a:r>
              <a:rPr lang="en-US" altLang="en-US" sz="3600" b="1" dirty="0"/>
              <a:t> Institution</a:t>
            </a:r>
          </a:p>
          <a:p>
            <a:pPr>
              <a:defRPr/>
            </a:pPr>
            <a:endParaRPr lang="en-US" altLang="en-US" sz="1800" b="1" dirty="0">
              <a:solidFill>
                <a:srgbClr val="C00000"/>
              </a:solidFill>
            </a:endParaRPr>
          </a:p>
          <a:p>
            <a:pPr>
              <a:defRPr/>
            </a:pPr>
            <a:r>
              <a:rPr lang="en-US" altLang="en-US" sz="2800" b="1" dirty="0"/>
              <a:t>Code of Federal Regulations</a:t>
            </a:r>
          </a:p>
          <a:p>
            <a:pPr marL="0" indent="0">
              <a:buFontTx/>
              <a:buNone/>
              <a:defRPr/>
            </a:pPr>
            <a:r>
              <a:rPr lang="en-US" altLang="en-US" sz="2800" dirty="0">
                <a:solidFill>
                  <a:srgbClr val="C00000"/>
                </a:solidFill>
                <a:hlinkClick r:id="rId2"/>
              </a:rPr>
              <a:t>http://www.accessdata.fda.gov/scripts/cdrh/cfdocs/cfcfr/cfrsearch.cfm</a:t>
            </a:r>
            <a:endParaRPr lang="en-US" altLang="en-US" sz="2800" dirty="0">
              <a:solidFill>
                <a:srgbClr val="C00000"/>
              </a:solidFill>
            </a:endParaRPr>
          </a:p>
          <a:p>
            <a:pPr>
              <a:defRPr/>
            </a:pPr>
            <a:r>
              <a:rPr lang="en-US" altLang="en-US" sz="2800" b="1" dirty="0"/>
              <a:t>ICH Guidances</a:t>
            </a:r>
          </a:p>
          <a:p>
            <a:pPr marL="0" indent="0">
              <a:buFontTx/>
              <a:buNone/>
              <a:defRPr/>
            </a:pPr>
            <a:r>
              <a:rPr lang="en-US" altLang="en-US" sz="2800" u="sng" dirty="0">
                <a:solidFill>
                  <a:srgbClr val="0000FF"/>
                </a:solidFill>
              </a:rPr>
              <a:t>https://www.fda.gov/ScienceResearch/SpecialTopics/RunningClinicalTrials/GuidancesInformationSheetsandNotices/ucm219488.htm</a:t>
            </a:r>
          </a:p>
          <a:p>
            <a:pPr marL="0" indent="0">
              <a:buFontTx/>
              <a:buNone/>
              <a:defRPr/>
            </a:pPr>
            <a:endParaRPr lang="en-US" altLang="en-US" sz="2800" dirty="0">
              <a:solidFill>
                <a:srgbClr val="C00000"/>
              </a:solidFill>
            </a:endParaRPr>
          </a:p>
          <a:p>
            <a:pPr marL="0" indent="0">
              <a:buFontTx/>
              <a:buNone/>
              <a:defRPr/>
            </a:pPr>
            <a:endParaRPr lang="en-US" altLang="en-US" sz="2800" dirty="0">
              <a:solidFill>
                <a:srgbClr val="C00000"/>
              </a:solidFill>
            </a:endParaRPr>
          </a:p>
        </p:txBody>
      </p:sp>
      <p:sp>
        <p:nvSpPr>
          <p:cNvPr id="69636"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8BEFFAFA-BFCF-403D-B120-0258900674F9}" type="slidenum">
              <a:rPr lang="en-US" altLang="en-US" sz="1400" smtClean="0"/>
              <a:pPr eaLnBrk="1" hangingPunct="1"/>
              <a:t>42</a:t>
            </a:fld>
            <a:endParaRPr lang="en-US" altLang="en-US" sz="1400"/>
          </a:p>
        </p:txBody>
      </p:sp>
    </p:spTree>
    <p:extLst>
      <p:ext uri="{BB962C8B-B14F-4D97-AF65-F5344CB8AC3E}">
        <p14:creationId xmlns:p14="http://schemas.microsoft.com/office/powerpoint/2010/main" val="13631834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4"/>
          <p:cNvSpPr>
            <a:spLocks noGrp="1"/>
          </p:cNvSpPr>
          <p:nvPr>
            <p:ph type="title"/>
          </p:nvPr>
        </p:nvSpPr>
        <p:spPr>
          <a:xfrm>
            <a:off x="323849" y="917547"/>
            <a:ext cx="8509103" cy="926020"/>
          </a:xfrm>
        </p:spPr>
        <p:txBody>
          <a:bodyPr/>
          <a:lstStyle/>
          <a:p>
            <a:r>
              <a:rPr lang="en-US" altLang="en-US" b="1" dirty="0"/>
              <a:t>Resources: Training</a:t>
            </a:r>
            <a:endParaRPr lang="en-US" altLang="en-US" dirty="0"/>
          </a:p>
        </p:txBody>
      </p:sp>
      <p:sp>
        <p:nvSpPr>
          <p:cNvPr id="6" name="Content Placeholder 5"/>
          <p:cNvSpPr>
            <a:spLocks noGrp="1"/>
          </p:cNvSpPr>
          <p:nvPr>
            <p:ph idx="1"/>
          </p:nvPr>
        </p:nvSpPr>
        <p:spPr/>
        <p:txBody>
          <a:bodyPr/>
          <a:lstStyle/>
          <a:p>
            <a:pPr>
              <a:defRPr/>
            </a:pPr>
            <a:r>
              <a:rPr lang="en-US" altLang="en-US" sz="3600" b="1" dirty="0"/>
              <a:t>FDA GCP Training Resources</a:t>
            </a:r>
          </a:p>
          <a:p>
            <a:pPr marL="0" indent="0">
              <a:buFontTx/>
              <a:buNone/>
              <a:defRPr/>
            </a:pPr>
            <a:r>
              <a:rPr lang="en-US" altLang="en-US" sz="3600" dirty="0">
                <a:hlinkClick r:id="rId2"/>
              </a:rPr>
              <a:t>http://www.fda.gov/scienceresearch/specialtopics/runningclinicaltrials/educationalmaterials/ucm112925.htm</a:t>
            </a:r>
            <a:endParaRPr lang="en-US" altLang="en-US" sz="3600" dirty="0"/>
          </a:p>
          <a:p>
            <a:pPr>
              <a:defRPr/>
            </a:pPr>
            <a:r>
              <a:rPr lang="en-US" altLang="en-US" sz="3600" b="1" dirty="0"/>
              <a:t>SoCRA</a:t>
            </a:r>
            <a:r>
              <a:rPr lang="en-US" altLang="en-US" sz="3600" dirty="0"/>
              <a:t>  </a:t>
            </a:r>
            <a:r>
              <a:rPr lang="en-US" altLang="en-US" sz="3600" dirty="0">
                <a:hlinkClick r:id="rId3"/>
              </a:rPr>
              <a:t>https://www.socra.org/</a:t>
            </a:r>
            <a:endParaRPr lang="en-US" altLang="en-US" sz="3600" dirty="0"/>
          </a:p>
          <a:p>
            <a:pPr>
              <a:defRPr/>
            </a:pPr>
            <a:r>
              <a:rPr lang="en-US" altLang="en-US" sz="3600" b="1" dirty="0"/>
              <a:t>CTTI</a:t>
            </a:r>
            <a:r>
              <a:rPr lang="en-US" altLang="en-US" sz="3600" dirty="0"/>
              <a:t>  </a:t>
            </a:r>
            <a:r>
              <a:rPr lang="en-US" altLang="en-US" sz="3600" dirty="0">
                <a:hlinkClick r:id="rId4"/>
              </a:rPr>
              <a:t>http://ctti-clinicaltrials.org/home</a:t>
            </a:r>
            <a:endParaRPr lang="en-US" altLang="en-US" sz="3600" dirty="0"/>
          </a:p>
          <a:p>
            <a:pPr>
              <a:defRPr/>
            </a:pPr>
            <a:endParaRPr lang="en-US" altLang="en-US" sz="3600" dirty="0"/>
          </a:p>
          <a:p>
            <a:pPr>
              <a:defRPr/>
            </a:pPr>
            <a:endParaRPr lang="en-US" dirty="0"/>
          </a:p>
        </p:txBody>
      </p:sp>
      <p:sp>
        <p:nvSpPr>
          <p:cNvPr id="70660"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2A18F06E-3344-4A50-87FE-A1FA97B0BA82}" type="slidenum">
              <a:rPr lang="en-US" altLang="en-US" sz="1400" smtClean="0"/>
              <a:pPr eaLnBrk="1" hangingPunct="1"/>
              <a:t>43</a:t>
            </a:fld>
            <a:endParaRPr lang="en-US" altLang="en-US" sz="1400" dirty="0"/>
          </a:p>
        </p:txBody>
      </p:sp>
    </p:spTree>
    <p:extLst>
      <p:ext uri="{BB962C8B-B14F-4D97-AF65-F5344CB8AC3E}">
        <p14:creationId xmlns:p14="http://schemas.microsoft.com/office/powerpoint/2010/main" val="3391244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609600" y="685800"/>
            <a:ext cx="7924800" cy="914400"/>
          </a:xfrm>
        </p:spPr>
        <p:txBody>
          <a:bodyPr/>
          <a:lstStyle/>
          <a:p>
            <a:r>
              <a:rPr lang="en-US" altLang="en-US" b="1"/>
              <a:t>Resources: OSI</a:t>
            </a:r>
          </a:p>
        </p:txBody>
      </p:sp>
      <p:sp>
        <p:nvSpPr>
          <p:cNvPr id="67587" name="Content Placeholder 2"/>
          <p:cNvSpPr>
            <a:spLocks noGrp="1"/>
          </p:cNvSpPr>
          <p:nvPr>
            <p:ph idx="1"/>
          </p:nvPr>
        </p:nvSpPr>
        <p:spPr>
          <a:xfrm>
            <a:off x="457200" y="1752600"/>
            <a:ext cx="8229600" cy="4525963"/>
          </a:xfrm>
        </p:spPr>
        <p:txBody>
          <a:bodyPr/>
          <a:lstStyle/>
          <a:p>
            <a:pPr>
              <a:defRPr/>
            </a:pPr>
            <a:r>
              <a:rPr lang="en-US" altLang="en-US" sz="2800" b="1" dirty="0"/>
              <a:t>OSI and History of FDA’s BIMO program</a:t>
            </a:r>
          </a:p>
          <a:p>
            <a:pPr marL="0" indent="0">
              <a:buFontTx/>
              <a:buNone/>
              <a:defRPr/>
            </a:pPr>
            <a:r>
              <a:rPr lang="en-US" altLang="en-US" sz="2800" dirty="0">
                <a:solidFill>
                  <a:srgbClr val="C00000"/>
                </a:solidFill>
                <a:hlinkClick r:id="rId2"/>
              </a:rPr>
              <a:t>http://www.fda.gov/AboutFDA/CentersOffices/OfficeofMedicalProductsandTobacco/CDER/ucm091393.htm#history</a:t>
            </a:r>
            <a:endParaRPr lang="en-US" altLang="en-US" sz="2800" dirty="0">
              <a:solidFill>
                <a:srgbClr val="C00000"/>
              </a:solidFill>
            </a:endParaRPr>
          </a:p>
          <a:p>
            <a:pPr>
              <a:defRPr/>
            </a:pPr>
            <a:r>
              <a:rPr lang="en-US" sz="2800" b="1" dirty="0"/>
              <a:t>Clinical Investigator Inspection List (CLIIL) results going back to 1977</a:t>
            </a:r>
          </a:p>
          <a:p>
            <a:pPr marL="0" indent="0">
              <a:buFontTx/>
              <a:buNone/>
              <a:defRPr/>
            </a:pPr>
            <a:r>
              <a:rPr lang="en-US" sz="2800" dirty="0">
                <a:hlinkClick r:id="rId3"/>
              </a:rPr>
              <a:t>http://www.fda.gov/Drugs/InformationOnDrugs/ucm135198.htm</a:t>
            </a:r>
            <a:endParaRPr lang="en-US" sz="2800" dirty="0"/>
          </a:p>
          <a:p>
            <a:pPr marL="0" indent="0">
              <a:buFontTx/>
              <a:buNone/>
              <a:defRPr/>
            </a:pPr>
            <a:endParaRPr lang="en-US" altLang="en-US" sz="2800" dirty="0">
              <a:solidFill>
                <a:srgbClr val="C00000"/>
              </a:solidFill>
            </a:endParaRPr>
          </a:p>
        </p:txBody>
      </p:sp>
      <p:sp>
        <p:nvSpPr>
          <p:cNvPr id="71684"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847EBFD1-7CBF-46AD-BC7F-17FEE3F2E87D}" type="slidenum">
              <a:rPr lang="en-US" altLang="en-US" sz="1400" smtClean="0"/>
              <a:pPr eaLnBrk="1" hangingPunct="1"/>
              <a:t>44</a:t>
            </a:fld>
            <a:endParaRPr lang="en-US" altLang="en-US" sz="1400"/>
          </a:p>
        </p:txBody>
      </p:sp>
    </p:spTree>
    <p:extLst>
      <p:ext uri="{BB962C8B-B14F-4D97-AF65-F5344CB8AC3E}">
        <p14:creationId xmlns:p14="http://schemas.microsoft.com/office/powerpoint/2010/main" val="36841327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b="1"/>
              <a:t>Resources: Inspection</a:t>
            </a:r>
          </a:p>
        </p:txBody>
      </p:sp>
      <p:sp>
        <p:nvSpPr>
          <p:cNvPr id="3" name="Content Placeholder 2"/>
          <p:cNvSpPr>
            <a:spLocks noGrp="1"/>
          </p:cNvSpPr>
          <p:nvPr>
            <p:ph idx="1"/>
          </p:nvPr>
        </p:nvSpPr>
        <p:spPr/>
        <p:txBody>
          <a:bodyPr/>
          <a:lstStyle/>
          <a:p>
            <a:pPr>
              <a:defRPr/>
            </a:pPr>
            <a:r>
              <a:rPr lang="en-US" altLang="en-US" sz="2800" b="1" dirty="0"/>
              <a:t>CPGM: manual of instruction inspections and guidance for ORA investigators</a:t>
            </a:r>
          </a:p>
          <a:p>
            <a:pPr marL="0" indent="0">
              <a:buFontTx/>
              <a:buNone/>
              <a:defRPr/>
            </a:pPr>
            <a:r>
              <a:rPr lang="en-US" altLang="en-US" dirty="0">
                <a:hlinkClick r:id="rId2"/>
              </a:rPr>
              <a:t>http://www.fda.gov/ICECI/ComplianceManuals/ComplianceProgramManual/ucm255614.htm</a:t>
            </a:r>
            <a:endParaRPr lang="en-US" altLang="en-US" dirty="0"/>
          </a:p>
          <a:p>
            <a:pPr>
              <a:defRPr/>
            </a:pPr>
            <a:r>
              <a:rPr lang="en-US" altLang="en-US" b="1" dirty="0"/>
              <a:t>Basics for Industry: What should I expect during and Inspection?</a:t>
            </a:r>
          </a:p>
          <a:p>
            <a:pPr marL="0" indent="0">
              <a:buFontTx/>
              <a:buNone/>
              <a:defRPr/>
            </a:pPr>
            <a:r>
              <a:rPr lang="en-US" altLang="en-US" dirty="0">
                <a:hlinkClick r:id="rId3"/>
              </a:rPr>
              <a:t>http://www.fda.gov/ForIndustry/FDABasicsforIndustry/ucm237624.htm</a:t>
            </a:r>
            <a:endParaRPr lang="en-US" altLang="en-US" dirty="0"/>
          </a:p>
          <a:p>
            <a:pPr marL="0" indent="0">
              <a:buFontTx/>
              <a:buNone/>
              <a:defRPr/>
            </a:pPr>
            <a:endParaRPr lang="en-US" altLang="en-US" dirty="0"/>
          </a:p>
          <a:p>
            <a:pPr marL="0" indent="0">
              <a:buFontTx/>
              <a:buNone/>
              <a:defRPr/>
            </a:pPr>
            <a:endParaRPr lang="en-US" altLang="en-US" dirty="0"/>
          </a:p>
          <a:p>
            <a:pPr marL="0" indent="0">
              <a:buFontTx/>
              <a:buNone/>
              <a:defRPr/>
            </a:pPr>
            <a:endParaRPr lang="en-US" altLang="en-US" dirty="0"/>
          </a:p>
          <a:p>
            <a:pPr>
              <a:defRPr/>
            </a:pPr>
            <a:endParaRPr lang="en-US" dirty="0"/>
          </a:p>
        </p:txBody>
      </p:sp>
      <p:sp>
        <p:nvSpPr>
          <p:cNvPr id="72708"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6A6AD92E-B7A3-4E00-BACA-7AD5CDF0C30D}" type="slidenum">
              <a:rPr lang="en-US" altLang="en-US" sz="1400" smtClean="0"/>
              <a:pPr eaLnBrk="1" hangingPunct="1"/>
              <a:t>45</a:t>
            </a:fld>
            <a:endParaRPr lang="en-US" altLang="en-US" sz="1400"/>
          </a:p>
        </p:txBody>
      </p:sp>
    </p:spTree>
    <p:extLst>
      <p:ext uri="{BB962C8B-B14F-4D97-AF65-F5344CB8AC3E}">
        <p14:creationId xmlns:p14="http://schemas.microsoft.com/office/powerpoint/2010/main" val="22605633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ltLang="en-US" b="1"/>
              <a:t>Resources: OGCP</a:t>
            </a:r>
          </a:p>
        </p:txBody>
      </p:sp>
      <p:sp>
        <p:nvSpPr>
          <p:cNvPr id="3" name="Content Placeholder 2"/>
          <p:cNvSpPr>
            <a:spLocks noGrp="1"/>
          </p:cNvSpPr>
          <p:nvPr>
            <p:ph idx="1"/>
          </p:nvPr>
        </p:nvSpPr>
        <p:spPr/>
        <p:txBody>
          <a:bodyPr/>
          <a:lstStyle/>
          <a:p>
            <a:pPr>
              <a:defRPr/>
            </a:pPr>
            <a:r>
              <a:rPr lang="en-US" altLang="en-US" b="1" dirty="0"/>
              <a:t>Office of Good Clinical Practice </a:t>
            </a:r>
            <a:r>
              <a:rPr lang="en-US" altLang="en-US" sz="2800" b="1" dirty="0"/>
              <a:t>(FDA-wide)</a:t>
            </a:r>
          </a:p>
          <a:p>
            <a:pPr marL="0" indent="0">
              <a:buFontTx/>
              <a:buNone/>
              <a:defRPr/>
            </a:pPr>
            <a:r>
              <a:rPr lang="en-US" altLang="en-US" dirty="0">
                <a:solidFill>
                  <a:srgbClr val="C00000"/>
                </a:solidFill>
                <a:hlinkClick r:id="rId2"/>
              </a:rPr>
              <a:t>http://</a:t>
            </a:r>
            <a:r>
              <a:rPr lang="en-US" altLang="en-US" dirty="0">
                <a:solidFill>
                  <a:srgbClr val="0000FF"/>
                </a:solidFill>
                <a:hlinkClick r:id="rId2"/>
              </a:rPr>
              <a:t>www</a:t>
            </a:r>
            <a:r>
              <a:rPr lang="en-US" altLang="en-US" dirty="0">
                <a:solidFill>
                  <a:srgbClr val="C00000"/>
                </a:solidFill>
                <a:hlinkClick r:id="rId2"/>
              </a:rPr>
              <a:t>.fda.gov/scienceresearch/specialtopics/runningclinicaltrials/default.htm</a:t>
            </a:r>
            <a:endParaRPr lang="en-US" altLang="en-US" dirty="0">
              <a:solidFill>
                <a:srgbClr val="C00000"/>
              </a:solidFill>
            </a:endParaRPr>
          </a:p>
          <a:p>
            <a:pPr>
              <a:defRPr/>
            </a:pPr>
            <a:r>
              <a:rPr lang="en-US" altLang="en-US" b="1" dirty="0"/>
              <a:t>Guidance Search Page</a:t>
            </a:r>
          </a:p>
          <a:p>
            <a:pPr marL="0" indent="0">
              <a:buFontTx/>
              <a:buNone/>
              <a:defRPr/>
            </a:pPr>
            <a:r>
              <a:rPr lang="en-US" altLang="en-US" u="sng" dirty="0">
                <a:solidFill>
                  <a:srgbClr val="0000FF"/>
                </a:solidFill>
              </a:rPr>
              <a:t>http://www.fda.gov/drugs/guidancecomplianceregulatoryinformation/guidances/ucm310704.htm</a:t>
            </a:r>
          </a:p>
          <a:p>
            <a:pPr>
              <a:defRPr/>
            </a:pPr>
            <a:endParaRPr lang="en-US" dirty="0"/>
          </a:p>
        </p:txBody>
      </p:sp>
      <p:sp>
        <p:nvSpPr>
          <p:cNvPr id="73732"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90C6C4A6-E23A-4801-B125-B00F5ACA32F3}" type="slidenum">
              <a:rPr lang="en-US" altLang="en-US" sz="1400" smtClean="0"/>
              <a:pPr eaLnBrk="1" hangingPunct="1"/>
              <a:t>46</a:t>
            </a:fld>
            <a:endParaRPr lang="en-US" altLang="en-US" sz="1400"/>
          </a:p>
        </p:txBody>
      </p:sp>
    </p:spTree>
    <p:extLst>
      <p:ext uri="{BB962C8B-B14F-4D97-AF65-F5344CB8AC3E}">
        <p14:creationId xmlns:p14="http://schemas.microsoft.com/office/powerpoint/2010/main" val="12571330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b="1"/>
              <a:t>Resources</a:t>
            </a:r>
          </a:p>
        </p:txBody>
      </p:sp>
      <p:sp>
        <p:nvSpPr>
          <p:cNvPr id="46083" name="Content Placeholder 2"/>
          <p:cNvSpPr>
            <a:spLocks noGrp="1"/>
          </p:cNvSpPr>
          <p:nvPr>
            <p:ph idx="1"/>
          </p:nvPr>
        </p:nvSpPr>
        <p:spPr>
          <a:xfrm>
            <a:off x="457200" y="1798638"/>
            <a:ext cx="8229600" cy="4525962"/>
          </a:xfrm>
        </p:spPr>
        <p:txBody>
          <a:bodyPr/>
          <a:lstStyle/>
          <a:p>
            <a:pPr>
              <a:defRPr/>
            </a:pPr>
            <a:r>
              <a:rPr lang="en-US" altLang="en-US" b="1" dirty="0"/>
              <a:t>OGCP Contacts and Mailbox</a:t>
            </a:r>
          </a:p>
          <a:p>
            <a:pPr marL="0" indent="0">
              <a:buFontTx/>
              <a:buNone/>
              <a:defRPr/>
            </a:pPr>
            <a:r>
              <a:rPr lang="en-US" altLang="en-US" sz="2400" dirty="0">
                <a:hlinkClick r:id="rId2"/>
              </a:rPr>
              <a:t>http://www.fda.gov/ScienceResearch/SpecialTopics/RunningClinicalTrials/ucm134476.htm</a:t>
            </a:r>
            <a:endParaRPr lang="en-US" altLang="en-US" sz="2400" dirty="0"/>
          </a:p>
          <a:p>
            <a:pPr>
              <a:defRPr/>
            </a:pPr>
            <a:r>
              <a:rPr lang="en-US" altLang="en-US" b="1" dirty="0"/>
              <a:t>Archived replies</a:t>
            </a:r>
          </a:p>
          <a:p>
            <a:pPr marL="0" indent="0">
              <a:buFontTx/>
              <a:buNone/>
              <a:defRPr/>
            </a:pPr>
            <a:r>
              <a:rPr lang="en-US" altLang="en-US" sz="2400" u="sng" dirty="0">
                <a:solidFill>
                  <a:srgbClr val="0000FF"/>
                </a:solidFill>
              </a:rPr>
              <a:t>http://www.fda.gov/ScienceResearch/SpecialTopics/RunningClinicalTrials/RepliestoInquiriestoFDAonGoodClinicalPractice/default.htm</a:t>
            </a:r>
          </a:p>
          <a:p>
            <a:pPr>
              <a:defRPr/>
            </a:pPr>
            <a:r>
              <a:rPr lang="en-US" altLang="en-US" b="1" dirty="0"/>
              <a:t>Searchable archives</a:t>
            </a:r>
          </a:p>
          <a:p>
            <a:pPr>
              <a:defRPr/>
            </a:pPr>
            <a:r>
              <a:rPr lang="en-US" altLang="en-US" dirty="0">
                <a:hlinkClick r:id="rId3"/>
              </a:rPr>
              <a:t>http://www.firstclinical.com/fda-gcp/</a:t>
            </a:r>
            <a:endParaRPr lang="en-US" altLang="en-US" dirty="0"/>
          </a:p>
          <a:p>
            <a:pPr>
              <a:defRPr/>
            </a:pPr>
            <a:endParaRPr lang="en-US" altLang="en-US" dirty="0"/>
          </a:p>
        </p:txBody>
      </p:sp>
      <p:sp>
        <p:nvSpPr>
          <p:cNvPr id="74756"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C103FFE5-D257-4528-AD8D-AB59147AC1A3}" type="slidenum">
              <a:rPr lang="en-US" altLang="en-US" sz="1400" smtClean="0"/>
              <a:pPr eaLnBrk="1" hangingPunct="1"/>
              <a:t>47</a:t>
            </a:fld>
            <a:endParaRPr lang="en-US" altLang="en-US" sz="1400"/>
          </a:p>
        </p:txBody>
      </p:sp>
    </p:spTree>
    <p:extLst>
      <p:ext uri="{BB962C8B-B14F-4D97-AF65-F5344CB8AC3E}">
        <p14:creationId xmlns:p14="http://schemas.microsoft.com/office/powerpoint/2010/main" val="34667659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4"/>
          <p:cNvSpPr>
            <a:spLocks noGrp="1"/>
          </p:cNvSpPr>
          <p:nvPr>
            <p:ph type="title"/>
          </p:nvPr>
        </p:nvSpPr>
        <p:spPr/>
        <p:txBody>
          <a:bodyPr/>
          <a:lstStyle/>
          <a:p>
            <a:r>
              <a:rPr lang="en-US" altLang="en-US" b="1"/>
              <a:t>Resources</a:t>
            </a:r>
            <a:endParaRPr lang="en-US" altLang="en-US"/>
          </a:p>
        </p:txBody>
      </p:sp>
      <p:sp>
        <p:nvSpPr>
          <p:cNvPr id="6" name="Content Placeholder 5"/>
          <p:cNvSpPr>
            <a:spLocks noGrp="1"/>
          </p:cNvSpPr>
          <p:nvPr>
            <p:ph idx="1"/>
          </p:nvPr>
        </p:nvSpPr>
        <p:spPr/>
        <p:txBody>
          <a:bodyPr/>
          <a:lstStyle/>
          <a:p>
            <a:pPr>
              <a:defRPr/>
            </a:pPr>
            <a:r>
              <a:rPr lang="en-US" altLang="en-US" b="1" dirty="0"/>
              <a:t>When is an IND needed?</a:t>
            </a:r>
          </a:p>
          <a:p>
            <a:pPr marL="0" indent="0">
              <a:buFontTx/>
              <a:buNone/>
              <a:defRPr/>
            </a:pPr>
            <a:r>
              <a:rPr lang="en-US" altLang="en-US" dirty="0">
                <a:hlinkClick r:id="rId2"/>
              </a:rPr>
              <a:t>http://www.fda.gov/forindustry/fdabasicsforindustry/ucm237990.htm</a:t>
            </a:r>
            <a:endParaRPr lang="en-US" altLang="en-US" dirty="0"/>
          </a:p>
          <a:p>
            <a:pPr marL="0" indent="0">
              <a:buFontTx/>
              <a:buNone/>
              <a:defRPr/>
            </a:pPr>
            <a:endParaRPr lang="en-US" altLang="en-US" dirty="0"/>
          </a:p>
          <a:p>
            <a:pPr>
              <a:defRPr/>
            </a:pPr>
            <a:r>
              <a:rPr lang="en-US" altLang="en-US" b="1" dirty="0"/>
              <a:t>Drug Development and Approval Process</a:t>
            </a:r>
          </a:p>
          <a:p>
            <a:pPr marL="0" indent="0">
              <a:buFontTx/>
              <a:buNone/>
              <a:defRPr/>
            </a:pPr>
            <a:r>
              <a:rPr lang="en-US" altLang="en-US" dirty="0">
                <a:hlinkClick r:id="rId3"/>
              </a:rPr>
              <a:t>http://www.fda.gov/Drugs/DevelopmentApprovalProcess/default.htm</a:t>
            </a:r>
            <a:endParaRPr lang="en-US" altLang="en-US" dirty="0"/>
          </a:p>
          <a:p>
            <a:pPr>
              <a:defRPr/>
            </a:pPr>
            <a:endParaRPr lang="en-US" altLang="en-US" dirty="0"/>
          </a:p>
          <a:p>
            <a:pPr>
              <a:defRPr/>
            </a:pPr>
            <a:endParaRPr lang="en-US" dirty="0"/>
          </a:p>
        </p:txBody>
      </p:sp>
      <p:sp>
        <p:nvSpPr>
          <p:cNvPr id="75780"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2F503A61-19F0-45C5-8EBB-BBA61AFD6452}" type="slidenum">
              <a:rPr lang="en-US" altLang="en-US" sz="1400" smtClean="0"/>
              <a:pPr eaLnBrk="1" hangingPunct="1"/>
              <a:t>48</a:t>
            </a:fld>
            <a:endParaRPr lang="en-US" altLang="en-US" sz="1400"/>
          </a:p>
        </p:txBody>
      </p:sp>
    </p:spTree>
    <p:extLst>
      <p:ext uri="{BB962C8B-B14F-4D97-AF65-F5344CB8AC3E}">
        <p14:creationId xmlns:p14="http://schemas.microsoft.com/office/powerpoint/2010/main" val="1841373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b="1"/>
              <a:t>Source Documents ICH E6</a:t>
            </a:r>
          </a:p>
        </p:txBody>
      </p:sp>
      <p:sp>
        <p:nvSpPr>
          <p:cNvPr id="3" name="Content Placeholder 2"/>
          <p:cNvSpPr>
            <a:spLocks noGrp="1"/>
          </p:cNvSpPr>
          <p:nvPr>
            <p:ph idx="1"/>
          </p:nvPr>
        </p:nvSpPr>
        <p:spPr/>
        <p:txBody>
          <a:bodyPr/>
          <a:lstStyle/>
          <a:p>
            <a:pPr>
              <a:defRPr/>
            </a:pPr>
            <a:r>
              <a:rPr lang="en-US" b="1" dirty="0"/>
              <a:t>1.52 Source Documents</a:t>
            </a:r>
            <a:r>
              <a:rPr lang="en-US" dirty="0"/>
              <a:t>: </a:t>
            </a:r>
          </a:p>
          <a:p>
            <a:pPr marL="0" indent="0">
              <a:buFontTx/>
              <a:buNone/>
              <a:defRPr/>
            </a:pPr>
            <a:r>
              <a:rPr lang="en-US" sz="2400" dirty="0"/>
              <a:t>Original documents, data, and records (e.g., hospital records, clinical and office charts, laboratory notes, memoranda, subjects' diaries or evaluation checklists, pharmacy dispensing records, recorded data from automated instruments, copies or transcriptions certified after verification as being accurate and complete, microfiches, photographic negatives, microfilm or magnetic media, x-rays, subject files, and records kept at the pharmacy, at the laboratories, and at medico-technical departments involved in the clinical trial).</a:t>
            </a:r>
          </a:p>
        </p:txBody>
      </p:sp>
      <p:sp>
        <p:nvSpPr>
          <p:cNvPr id="76804"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6408613E-24D1-4A84-8278-2B67E7E82197}" type="slidenum">
              <a:rPr lang="en-US" altLang="en-US" sz="1400" smtClean="0"/>
              <a:pPr eaLnBrk="1" hangingPunct="1"/>
              <a:t>49</a:t>
            </a:fld>
            <a:endParaRPr lang="en-US" altLang="en-US" sz="1400"/>
          </a:p>
        </p:txBody>
      </p:sp>
    </p:spTree>
    <p:extLst>
      <p:ext uri="{BB962C8B-B14F-4D97-AF65-F5344CB8AC3E}">
        <p14:creationId xmlns:p14="http://schemas.microsoft.com/office/powerpoint/2010/main" val="1010105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09600" y="586653"/>
            <a:ext cx="7924800" cy="914400"/>
          </a:xfrm>
        </p:spPr>
        <p:txBody>
          <a:bodyPr/>
          <a:lstStyle/>
          <a:p>
            <a:r>
              <a:rPr lang="en-US" altLang="en-US" b="1" dirty="0"/>
              <a:t>Quality: Why We Care</a:t>
            </a:r>
          </a:p>
        </p:txBody>
      </p:sp>
      <p:sp>
        <p:nvSpPr>
          <p:cNvPr id="12291" name="Content Placeholder 2"/>
          <p:cNvSpPr>
            <a:spLocks noGrp="1"/>
          </p:cNvSpPr>
          <p:nvPr>
            <p:ph idx="1"/>
          </p:nvPr>
        </p:nvSpPr>
        <p:spPr>
          <a:xfrm>
            <a:off x="457200" y="1459466"/>
            <a:ext cx="8229600" cy="4525963"/>
          </a:xfrm>
        </p:spPr>
        <p:txBody>
          <a:bodyPr>
            <a:normAutofit lnSpcReduction="10000"/>
          </a:bodyPr>
          <a:lstStyle/>
          <a:p>
            <a:r>
              <a:rPr lang="en-US" altLang="en-US" sz="3600" dirty="0"/>
              <a:t>Lack of quality can lead to underestimation or overestimation of true treatment effect</a:t>
            </a:r>
          </a:p>
          <a:p>
            <a:r>
              <a:rPr lang="en-US" altLang="en-US" sz="3600" dirty="0"/>
              <a:t>Quality can influence the accuracy of safety reporting</a:t>
            </a:r>
          </a:p>
          <a:p>
            <a:r>
              <a:rPr lang="en-US" altLang="en-US" sz="3600" dirty="0"/>
              <a:t>Label: FDA/sponsor agreed communication with stakeholders</a:t>
            </a:r>
          </a:p>
          <a:p>
            <a:r>
              <a:rPr lang="en-US" altLang="en-US" sz="3600" b="1" dirty="0"/>
              <a:t>Accurate Dosing information</a:t>
            </a:r>
          </a:p>
        </p:txBody>
      </p:sp>
      <p:sp>
        <p:nvSpPr>
          <p:cNvPr id="12292"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2E9BF38A-DBE8-4BBA-A7F5-B67927ACFD45}" type="slidenum">
              <a:rPr lang="en-US" altLang="en-US" sz="1400" smtClean="0"/>
              <a:pPr eaLnBrk="1" hangingPunct="1"/>
              <a:t>5</a:t>
            </a:fld>
            <a:endParaRPr lang="en-US" altLang="en-US" sz="1400"/>
          </a:p>
        </p:txBody>
      </p:sp>
    </p:spTree>
    <p:extLst>
      <p:ext uri="{BB962C8B-B14F-4D97-AF65-F5344CB8AC3E}">
        <p14:creationId xmlns:p14="http://schemas.microsoft.com/office/powerpoint/2010/main" val="30938267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609600" y="1219200"/>
            <a:ext cx="7924800" cy="914400"/>
          </a:xfrm>
        </p:spPr>
        <p:txBody>
          <a:bodyPr>
            <a:normAutofit fontScale="90000"/>
          </a:bodyPr>
          <a:lstStyle/>
          <a:p>
            <a:r>
              <a:rPr lang="en-US" altLang="en-US" sz="3600"/>
              <a:t> </a:t>
            </a:r>
            <a:r>
              <a:rPr lang="en-US" altLang="en-US" sz="3600" b="1"/>
              <a:t>Adequate and Well-Controlled Study 21 CFR 314.126 </a:t>
            </a:r>
          </a:p>
        </p:txBody>
      </p:sp>
      <p:sp>
        <p:nvSpPr>
          <p:cNvPr id="77827" name="Content Placeholder 2"/>
          <p:cNvSpPr>
            <a:spLocks noGrp="1"/>
          </p:cNvSpPr>
          <p:nvPr>
            <p:ph idx="1"/>
          </p:nvPr>
        </p:nvSpPr>
        <p:spPr>
          <a:xfrm>
            <a:off x="457200" y="2789238"/>
            <a:ext cx="8229600" cy="4525962"/>
          </a:xfrm>
        </p:spPr>
        <p:txBody>
          <a:bodyPr/>
          <a:lstStyle/>
          <a:p>
            <a:r>
              <a:rPr lang="en-US" altLang="en-US" sz="2800"/>
              <a:t>(a) The purpose of conducting clinical investigations of a drug is </a:t>
            </a:r>
            <a:r>
              <a:rPr lang="en-US" altLang="en-US" sz="2800" b="1"/>
              <a:t>to distinguish the effect of a drug from other influences, such as spontaneous change in the course of the disease, placebo effect, or biased observation</a:t>
            </a:r>
            <a:r>
              <a:rPr lang="en-US" altLang="en-US" sz="2800"/>
              <a:t>.</a:t>
            </a:r>
          </a:p>
          <a:p>
            <a:r>
              <a:rPr lang="en-US" altLang="en-US" sz="2800"/>
              <a:t>(b) An </a:t>
            </a:r>
            <a:r>
              <a:rPr lang="en-US" altLang="en-US" sz="2800" b="1"/>
              <a:t>adequate and well controlled study </a:t>
            </a:r>
            <a:r>
              <a:rPr lang="en-US" altLang="en-US" sz="2800"/>
              <a:t>has the following characteristics……..</a:t>
            </a:r>
          </a:p>
          <a:p>
            <a:endParaRPr lang="en-US" altLang="en-US" sz="2800"/>
          </a:p>
        </p:txBody>
      </p:sp>
      <p:sp>
        <p:nvSpPr>
          <p:cNvPr id="77828"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D2198810-102E-4551-9D2F-9006CED4A9BF}" type="slidenum">
              <a:rPr lang="en-US" altLang="en-US" sz="1400" smtClean="0"/>
              <a:pPr eaLnBrk="1" hangingPunct="1"/>
              <a:t>50</a:t>
            </a:fld>
            <a:endParaRPr lang="en-US" altLang="en-US" sz="1400"/>
          </a:p>
        </p:txBody>
      </p:sp>
    </p:spTree>
    <p:extLst>
      <p:ext uri="{BB962C8B-B14F-4D97-AF65-F5344CB8AC3E}">
        <p14:creationId xmlns:p14="http://schemas.microsoft.com/office/powerpoint/2010/main" val="22424068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609600" y="1143000"/>
            <a:ext cx="7924800" cy="914400"/>
          </a:xfrm>
        </p:spPr>
        <p:txBody>
          <a:bodyPr>
            <a:normAutofit fontScale="90000"/>
          </a:bodyPr>
          <a:lstStyle/>
          <a:p>
            <a:r>
              <a:rPr lang="en-US" altLang="en-US" b="1"/>
              <a:t>Financial Disclosure</a:t>
            </a:r>
            <a:br>
              <a:rPr lang="en-US" altLang="en-US" b="1"/>
            </a:br>
            <a:r>
              <a:rPr lang="en-US" altLang="en-US" b="1"/>
              <a:t>21CFR part 54</a:t>
            </a:r>
          </a:p>
        </p:txBody>
      </p:sp>
      <p:sp>
        <p:nvSpPr>
          <p:cNvPr id="3" name="Content Placeholder 2"/>
          <p:cNvSpPr>
            <a:spLocks noGrp="1"/>
          </p:cNvSpPr>
          <p:nvPr>
            <p:ph idx="1"/>
          </p:nvPr>
        </p:nvSpPr>
        <p:spPr>
          <a:xfrm>
            <a:off x="457200" y="2209800"/>
            <a:ext cx="8229600" cy="4525963"/>
          </a:xfrm>
        </p:spPr>
        <p:txBody>
          <a:bodyPr/>
          <a:lstStyle/>
          <a:p>
            <a:pPr marL="0" indent="0">
              <a:buFontTx/>
              <a:buNone/>
              <a:defRPr/>
            </a:pPr>
            <a:r>
              <a:rPr lang="en-US" sz="2400" b="1" dirty="0"/>
              <a:t>54.1 (b) Purpose</a:t>
            </a:r>
          </a:p>
          <a:p>
            <a:pPr marL="0" indent="0">
              <a:buFontTx/>
              <a:buNone/>
              <a:defRPr/>
            </a:pPr>
            <a:r>
              <a:rPr lang="en-US" sz="2400" b="1" dirty="0"/>
              <a:t>FDA may consider clinical studies inadequate and the data inadequate if, among other things, </a:t>
            </a:r>
            <a:r>
              <a:rPr lang="en-US" sz="2400" b="1" dirty="0">
                <a:solidFill>
                  <a:srgbClr val="C00000"/>
                </a:solidFill>
              </a:rPr>
              <a:t>appropriate steps have not been taken in the design, conduct, reporting, and analysis of the studies to minimize bias</a:t>
            </a:r>
            <a:r>
              <a:rPr lang="en-US" sz="2400" b="1" dirty="0"/>
              <a:t>.</a:t>
            </a:r>
            <a:r>
              <a:rPr lang="en-US" sz="2400" dirty="0"/>
              <a:t> One potential source of bias in clinical studies is a financial interest of the clinical investigator in the outcome of the study because of the way payment is arranged (e.g., a royalty) or because the investigator has a proprietary interest in the product (e.g., a patent) or because the investigator has an equity interest in the sponsor of the covered study.</a:t>
            </a:r>
          </a:p>
          <a:p>
            <a:pPr>
              <a:defRPr/>
            </a:pPr>
            <a:endParaRPr lang="en-US" dirty="0"/>
          </a:p>
        </p:txBody>
      </p:sp>
      <p:sp>
        <p:nvSpPr>
          <p:cNvPr id="78852"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015D4DBB-1784-4C2C-981F-645387564195}" type="slidenum">
              <a:rPr lang="en-US" altLang="en-US" sz="1400" smtClean="0"/>
              <a:pPr eaLnBrk="1" hangingPunct="1"/>
              <a:t>51</a:t>
            </a:fld>
            <a:endParaRPr lang="en-US" altLang="en-US" sz="1400"/>
          </a:p>
        </p:txBody>
      </p:sp>
    </p:spTree>
    <p:extLst>
      <p:ext uri="{BB962C8B-B14F-4D97-AF65-F5344CB8AC3E}">
        <p14:creationId xmlns:p14="http://schemas.microsoft.com/office/powerpoint/2010/main" val="38281847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subTitle" idx="1"/>
          </p:nvPr>
        </p:nvSpPr>
        <p:spPr>
          <a:xfrm>
            <a:off x="304800" y="4191000"/>
            <a:ext cx="8610600" cy="1752600"/>
          </a:xfrm>
        </p:spPr>
        <p:txBody>
          <a:bodyPr>
            <a:normAutofit fontScale="92500" lnSpcReduction="10000"/>
          </a:bodyPr>
          <a:lstStyle/>
          <a:p>
            <a:pPr>
              <a:lnSpc>
                <a:spcPct val="90000"/>
              </a:lnSpc>
            </a:pPr>
            <a:r>
              <a:rPr lang="en-US" altLang="en-US" sz="2800" dirty="0">
                <a:latin typeface="Times New Roman" pitchFamily="18" charset="0"/>
              </a:rPr>
              <a:t>October 2009 </a:t>
            </a:r>
          </a:p>
          <a:p>
            <a:pPr>
              <a:lnSpc>
                <a:spcPct val="90000"/>
              </a:lnSpc>
            </a:pPr>
            <a:r>
              <a:rPr lang="en-US" altLang="en-US" sz="3600" b="1" u="sng" dirty="0">
                <a:solidFill>
                  <a:srgbClr val="0000FF"/>
                </a:solidFill>
              </a:rPr>
              <a:t>http://www.fda.gov/downloads/Drugs/GuidanceComplianceRegulatoryInformation/Guidances/UCM187772.pdf</a:t>
            </a:r>
          </a:p>
        </p:txBody>
      </p:sp>
      <p:pic>
        <p:nvPicPr>
          <p:cNvPr id="31747" name="Picture 3"/>
          <p:cNvPicPr>
            <a:picLocks noGrp="1" noChangeAspect="1" noChangeArrowheads="1"/>
          </p:cNvPicPr>
          <p:nvPr>
            <p:ph type="ctrTitle"/>
          </p:nvPr>
        </p:nvPicPr>
        <p:blipFill>
          <a:blip r:embed="rId2">
            <a:extLst>
              <a:ext uri="{28A0092B-C50C-407E-A947-70E740481C1C}">
                <a14:useLocalDpi xmlns:a14="http://schemas.microsoft.com/office/drawing/2010/main" val="0"/>
              </a:ext>
            </a:extLst>
          </a:blip>
          <a:srcRect/>
          <a:stretch>
            <a:fillRect/>
          </a:stretch>
        </p:blipFill>
        <p:spPr>
          <a:xfrm>
            <a:off x="1219200" y="1298575"/>
            <a:ext cx="6629400" cy="25241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2225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1"/>
          </p:nvPr>
        </p:nvSpPr>
        <p:spPr>
          <a:xfrm>
            <a:off x="609600" y="4953000"/>
            <a:ext cx="8153400" cy="1752600"/>
          </a:xfrm>
        </p:spPr>
        <p:txBody>
          <a:bodyPr/>
          <a:lstStyle/>
          <a:p>
            <a:r>
              <a:rPr lang="en-US" altLang="en-US" dirty="0">
                <a:latin typeface="Times New Roman" pitchFamily="18" charset="0"/>
              </a:rPr>
              <a:t>May 2010 </a:t>
            </a:r>
          </a:p>
          <a:p>
            <a:r>
              <a:rPr lang="en-US" altLang="en-US" b="1" dirty="0">
                <a:hlinkClick r:id="rId2"/>
              </a:rPr>
              <a:t>http://www.fda.gov/downloads/RegulatoryInformation/Guidances/UCM214282.pdf</a:t>
            </a:r>
            <a:endParaRPr lang="en-US" altLang="en-US" b="1" dirty="0"/>
          </a:p>
          <a:p>
            <a:endParaRPr lang="en-US" altLang="en-US" dirty="0">
              <a:latin typeface="Times New Roman" pitchFamily="18" charset="0"/>
            </a:endParaRPr>
          </a:p>
        </p:txBody>
      </p:sp>
      <p:pic>
        <p:nvPicPr>
          <p:cNvPr id="28675" name="Picture 3"/>
          <p:cNvPicPr>
            <a:picLocks noGrp="1" noChangeAspect="1" noChangeArrowheads="1"/>
          </p:cNvPicPr>
          <p:nvPr>
            <p:ph type="ctrTitle"/>
          </p:nvPr>
        </p:nvPicPr>
        <p:blipFill>
          <a:blip r:embed="rId3">
            <a:extLst>
              <a:ext uri="{28A0092B-C50C-407E-A947-70E740481C1C}">
                <a14:useLocalDpi xmlns:a14="http://schemas.microsoft.com/office/drawing/2010/main" val="0"/>
              </a:ext>
            </a:extLst>
          </a:blip>
          <a:srcRect/>
          <a:stretch>
            <a:fillRect/>
          </a:stretch>
        </p:blipFill>
        <p:spPr>
          <a:xfrm>
            <a:off x="2590800" y="1066800"/>
            <a:ext cx="4114800" cy="40306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31522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53" name="Picture 25"/>
          <p:cNvPicPr>
            <a:picLocks noChangeAspect="1" noChangeArrowheads="1"/>
          </p:cNvPicPr>
          <p:nvPr/>
        </p:nvPicPr>
        <p:blipFill rotWithShape="1">
          <a:blip r:embed="rId2"/>
          <a:srcRect t="25963"/>
          <a:stretch/>
        </p:blipFill>
        <p:spPr bwMode="auto">
          <a:xfrm>
            <a:off x="347663" y="1193800"/>
            <a:ext cx="7958137" cy="41624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pic>
      <p:pic>
        <p:nvPicPr>
          <p:cNvPr id="22554" name="Picture 26"/>
          <p:cNvPicPr>
            <a:picLocks noChangeAspect="1" noChangeArrowheads="1"/>
          </p:cNvPicPr>
          <p:nvPr/>
        </p:nvPicPr>
        <p:blipFill>
          <a:blip r:embed="rId3"/>
          <a:srcRect/>
          <a:stretch>
            <a:fillRect/>
          </a:stretch>
        </p:blipFill>
        <p:spPr bwMode="auto">
          <a:xfrm>
            <a:off x="347663" y="5448300"/>
            <a:ext cx="8574087" cy="990600"/>
          </a:xfrm>
          <a:prstGeom prst="rect">
            <a:avLst/>
          </a:prstGeom>
          <a:noFill/>
          <a:ln w="12700" cap="flat" cmpd="sng" algn="ctr">
            <a:solidFill>
              <a:schemeClr val="bg1"/>
            </a:solidFill>
            <a:prstDash val="solid"/>
            <a:miter lim="800000"/>
            <a:headEnd/>
            <a:tailEnd/>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6096000" y="5481935"/>
            <a:ext cx="2971800" cy="1311128"/>
          </a:xfrm>
          <a:prstGeom prst="rect">
            <a:avLst/>
          </a:prstGeom>
          <a:solidFill>
            <a:srgbClr val="FF0000"/>
          </a:solidFill>
        </p:spPr>
        <p:txBody>
          <a:bodyPr>
            <a:spAutoFit/>
          </a:bodyPr>
          <a:lstStyle/>
          <a:p>
            <a:pPr algn="ctr">
              <a:buFontTx/>
              <a:buNone/>
              <a:defRPr/>
            </a:pPr>
            <a:r>
              <a:rPr lang="en-US" sz="36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Your</a:t>
            </a:r>
          </a:p>
          <a:p>
            <a:pPr algn="ctr">
              <a:buFontTx/>
              <a:buNone/>
              <a:defRPr/>
            </a:pPr>
            <a:r>
              <a:rPr lang="en-US" sz="36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Signature </a:t>
            </a:r>
          </a:p>
        </p:txBody>
      </p:sp>
      <p:sp>
        <p:nvSpPr>
          <p:cNvPr id="26629" name="Slide Number Placeholder 2"/>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D5F7D853-C906-4598-A0DB-DB8BBDD78BD5}" type="slidenum">
              <a:rPr lang="en-US" altLang="en-US" sz="1400" smtClean="0"/>
              <a:pPr eaLnBrk="1" hangingPunct="1"/>
              <a:t>54</a:t>
            </a:fld>
            <a:endParaRPr lang="en-US" altLang="en-US" sz="1400"/>
          </a:p>
        </p:txBody>
      </p:sp>
    </p:spTree>
    <p:extLst>
      <p:ext uri="{BB962C8B-B14F-4D97-AF65-F5344CB8AC3E}">
        <p14:creationId xmlns:p14="http://schemas.microsoft.com/office/powerpoint/2010/main" val="31777459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AF67AB35-D85C-4224-A5E4-D992F3CBBA75}" type="slidenum">
              <a:rPr lang="en-US" altLang="en-US" sz="1400" smtClean="0"/>
              <a:pPr eaLnBrk="1" hangingPunct="1"/>
              <a:t>55</a:t>
            </a:fld>
            <a:endParaRPr lang="en-US" altLang="en-US" sz="1400"/>
          </a:p>
        </p:txBody>
      </p:sp>
      <p:sp>
        <p:nvSpPr>
          <p:cNvPr id="29699" name="Rectangle 2"/>
          <p:cNvSpPr>
            <a:spLocks noGrp="1" noChangeArrowheads="1"/>
          </p:cNvSpPr>
          <p:nvPr>
            <p:ph type="title"/>
          </p:nvPr>
        </p:nvSpPr>
        <p:spPr/>
        <p:txBody>
          <a:bodyPr/>
          <a:lstStyle/>
          <a:p>
            <a:pPr eaLnBrk="1" hangingPunct="1"/>
            <a:r>
              <a:rPr lang="en-US" altLang="en-US" sz="3600" b="1"/>
              <a:t>Who is Listed on the 1572?</a:t>
            </a:r>
          </a:p>
        </p:txBody>
      </p:sp>
      <p:sp>
        <p:nvSpPr>
          <p:cNvPr id="29700" name="Rectangle 3"/>
          <p:cNvSpPr>
            <a:spLocks noGrp="1" noChangeArrowheads="1"/>
          </p:cNvSpPr>
          <p:nvPr>
            <p:ph type="body" idx="1"/>
          </p:nvPr>
        </p:nvSpPr>
        <p:spPr>
          <a:xfrm>
            <a:off x="457200" y="1524000"/>
            <a:ext cx="8229600" cy="4983163"/>
          </a:xfrm>
        </p:spPr>
        <p:txBody>
          <a:bodyPr/>
          <a:lstStyle/>
          <a:p>
            <a:pPr eaLnBrk="1" hangingPunct="1">
              <a:lnSpc>
                <a:spcPct val="80000"/>
              </a:lnSpc>
            </a:pPr>
            <a:endParaRPr lang="en-US" altLang="en-US" sz="2000"/>
          </a:p>
          <a:p>
            <a:pPr eaLnBrk="1" hangingPunct="1">
              <a:lnSpc>
                <a:spcPct val="80000"/>
              </a:lnSpc>
            </a:pPr>
            <a:r>
              <a:rPr lang="en-US" altLang="en-US" sz="2000"/>
              <a:t>The investigator must sign the 1572</a:t>
            </a:r>
          </a:p>
          <a:p>
            <a:pPr eaLnBrk="1" hangingPunct="1">
              <a:lnSpc>
                <a:spcPct val="80000"/>
              </a:lnSpc>
            </a:pPr>
            <a:endParaRPr lang="en-US" altLang="en-US" sz="2000"/>
          </a:p>
          <a:p>
            <a:pPr eaLnBrk="1" hangingPunct="1">
              <a:lnSpc>
                <a:spcPct val="80000"/>
              </a:lnSpc>
            </a:pPr>
            <a:r>
              <a:rPr lang="en-US" altLang="en-US" sz="2000"/>
              <a:t>Item 6: Names of sub-investigators</a:t>
            </a:r>
          </a:p>
          <a:p>
            <a:pPr lvl="1" eaLnBrk="1" hangingPunct="1">
              <a:lnSpc>
                <a:spcPct val="80000"/>
              </a:lnSpc>
            </a:pPr>
            <a:r>
              <a:rPr lang="en-US" altLang="en-US" sz="2400" b="1"/>
              <a:t>In general, if an individual is </a:t>
            </a:r>
            <a:r>
              <a:rPr lang="en-US" altLang="en-US" sz="2400" b="1" u="sng"/>
              <a:t>directly</a:t>
            </a:r>
            <a:r>
              <a:rPr lang="en-US" altLang="en-US" sz="2400" b="1"/>
              <a:t> involved in the treatment or evaluation of research subjects, that person should be listed on the 1572</a:t>
            </a:r>
          </a:p>
          <a:p>
            <a:pPr lvl="1" eaLnBrk="1" hangingPunct="1">
              <a:lnSpc>
                <a:spcPct val="80000"/>
              </a:lnSpc>
            </a:pPr>
            <a:r>
              <a:rPr lang="en-US" altLang="en-US" sz="1800"/>
              <a:t>For example, as part of the protocol or a clinical investigation, if each subject needs to visit a specified internist who will perform a full physical  to qualify subjects for the study, that internist should be listed in Block #6</a:t>
            </a:r>
          </a:p>
          <a:p>
            <a:pPr lvl="1" eaLnBrk="1" hangingPunct="1">
              <a:lnSpc>
                <a:spcPct val="80000"/>
              </a:lnSpc>
            </a:pPr>
            <a:r>
              <a:rPr lang="en-US" altLang="en-US" sz="1800"/>
              <a:t>Hospital staff, including nurses, residents, or fellows and office staff who provide ancillary or intermittent care but who do not make a direct and significant contribution to the data do </a:t>
            </a:r>
            <a:r>
              <a:rPr lang="en-US" altLang="en-US" sz="1800" b="1"/>
              <a:t>not</a:t>
            </a:r>
            <a:r>
              <a:rPr lang="en-US" altLang="en-US" sz="1800"/>
              <a:t> need to be listed individually</a:t>
            </a:r>
          </a:p>
          <a:p>
            <a:pPr lvl="1" eaLnBrk="1" hangingPunct="1">
              <a:lnSpc>
                <a:spcPct val="80000"/>
              </a:lnSpc>
            </a:pPr>
            <a:r>
              <a:rPr lang="en-US" altLang="en-US" sz="1800"/>
              <a:t>It is not necessary to include in this block a person with only an occasional role in the conduct of the research, e.g., an on-call physician who temporarily dealt with a possible adverse effect or a temporary substitute for any research staff</a:t>
            </a:r>
          </a:p>
        </p:txBody>
      </p:sp>
      <p:sp>
        <p:nvSpPr>
          <p:cNvPr id="29701" name="Text Box 4"/>
          <p:cNvSpPr txBox="1">
            <a:spLocks noChangeArrowheads="1"/>
          </p:cNvSpPr>
          <p:nvPr/>
        </p:nvSpPr>
        <p:spPr bwMode="auto">
          <a:xfrm>
            <a:off x="381000" y="6248400"/>
            <a:ext cx="6553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1400">
                <a:latin typeface="Garamond" pitchFamily="18" charset="0"/>
              </a:rPr>
              <a:t>http://www.fda.gov/OHRMS/DOCKETS/98fr/FDA-2008-D-0406-gdl.pdf</a:t>
            </a:r>
          </a:p>
        </p:txBody>
      </p:sp>
    </p:spTree>
    <p:extLst>
      <p:ext uri="{BB962C8B-B14F-4D97-AF65-F5344CB8AC3E}">
        <p14:creationId xmlns:p14="http://schemas.microsoft.com/office/powerpoint/2010/main" val="6112950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subTitle" idx="1"/>
          </p:nvPr>
        </p:nvSpPr>
        <p:spPr>
          <a:xfrm>
            <a:off x="609600" y="4648200"/>
            <a:ext cx="8001000" cy="1752600"/>
          </a:xfrm>
        </p:spPr>
        <p:txBody>
          <a:bodyPr/>
          <a:lstStyle/>
          <a:p>
            <a:pPr>
              <a:lnSpc>
                <a:spcPct val="90000"/>
              </a:lnSpc>
            </a:pPr>
            <a:r>
              <a:rPr lang="en-US" altLang="en-US" sz="2800" dirty="0">
                <a:latin typeface="Times New Roman" pitchFamily="18" charset="0"/>
              </a:rPr>
              <a:t>August 2013 </a:t>
            </a:r>
          </a:p>
          <a:p>
            <a:pPr algn="l">
              <a:lnSpc>
                <a:spcPct val="90000"/>
              </a:lnSpc>
            </a:pPr>
            <a:r>
              <a:rPr lang="en-US" altLang="en-US" sz="2800" u="sng" dirty="0">
                <a:solidFill>
                  <a:srgbClr val="0000FF"/>
                </a:solidFill>
              </a:rPr>
              <a:t>http://www.fda.gov/downloads/Drugs/GuidanceComplianceRegulatoryInformation/Guidances/UCM269919.pdf</a:t>
            </a:r>
          </a:p>
        </p:txBody>
      </p:sp>
      <p:pic>
        <p:nvPicPr>
          <p:cNvPr id="41987" name="Picture 5"/>
          <p:cNvPicPr>
            <a:picLocks noGrp="1" noChangeAspect="1" noChangeArrowheads="1"/>
          </p:cNvPicPr>
          <p:nvPr>
            <p:ph type="ctrTitle"/>
          </p:nvPr>
        </p:nvPicPr>
        <p:blipFill>
          <a:blip r:embed="rId2">
            <a:extLst>
              <a:ext uri="{28A0092B-C50C-407E-A947-70E740481C1C}">
                <a14:useLocalDpi xmlns:a14="http://schemas.microsoft.com/office/drawing/2010/main" val="0"/>
              </a:ext>
            </a:extLst>
          </a:blip>
          <a:srcRect/>
          <a:stretch>
            <a:fillRect/>
          </a:stretch>
        </p:blipFill>
        <p:spPr>
          <a:xfrm>
            <a:off x="1676400" y="1079500"/>
            <a:ext cx="5791200" cy="31115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36805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85800" y="1219200"/>
            <a:ext cx="7924800" cy="914400"/>
          </a:xfrm>
        </p:spPr>
        <p:txBody>
          <a:bodyPr/>
          <a:lstStyle/>
          <a:p>
            <a:r>
              <a:rPr lang="en-US" altLang="en-US" sz="3600" b="1" u="sng"/>
              <a:t>Why is monitoring so important?</a:t>
            </a:r>
          </a:p>
        </p:txBody>
      </p:sp>
      <p:sp>
        <p:nvSpPr>
          <p:cNvPr id="44035" name="Content Placeholder 2"/>
          <p:cNvSpPr>
            <a:spLocks noGrp="1"/>
          </p:cNvSpPr>
          <p:nvPr>
            <p:ph idx="1"/>
          </p:nvPr>
        </p:nvSpPr>
        <p:spPr>
          <a:xfrm>
            <a:off x="457200" y="2408238"/>
            <a:ext cx="8229600" cy="4525962"/>
          </a:xfrm>
        </p:spPr>
        <p:txBody>
          <a:bodyPr/>
          <a:lstStyle/>
          <a:p>
            <a:pPr>
              <a:defRPr/>
            </a:pPr>
            <a:r>
              <a:rPr lang="en-US" sz="3600" b="1" dirty="0"/>
              <a:t>Monitoring is a quality control tool for determining whether study activities are being carried out as planned, so that deficiencies can be identified and corrected.</a:t>
            </a:r>
          </a:p>
          <a:p>
            <a:pPr>
              <a:defRPr/>
            </a:pPr>
            <a:endParaRPr lang="en-US" altLang="en-US" sz="2000" dirty="0"/>
          </a:p>
          <a:p>
            <a:pPr marL="0" indent="0">
              <a:buFontTx/>
              <a:buNone/>
              <a:defRPr/>
            </a:pPr>
            <a:r>
              <a:rPr lang="en-US" altLang="en-US" sz="2000" dirty="0"/>
              <a:t>Monitoring Guidance page 2</a:t>
            </a:r>
          </a:p>
        </p:txBody>
      </p:sp>
      <p:sp>
        <p:nvSpPr>
          <p:cNvPr id="43012"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98AA88EB-24A8-41A5-80FC-B8A58896E861}" type="slidenum">
              <a:rPr lang="en-US" altLang="en-US" sz="1400" smtClean="0"/>
              <a:pPr eaLnBrk="1" hangingPunct="1"/>
              <a:t>57</a:t>
            </a:fld>
            <a:endParaRPr lang="en-US" altLang="en-US" sz="1400"/>
          </a:p>
        </p:txBody>
      </p:sp>
    </p:spTree>
    <p:extLst>
      <p:ext uri="{BB962C8B-B14F-4D97-AF65-F5344CB8AC3E}">
        <p14:creationId xmlns:p14="http://schemas.microsoft.com/office/powerpoint/2010/main" val="14120932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09600" y="1066800"/>
            <a:ext cx="7924800" cy="914400"/>
          </a:xfrm>
        </p:spPr>
        <p:txBody>
          <a:bodyPr/>
          <a:lstStyle/>
          <a:p>
            <a:r>
              <a:rPr lang="en-US" altLang="en-US" sz="3200" b="1" u="sng"/>
              <a:t>Focus on Conduct and Documentation</a:t>
            </a:r>
          </a:p>
        </p:txBody>
      </p:sp>
      <p:sp>
        <p:nvSpPr>
          <p:cNvPr id="43011" name="Rectangle 3"/>
          <p:cNvSpPr>
            <a:spLocks noGrp="1" noChangeArrowheads="1"/>
          </p:cNvSpPr>
          <p:nvPr>
            <p:ph type="body" idx="1"/>
          </p:nvPr>
        </p:nvSpPr>
        <p:spPr/>
        <p:txBody>
          <a:bodyPr>
            <a:normAutofit lnSpcReduction="10000"/>
          </a:bodyPr>
          <a:lstStyle/>
          <a:p>
            <a:pPr>
              <a:defRPr/>
            </a:pPr>
            <a:r>
              <a:rPr lang="en-US" altLang="en-US" b="1" dirty="0"/>
              <a:t>Informed consent</a:t>
            </a:r>
          </a:p>
          <a:p>
            <a:pPr>
              <a:defRPr/>
            </a:pPr>
            <a:r>
              <a:rPr lang="en-US" altLang="en-US" b="1" dirty="0"/>
              <a:t>Eligibility criteria</a:t>
            </a:r>
          </a:p>
          <a:p>
            <a:pPr lvl="1">
              <a:defRPr/>
            </a:pPr>
            <a:r>
              <a:rPr lang="en-US" altLang="en-US" sz="3200" b="1" dirty="0"/>
              <a:t>Inclusion-target population</a:t>
            </a:r>
          </a:p>
          <a:p>
            <a:pPr lvl="1">
              <a:defRPr/>
            </a:pPr>
            <a:r>
              <a:rPr lang="en-US" altLang="en-US" sz="3200" b="1" dirty="0"/>
              <a:t>Exclusion-safety issues</a:t>
            </a:r>
          </a:p>
          <a:p>
            <a:pPr>
              <a:defRPr/>
            </a:pPr>
            <a:r>
              <a:rPr lang="en-US" altLang="en-US" b="1" dirty="0"/>
              <a:t>Investigational Product (IP) accountability and administration</a:t>
            </a:r>
          </a:p>
          <a:p>
            <a:pPr>
              <a:defRPr/>
            </a:pPr>
            <a:endParaRPr lang="en-US" altLang="en-US" b="1" dirty="0"/>
          </a:p>
          <a:p>
            <a:pPr marL="0" indent="0">
              <a:buFontTx/>
              <a:buNone/>
              <a:defRPr/>
            </a:pPr>
            <a:r>
              <a:rPr lang="en-US" altLang="en-US" sz="2000" dirty="0"/>
              <a:t>Section IVA-page 11</a:t>
            </a:r>
          </a:p>
          <a:p>
            <a:pPr>
              <a:defRPr/>
            </a:pPr>
            <a:endParaRPr lang="en-US" altLang="en-US" dirty="0"/>
          </a:p>
        </p:txBody>
      </p:sp>
    </p:spTree>
    <p:extLst>
      <p:ext uri="{BB962C8B-B14F-4D97-AF65-F5344CB8AC3E}">
        <p14:creationId xmlns:p14="http://schemas.microsoft.com/office/powerpoint/2010/main" val="38537185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9600" y="1066800"/>
            <a:ext cx="7924800" cy="914400"/>
          </a:xfrm>
        </p:spPr>
        <p:txBody>
          <a:bodyPr/>
          <a:lstStyle/>
          <a:p>
            <a:r>
              <a:rPr lang="en-US" altLang="en-US" sz="3200" b="1" u="sng"/>
              <a:t>Focus on Conduct and Documentation</a:t>
            </a:r>
            <a:endParaRPr lang="en-US" altLang="en-US" sz="3200" u="sng"/>
          </a:p>
        </p:txBody>
      </p:sp>
      <p:sp>
        <p:nvSpPr>
          <p:cNvPr id="45059" name="Rectangle 3"/>
          <p:cNvSpPr>
            <a:spLocks noGrp="1" noChangeArrowheads="1"/>
          </p:cNvSpPr>
          <p:nvPr>
            <p:ph type="body" idx="1"/>
          </p:nvPr>
        </p:nvSpPr>
        <p:spPr/>
        <p:txBody>
          <a:bodyPr/>
          <a:lstStyle/>
          <a:p>
            <a:r>
              <a:rPr lang="en-US" altLang="en-US" b="1"/>
              <a:t>Study Endpoints: Efficacy</a:t>
            </a:r>
          </a:p>
          <a:p>
            <a:r>
              <a:rPr lang="en-US" altLang="en-US" b="1"/>
              <a:t>Safety Assessments</a:t>
            </a:r>
          </a:p>
          <a:p>
            <a:r>
              <a:rPr lang="en-US" altLang="en-US" b="1"/>
              <a:t>Adverse Events </a:t>
            </a:r>
          </a:p>
          <a:p>
            <a:r>
              <a:rPr lang="en-US" altLang="en-US" b="1"/>
              <a:t>Trial Integrity</a:t>
            </a:r>
          </a:p>
          <a:p>
            <a:pPr lvl="1"/>
            <a:r>
              <a:rPr lang="en-US" altLang="en-US" sz="3200" b="1"/>
              <a:t>Blinding</a:t>
            </a:r>
          </a:p>
          <a:p>
            <a:pPr lvl="1"/>
            <a:r>
              <a:rPr lang="en-US" altLang="en-US" sz="3200" b="1"/>
              <a:t>Adjudication</a:t>
            </a:r>
          </a:p>
          <a:p>
            <a:pPr lvl="1"/>
            <a:r>
              <a:rPr lang="en-US" altLang="en-US" sz="3200" b="1"/>
              <a:t>DSMB</a:t>
            </a:r>
          </a:p>
        </p:txBody>
      </p:sp>
    </p:spTree>
    <p:extLst>
      <p:ext uri="{BB962C8B-B14F-4D97-AF65-F5344CB8AC3E}">
        <p14:creationId xmlns:p14="http://schemas.microsoft.com/office/powerpoint/2010/main" val="425155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09600" y="1066800"/>
            <a:ext cx="7924800" cy="914400"/>
          </a:xfrm>
        </p:spPr>
        <p:txBody>
          <a:bodyPr/>
          <a:lstStyle/>
          <a:p>
            <a:r>
              <a:rPr lang="en-US" altLang="en-US" b="1" dirty="0"/>
              <a:t>Trash		          Quality</a:t>
            </a:r>
          </a:p>
        </p:txBody>
      </p:sp>
      <p:sp>
        <p:nvSpPr>
          <p:cNvPr id="13315" name="Content Placeholder 2"/>
          <p:cNvSpPr>
            <a:spLocks noGrp="1"/>
          </p:cNvSpPr>
          <p:nvPr>
            <p:ph idx="1"/>
          </p:nvPr>
        </p:nvSpPr>
        <p:spPr>
          <a:xfrm>
            <a:off x="457200" y="1905000"/>
            <a:ext cx="8229600" cy="4525963"/>
          </a:xfrm>
        </p:spPr>
        <p:txBody>
          <a:bodyPr/>
          <a:lstStyle/>
          <a:p>
            <a:r>
              <a:rPr lang="en-US" altLang="en-US" b="1"/>
              <a:t>If </a:t>
            </a:r>
            <a:r>
              <a:rPr lang="en-US" altLang="en-US" b="1" u="sng"/>
              <a:t>YOUR</a:t>
            </a:r>
            <a:r>
              <a:rPr lang="en-US" altLang="en-US" b="1"/>
              <a:t> data is not usable, it will be THROWN OUT</a:t>
            </a:r>
          </a:p>
        </p:txBody>
      </p:sp>
      <p:sp>
        <p:nvSpPr>
          <p:cNvPr id="13316"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E7A7A21D-F2E1-42CE-96DF-F8463DBDBF7B}" type="slidenum">
              <a:rPr lang="en-US" altLang="en-US" sz="1400" smtClean="0"/>
              <a:pPr eaLnBrk="1" hangingPunct="1"/>
              <a:t>6</a:t>
            </a:fld>
            <a:endParaRPr lang="en-US" altLang="en-US" sz="1400"/>
          </a:p>
        </p:txBody>
      </p:sp>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925" y="4057650"/>
            <a:ext cx="181927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pic>
        <p:nvPicPr>
          <p:cNvPr id="13318" name="Picture 6" descr="C:\Users\Leibenhaut\AppData\Local\Microsoft\Windows\Temporary Internet Files\Content.IE5\W5BVX5BF\MP90031412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875" y="2819400"/>
            <a:ext cx="23463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Not Equal 2"/>
          <p:cNvSpPr/>
          <p:nvPr/>
        </p:nvSpPr>
        <p:spPr>
          <a:xfrm>
            <a:off x="3962400" y="1295400"/>
            <a:ext cx="914400" cy="533400"/>
          </a:xfrm>
          <a:prstGeom prst="mathNotEqual">
            <a:avLst>
              <a:gd name="adj1" fmla="val 23520"/>
              <a:gd name="adj2" fmla="val 4200000"/>
              <a:gd name="adj3" fmla="val 1176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1332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667000"/>
            <a:ext cx="28194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29310840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z="4000" b="1"/>
              <a:t>Outcomes of FDA Inspections</a:t>
            </a:r>
          </a:p>
        </p:txBody>
      </p:sp>
      <p:sp>
        <p:nvSpPr>
          <p:cNvPr id="66563" name="Content Placeholder 2"/>
          <p:cNvSpPr>
            <a:spLocks noGrp="1"/>
          </p:cNvSpPr>
          <p:nvPr>
            <p:ph idx="1"/>
          </p:nvPr>
        </p:nvSpPr>
        <p:spPr>
          <a:xfrm>
            <a:off x="457200" y="1752600"/>
            <a:ext cx="8229600" cy="4525963"/>
          </a:xfrm>
        </p:spPr>
        <p:txBody>
          <a:bodyPr>
            <a:normAutofit lnSpcReduction="10000"/>
          </a:bodyPr>
          <a:lstStyle/>
          <a:p>
            <a:r>
              <a:rPr lang="en-US" altLang="en-US" b="1" u="sng"/>
              <a:t>Results posted on Clinical Investigator Inspection List (CLIIL), </a:t>
            </a:r>
            <a:r>
              <a:rPr lang="en-US" altLang="en-US"/>
              <a:t>updated quarterly</a:t>
            </a:r>
          </a:p>
          <a:p>
            <a:r>
              <a:rPr lang="en-US" altLang="en-US"/>
              <a:t>Education of study site</a:t>
            </a:r>
          </a:p>
          <a:p>
            <a:r>
              <a:rPr lang="en-US" altLang="en-US"/>
              <a:t>Acceptance </a:t>
            </a:r>
            <a:r>
              <a:rPr lang="en-US" altLang="en-US" u="sng"/>
              <a:t>or</a:t>
            </a:r>
            <a:r>
              <a:rPr lang="en-US" altLang="en-US"/>
              <a:t> rejection of study data</a:t>
            </a:r>
          </a:p>
          <a:p>
            <a:r>
              <a:rPr lang="en-US" altLang="en-US"/>
              <a:t>Product approval </a:t>
            </a:r>
            <a:r>
              <a:rPr lang="en-US" altLang="en-US" u="sng"/>
              <a:t>or</a:t>
            </a:r>
            <a:r>
              <a:rPr lang="en-US" altLang="en-US"/>
              <a:t> complete response to sponsor</a:t>
            </a:r>
          </a:p>
          <a:p>
            <a:r>
              <a:rPr lang="en-US" altLang="en-US"/>
              <a:t>Letter </a:t>
            </a:r>
            <a:r>
              <a:rPr lang="en-US" altLang="en-US" u="sng"/>
              <a:t>or</a:t>
            </a:r>
            <a:r>
              <a:rPr lang="en-US" altLang="en-US"/>
              <a:t> Warning Letter </a:t>
            </a:r>
            <a:r>
              <a:rPr lang="en-US" altLang="en-US" u="sng"/>
              <a:t>or</a:t>
            </a:r>
            <a:r>
              <a:rPr lang="en-US" altLang="en-US"/>
              <a:t> Enforcement Action (Disqualification Proceedings) for Clinical Investigator</a:t>
            </a:r>
          </a:p>
          <a:p>
            <a:endParaRPr lang="en-US" altLang="en-US"/>
          </a:p>
          <a:p>
            <a:endParaRPr lang="en-US" altLang="en-US"/>
          </a:p>
        </p:txBody>
      </p:sp>
      <p:sp>
        <p:nvSpPr>
          <p:cNvPr id="66564"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044DA1E5-56A0-4958-ADAC-A83F94D6144A}" type="slidenum">
              <a:rPr lang="en-US" altLang="en-US" sz="1400" smtClean="0"/>
              <a:pPr eaLnBrk="1" hangingPunct="1"/>
              <a:t>60</a:t>
            </a:fld>
            <a:endParaRPr lang="en-US" altLang="en-US" sz="1400"/>
          </a:p>
        </p:txBody>
      </p:sp>
    </p:spTree>
    <p:extLst>
      <p:ext uri="{BB962C8B-B14F-4D97-AF65-F5344CB8AC3E}">
        <p14:creationId xmlns:p14="http://schemas.microsoft.com/office/powerpoint/2010/main" val="1411840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09600" y="762000"/>
            <a:ext cx="7924800" cy="914400"/>
          </a:xfrm>
        </p:spPr>
        <p:txBody>
          <a:bodyPr/>
          <a:lstStyle/>
          <a:p>
            <a:r>
              <a:rPr lang="en-US" altLang="en-US" b="1"/>
              <a:t>Definitions</a:t>
            </a:r>
          </a:p>
        </p:txBody>
      </p:sp>
      <p:sp>
        <p:nvSpPr>
          <p:cNvPr id="3" name="Content Placeholder 2"/>
          <p:cNvSpPr>
            <a:spLocks noGrp="1"/>
          </p:cNvSpPr>
          <p:nvPr>
            <p:ph idx="1"/>
          </p:nvPr>
        </p:nvSpPr>
        <p:spPr>
          <a:xfrm>
            <a:off x="457200" y="1752600"/>
            <a:ext cx="8229600" cy="4525963"/>
          </a:xfrm>
        </p:spPr>
        <p:txBody>
          <a:bodyPr/>
          <a:lstStyle/>
          <a:p>
            <a:pPr>
              <a:defRPr/>
            </a:pPr>
            <a:r>
              <a:rPr lang="en-US" dirty="0"/>
              <a:t>Form FDA 482-Notice of Inspection </a:t>
            </a:r>
          </a:p>
          <a:p>
            <a:pPr>
              <a:defRPr/>
            </a:pPr>
            <a:r>
              <a:rPr lang="en-US" dirty="0"/>
              <a:t>Form FDA 483-Inspectional Observations</a:t>
            </a:r>
          </a:p>
          <a:p>
            <a:pPr>
              <a:defRPr/>
            </a:pPr>
            <a:r>
              <a:rPr lang="en-US" dirty="0"/>
              <a:t>Violation-not being in compliance with the regulation</a:t>
            </a:r>
          </a:p>
          <a:p>
            <a:pPr>
              <a:defRPr/>
            </a:pPr>
            <a:r>
              <a:rPr lang="en-US" dirty="0"/>
              <a:t>Observation-finding during inspection that may be a violation pending FDA Center review</a:t>
            </a:r>
          </a:p>
          <a:p>
            <a:pPr>
              <a:defRPr/>
            </a:pPr>
            <a:r>
              <a:rPr lang="en-US" dirty="0"/>
              <a:t>CAPA-corrective and preventive action plan initiated by an inspected entity</a:t>
            </a:r>
          </a:p>
          <a:p>
            <a:pPr marL="0" indent="0">
              <a:buFontTx/>
              <a:buNone/>
              <a:defRPr/>
            </a:pPr>
            <a:endParaRPr lang="en-US" dirty="0"/>
          </a:p>
        </p:txBody>
      </p:sp>
      <p:sp>
        <p:nvSpPr>
          <p:cNvPr id="49156"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2FA6A4AE-CD58-47E9-9197-F355A9D510F3}" type="slidenum">
              <a:rPr lang="en-US" altLang="en-US" sz="1400" smtClean="0"/>
              <a:pPr eaLnBrk="1" hangingPunct="1"/>
              <a:t>61</a:t>
            </a:fld>
            <a:endParaRPr lang="en-US" altLang="en-US" sz="1400"/>
          </a:p>
        </p:txBody>
      </p:sp>
    </p:spTree>
    <p:extLst>
      <p:ext uri="{BB962C8B-B14F-4D97-AF65-F5344CB8AC3E}">
        <p14:creationId xmlns:p14="http://schemas.microsoft.com/office/powerpoint/2010/main" val="33806273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09600" y="914400"/>
            <a:ext cx="7924800" cy="914400"/>
          </a:xfrm>
        </p:spPr>
        <p:txBody>
          <a:bodyPr/>
          <a:lstStyle/>
          <a:p>
            <a:r>
              <a:rPr lang="en-US" altLang="en-US" b="1"/>
              <a:t>Classifications</a:t>
            </a:r>
          </a:p>
        </p:txBody>
      </p:sp>
      <p:sp>
        <p:nvSpPr>
          <p:cNvPr id="3" name="Content Placeholder 2"/>
          <p:cNvSpPr>
            <a:spLocks noGrp="1"/>
          </p:cNvSpPr>
          <p:nvPr>
            <p:ph idx="1"/>
          </p:nvPr>
        </p:nvSpPr>
        <p:spPr>
          <a:xfrm>
            <a:off x="457200" y="1828800"/>
            <a:ext cx="8229600" cy="4525963"/>
          </a:xfrm>
        </p:spPr>
        <p:txBody>
          <a:bodyPr>
            <a:normAutofit lnSpcReduction="10000"/>
          </a:bodyPr>
          <a:lstStyle/>
          <a:p>
            <a:pPr>
              <a:defRPr/>
            </a:pPr>
            <a:r>
              <a:rPr lang="en-US" sz="3600" b="1" dirty="0"/>
              <a:t>NAI-No action Indicated</a:t>
            </a:r>
          </a:p>
          <a:p>
            <a:pPr lvl="1">
              <a:defRPr/>
            </a:pPr>
            <a:r>
              <a:rPr lang="en-US" dirty="0"/>
              <a:t>No objectionable conditions or practices </a:t>
            </a:r>
          </a:p>
          <a:p>
            <a:pPr>
              <a:defRPr/>
            </a:pPr>
            <a:r>
              <a:rPr lang="en-US" sz="3600" b="1" dirty="0"/>
              <a:t>VAI-Voluntary Action Indicated</a:t>
            </a:r>
          </a:p>
          <a:p>
            <a:pPr lvl="1">
              <a:defRPr/>
            </a:pPr>
            <a:r>
              <a:rPr lang="en-US" dirty="0"/>
              <a:t>Objectionable conditions were found and documented, but the Center is not prepared to take or recommend any further actions</a:t>
            </a:r>
          </a:p>
          <a:p>
            <a:pPr>
              <a:defRPr/>
            </a:pPr>
            <a:r>
              <a:rPr lang="en-US" sz="3600" b="1" dirty="0"/>
              <a:t>OAI-Official Action Indicated</a:t>
            </a:r>
          </a:p>
          <a:p>
            <a:pPr lvl="1">
              <a:defRPr/>
            </a:pPr>
            <a:r>
              <a:rPr lang="en-US" dirty="0"/>
              <a:t>Serious objectionable conditions warranting action (advisory, administrative, or judicial)</a:t>
            </a:r>
          </a:p>
          <a:p>
            <a:pPr marL="0" indent="0">
              <a:buFontTx/>
              <a:buNone/>
              <a:defRPr/>
            </a:pPr>
            <a:endParaRPr lang="en-US" dirty="0"/>
          </a:p>
        </p:txBody>
      </p:sp>
      <p:sp>
        <p:nvSpPr>
          <p:cNvPr id="50180"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5E8FAFBB-567E-49AA-BEEF-160F4991288B}" type="slidenum">
              <a:rPr lang="en-US" altLang="en-US" sz="1400" smtClean="0"/>
              <a:pPr eaLnBrk="1" hangingPunct="1"/>
              <a:t>62</a:t>
            </a:fld>
            <a:endParaRPr lang="en-US" altLang="en-US" sz="1400"/>
          </a:p>
        </p:txBody>
      </p:sp>
    </p:spTree>
    <p:extLst>
      <p:ext uri="{BB962C8B-B14F-4D97-AF65-F5344CB8AC3E}">
        <p14:creationId xmlns:p14="http://schemas.microsoft.com/office/powerpoint/2010/main" val="16239520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09600" y="1143000"/>
            <a:ext cx="7924800" cy="914400"/>
          </a:xfrm>
        </p:spPr>
        <p:txBody>
          <a:bodyPr/>
          <a:lstStyle/>
          <a:p>
            <a:r>
              <a:rPr lang="en-US" altLang="en-US" b="1"/>
              <a:t>CPGM has Examples</a:t>
            </a:r>
          </a:p>
        </p:txBody>
      </p:sp>
      <p:sp>
        <p:nvSpPr>
          <p:cNvPr id="51203" name="Content Placeholder 2"/>
          <p:cNvSpPr>
            <a:spLocks noGrp="1"/>
          </p:cNvSpPr>
          <p:nvPr>
            <p:ph idx="1"/>
          </p:nvPr>
        </p:nvSpPr>
        <p:spPr>
          <a:xfrm>
            <a:off x="457200" y="2179638"/>
            <a:ext cx="8229600" cy="4525962"/>
          </a:xfrm>
        </p:spPr>
        <p:txBody>
          <a:bodyPr/>
          <a:lstStyle/>
          <a:p>
            <a:r>
              <a:rPr lang="en-US" altLang="en-US"/>
              <a:t>NAI: following the protocol</a:t>
            </a:r>
          </a:p>
          <a:p>
            <a:r>
              <a:rPr lang="en-US" altLang="en-US"/>
              <a:t>VAI: assessments not completed appropriately</a:t>
            </a:r>
          </a:p>
          <a:p>
            <a:r>
              <a:rPr lang="en-US" altLang="en-US"/>
              <a:t>OAI: </a:t>
            </a:r>
          </a:p>
          <a:p>
            <a:pPr lvl="1"/>
            <a:r>
              <a:rPr lang="en-US" altLang="en-US"/>
              <a:t>assessments not conducted AND the records are falsified to cover this up</a:t>
            </a:r>
          </a:p>
          <a:p>
            <a:pPr lvl="1"/>
            <a:r>
              <a:rPr lang="en-US" altLang="en-US" u="sng"/>
              <a:t>Repeated</a:t>
            </a:r>
            <a:r>
              <a:rPr lang="en-US" altLang="en-US"/>
              <a:t> or </a:t>
            </a:r>
            <a:r>
              <a:rPr lang="en-US" altLang="en-US" u="sng"/>
              <a:t>deliberate</a:t>
            </a:r>
            <a:r>
              <a:rPr lang="en-US" altLang="en-US"/>
              <a:t> failure to comply with the regulations</a:t>
            </a:r>
          </a:p>
        </p:txBody>
      </p:sp>
      <p:sp>
        <p:nvSpPr>
          <p:cNvPr id="51204"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578CFB0E-F882-4870-93D1-B04C9C75085C}" type="slidenum">
              <a:rPr lang="en-US" altLang="en-US" sz="1400" smtClean="0"/>
              <a:pPr eaLnBrk="1" hangingPunct="1"/>
              <a:t>63</a:t>
            </a:fld>
            <a:endParaRPr lang="en-US" altLang="en-US" sz="1400"/>
          </a:p>
        </p:txBody>
      </p:sp>
    </p:spTree>
    <p:extLst>
      <p:ext uri="{BB962C8B-B14F-4D97-AF65-F5344CB8AC3E}">
        <p14:creationId xmlns:p14="http://schemas.microsoft.com/office/powerpoint/2010/main" val="12634569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09600" y="1143000"/>
            <a:ext cx="7924800" cy="914400"/>
          </a:xfrm>
        </p:spPr>
        <p:txBody>
          <a:bodyPr>
            <a:normAutofit fontScale="90000"/>
          </a:bodyPr>
          <a:lstStyle/>
          <a:p>
            <a:r>
              <a:rPr lang="en-US" altLang="en-US" b="1"/>
              <a:t>Sponsor Responsibilities</a:t>
            </a:r>
            <a:br>
              <a:rPr lang="en-US" altLang="en-US" b="1"/>
            </a:br>
            <a:r>
              <a:rPr lang="en-US" altLang="en-US" sz="2800" b="1"/>
              <a:t>21CFR 312.50</a:t>
            </a:r>
            <a:endParaRPr lang="en-US" altLang="en-US" b="1"/>
          </a:p>
        </p:txBody>
      </p:sp>
      <p:sp>
        <p:nvSpPr>
          <p:cNvPr id="26627" name="Content Placeholder 2"/>
          <p:cNvSpPr>
            <a:spLocks noGrp="1"/>
          </p:cNvSpPr>
          <p:nvPr>
            <p:ph idx="1"/>
          </p:nvPr>
        </p:nvSpPr>
        <p:spPr>
          <a:xfrm>
            <a:off x="457200" y="2362200"/>
            <a:ext cx="8229600" cy="4525963"/>
          </a:xfrm>
        </p:spPr>
        <p:txBody>
          <a:bodyPr/>
          <a:lstStyle/>
          <a:p>
            <a:pPr>
              <a:defRPr/>
            </a:pPr>
            <a:r>
              <a:rPr lang="en-US" altLang="en-US" sz="2800" dirty="0"/>
              <a:t>Choosing qualified clinical investigators and monitors</a:t>
            </a:r>
          </a:p>
          <a:p>
            <a:pPr marL="342900" lvl="1" indent="-342900">
              <a:buFontTx/>
              <a:buChar char="•"/>
              <a:defRPr/>
            </a:pPr>
            <a:r>
              <a:rPr lang="en-US" altLang="en-US" dirty="0">
                <a:ea typeface="+mn-ea"/>
                <a:cs typeface="+mn-cs"/>
              </a:rPr>
              <a:t>Monitoring to ensure that </a:t>
            </a:r>
            <a:r>
              <a:rPr lang="en-US" altLang="en-US" dirty="0"/>
              <a:t>the trial </a:t>
            </a:r>
            <a:r>
              <a:rPr lang="en-US" dirty="0">
                <a:ea typeface="+mn-ea"/>
                <a:cs typeface="+mn-cs"/>
              </a:rPr>
              <a:t>is conducted according to the investigational plan</a:t>
            </a:r>
          </a:p>
          <a:p>
            <a:pPr marL="342900" lvl="1" indent="-342900">
              <a:buFontTx/>
              <a:buChar char="•"/>
              <a:defRPr/>
            </a:pPr>
            <a:r>
              <a:rPr lang="en-US" dirty="0">
                <a:ea typeface="+mn-ea"/>
                <a:cs typeface="+mn-cs"/>
              </a:rPr>
              <a:t>Review and analysis of accumulating evidence relating to product’s safety and reporting this to FDA and clinical investigators (Investigator Brochure)</a:t>
            </a:r>
          </a:p>
          <a:p>
            <a:pPr>
              <a:defRPr/>
            </a:pPr>
            <a:r>
              <a:rPr lang="en-US" altLang="en-US" sz="2800" dirty="0"/>
              <a:t>Drug accountability</a:t>
            </a:r>
          </a:p>
          <a:p>
            <a:pPr>
              <a:defRPr/>
            </a:pPr>
            <a:endParaRPr lang="en-US" altLang="en-US" dirty="0"/>
          </a:p>
        </p:txBody>
      </p:sp>
      <p:sp>
        <p:nvSpPr>
          <p:cNvPr id="39940"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323DD696-5577-4B56-9393-8C52F8465988}" type="slidenum">
              <a:rPr lang="en-US" altLang="en-US" sz="1400" smtClean="0"/>
              <a:pPr eaLnBrk="1" hangingPunct="1"/>
              <a:t>64</a:t>
            </a:fld>
            <a:endParaRPr lang="en-US" altLang="en-US" sz="1400"/>
          </a:p>
        </p:txBody>
      </p:sp>
    </p:spTree>
    <p:extLst>
      <p:ext uri="{BB962C8B-B14F-4D97-AF65-F5344CB8AC3E}">
        <p14:creationId xmlns:p14="http://schemas.microsoft.com/office/powerpoint/2010/main" val="15162547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A92A593E-AD00-49B9-BC12-736DD9B7B4E2}" type="slidenum">
              <a:rPr lang="en-US" altLang="en-US" sz="1400"/>
              <a:pPr algn="r" eaLnBrk="1" hangingPunct="1">
                <a:spcBef>
                  <a:spcPct val="0"/>
                </a:spcBef>
                <a:buFontTx/>
                <a:buNone/>
              </a:pPr>
              <a:t>65</a:t>
            </a:fld>
            <a:endParaRPr lang="en-US" altLang="en-US" sz="1400"/>
          </a:p>
        </p:txBody>
      </p:sp>
      <p:sp>
        <p:nvSpPr>
          <p:cNvPr id="40963" name="Slide Number Placeholder 3"/>
          <p:cNvSpPr txBox="1">
            <a:spLocks noGrp="1"/>
          </p:cNvSpPr>
          <p:nvPr/>
        </p:nvSpPr>
        <p:spPr bwMode="auto">
          <a:xfrm>
            <a:off x="6553200" y="6248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en-US" altLang="en-US" sz="1200"/>
          </a:p>
        </p:txBody>
      </p:sp>
      <p:sp>
        <p:nvSpPr>
          <p:cNvPr id="40964" name="Rectangle 2"/>
          <p:cNvSpPr>
            <a:spLocks noGrp="1" noRot="1" noChangeArrowheads="1"/>
          </p:cNvSpPr>
          <p:nvPr>
            <p:ph type="title" idx="4294967295"/>
          </p:nvPr>
        </p:nvSpPr>
        <p:spPr>
          <a:xfrm>
            <a:off x="609600" y="1066800"/>
            <a:ext cx="7924800" cy="914400"/>
          </a:xfrm>
        </p:spPr>
        <p:txBody>
          <a:bodyPr>
            <a:normAutofit fontScale="90000"/>
          </a:bodyPr>
          <a:lstStyle/>
          <a:p>
            <a:pPr eaLnBrk="1" hangingPunct="1"/>
            <a:r>
              <a:rPr lang="en-US" altLang="en-US" sz="4000" b="1"/>
              <a:t>Contract Research Organization  (CRO) 312.52</a:t>
            </a:r>
          </a:p>
        </p:txBody>
      </p:sp>
      <p:sp>
        <p:nvSpPr>
          <p:cNvPr id="40965" name="Rectangle 3"/>
          <p:cNvSpPr>
            <a:spLocks noGrp="1" noChangeArrowheads="1"/>
          </p:cNvSpPr>
          <p:nvPr>
            <p:ph type="body" idx="4294967295"/>
          </p:nvPr>
        </p:nvSpPr>
        <p:spPr>
          <a:xfrm>
            <a:off x="457200" y="2286000"/>
            <a:ext cx="8229600" cy="4525963"/>
          </a:xfrm>
        </p:spPr>
        <p:txBody>
          <a:bodyPr/>
          <a:lstStyle/>
          <a:p>
            <a:pPr eaLnBrk="1" hangingPunct="1"/>
            <a:r>
              <a:rPr lang="en-US" altLang="en-US" sz="2800" b="1"/>
              <a:t>CRO: assumes responsibility(ies) of the sponsor</a:t>
            </a:r>
          </a:p>
          <a:p>
            <a:pPr eaLnBrk="1" hangingPunct="1"/>
            <a:r>
              <a:rPr lang="en-US" altLang="en-US" sz="2800" b="1"/>
              <a:t>A sponsor may transfer any or all obligations to a CRO</a:t>
            </a:r>
          </a:p>
          <a:p>
            <a:pPr eaLnBrk="1" hangingPunct="1"/>
            <a:r>
              <a:rPr lang="en-US" altLang="en-US" sz="2800" b="1"/>
              <a:t>The transfer of obligations shall be described in writing</a:t>
            </a:r>
          </a:p>
          <a:p>
            <a:pPr eaLnBrk="1" hangingPunct="1"/>
            <a:r>
              <a:rPr lang="en-US" altLang="en-US" sz="2800" b="1"/>
              <a:t>A CRO that assumes a sponsor obligation is subject to the same regulatory action as a sponsor</a:t>
            </a:r>
          </a:p>
        </p:txBody>
      </p:sp>
    </p:spTree>
    <p:extLst>
      <p:ext uri="{BB962C8B-B14F-4D97-AF65-F5344CB8AC3E}">
        <p14:creationId xmlns:p14="http://schemas.microsoft.com/office/powerpoint/2010/main" val="3206481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altLang="en-US"/>
          </a:p>
        </p:txBody>
      </p:sp>
      <p:sp>
        <p:nvSpPr>
          <p:cNvPr id="14339" name="Content Placeholder 2"/>
          <p:cNvSpPr>
            <a:spLocks noGrp="1"/>
          </p:cNvSpPr>
          <p:nvPr>
            <p:ph idx="1"/>
          </p:nvPr>
        </p:nvSpPr>
        <p:spPr/>
        <p:txBody>
          <a:bodyPr/>
          <a:lstStyle/>
          <a:p>
            <a:pPr marL="0" indent="0" algn="ctr">
              <a:buFontTx/>
              <a:buNone/>
            </a:pPr>
            <a:r>
              <a:rPr lang="en-US" altLang="en-US" sz="4400" b="1"/>
              <a:t>Quality in Clinical Trials is </a:t>
            </a:r>
          </a:p>
          <a:p>
            <a:pPr marL="0" indent="0" algn="ctr">
              <a:buFontTx/>
              <a:buNone/>
            </a:pPr>
            <a:r>
              <a:rPr lang="en-US" altLang="en-US" sz="4400" b="1"/>
              <a:t>Good Science</a:t>
            </a:r>
          </a:p>
          <a:p>
            <a:pPr marL="0" indent="0" algn="ctr">
              <a:buFontTx/>
              <a:buNone/>
            </a:pPr>
            <a:r>
              <a:rPr lang="en-US" altLang="en-US" sz="4400" b="1"/>
              <a:t>and</a:t>
            </a:r>
          </a:p>
          <a:p>
            <a:pPr marL="0" indent="0" algn="ctr">
              <a:buFontTx/>
              <a:buNone/>
            </a:pPr>
            <a:r>
              <a:rPr lang="en-US" altLang="en-US" sz="4400" b="1"/>
              <a:t>It’s in the Regulations!</a:t>
            </a:r>
          </a:p>
        </p:txBody>
      </p:sp>
      <p:sp>
        <p:nvSpPr>
          <p:cNvPr id="14340"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4FD87779-7374-4AE1-A920-B36838B7ED00}" type="slidenum">
              <a:rPr lang="en-US" altLang="en-US" sz="1400" smtClean="0"/>
              <a:pPr eaLnBrk="1" hangingPunct="1"/>
              <a:t>7</a:t>
            </a:fld>
            <a:endParaRPr lang="en-US" altLang="en-US" sz="1400"/>
          </a:p>
        </p:txBody>
      </p:sp>
    </p:spTree>
    <p:extLst>
      <p:ext uri="{BB962C8B-B14F-4D97-AF65-F5344CB8AC3E}">
        <p14:creationId xmlns:p14="http://schemas.microsoft.com/office/powerpoint/2010/main" val="1688980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b="1"/>
              <a:t>Science and Regulation</a:t>
            </a:r>
          </a:p>
        </p:txBody>
      </p:sp>
      <p:pic>
        <p:nvPicPr>
          <p:cNvPr id="15363" name="Picture 2" descr="mrrog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362200"/>
            <a:ext cx="1981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descr="http://images.fineartamerica.com/images-medium-large/1-albert-einstein-1879-1955-everett.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057400"/>
            <a:ext cx="29876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FR 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9262" y="2133600"/>
            <a:ext cx="2471738" cy="4114800"/>
          </a:xfrm>
          <a:prstGeom prst="rect">
            <a:avLst/>
          </a:prstGeom>
          <a:noFill/>
          <a:ln w="19050">
            <a:solidFill>
              <a:srgbClr val="666633"/>
            </a:solidFill>
            <a:miter lim="800000"/>
            <a:headEnd/>
            <a:tailEnd/>
          </a:ln>
          <a:effectLst>
            <a:glow rad="101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5366" name="Content Placeholder 1"/>
          <p:cNvSpPr>
            <a:spLocks noGrp="1"/>
          </p:cNvSpPr>
          <p:nvPr>
            <p:ph idx="1"/>
          </p:nvPr>
        </p:nvSpPr>
        <p:spPr>
          <a:xfrm>
            <a:off x="5257800" y="1981200"/>
            <a:ext cx="3200400" cy="4038600"/>
          </a:xfrm>
        </p:spPr>
        <p:txBody>
          <a:bodyPr/>
          <a:lstStyle/>
          <a:p>
            <a:endParaRPr lang="en-US" altLang="en-US"/>
          </a:p>
        </p:txBody>
      </p:sp>
    </p:spTree>
    <p:extLst>
      <p:ext uri="{BB962C8B-B14F-4D97-AF65-F5344CB8AC3E}">
        <p14:creationId xmlns:p14="http://schemas.microsoft.com/office/powerpoint/2010/main" val="2296085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09600" y="1143000"/>
            <a:ext cx="7924800" cy="914400"/>
          </a:xfrm>
        </p:spPr>
        <p:txBody>
          <a:bodyPr>
            <a:normAutofit fontScale="90000"/>
          </a:bodyPr>
          <a:lstStyle/>
          <a:p>
            <a:r>
              <a:rPr lang="en-US" altLang="en-US" sz="4000" b="1"/>
              <a:t>General Principles of an</a:t>
            </a:r>
            <a:br>
              <a:rPr lang="en-US" altLang="en-US" sz="4000" b="1"/>
            </a:br>
            <a:r>
              <a:rPr lang="en-US" altLang="en-US" sz="4000" b="1"/>
              <a:t> IND Submission</a:t>
            </a:r>
          </a:p>
        </p:txBody>
      </p:sp>
      <p:sp>
        <p:nvSpPr>
          <p:cNvPr id="16387" name="Content Placeholder 2"/>
          <p:cNvSpPr>
            <a:spLocks noGrp="1"/>
          </p:cNvSpPr>
          <p:nvPr>
            <p:ph idx="1"/>
          </p:nvPr>
        </p:nvSpPr>
        <p:spPr>
          <a:xfrm>
            <a:off x="457200" y="2332038"/>
            <a:ext cx="8229600" cy="4525962"/>
          </a:xfrm>
        </p:spPr>
        <p:txBody>
          <a:bodyPr/>
          <a:lstStyle/>
          <a:p>
            <a:pPr marL="0" indent="0">
              <a:buFontTx/>
              <a:buNone/>
            </a:pPr>
            <a:r>
              <a:rPr lang="en-US" altLang="en-US"/>
              <a:t>21 CFR 312.22:</a:t>
            </a:r>
          </a:p>
          <a:p>
            <a:pPr marL="0" indent="0">
              <a:buFontTx/>
              <a:buNone/>
            </a:pPr>
            <a:r>
              <a:rPr lang="en-US" altLang="en-US"/>
              <a:t>FDA's primary objectives in reviewing an IND are, in all phases of the investigation, to assure the safety and rights of subjects, and, in Phase 2 and 3, to help assure that the </a:t>
            </a:r>
            <a:r>
              <a:rPr lang="en-US" altLang="en-US">
                <a:solidFill>
                  <a:srgbClr val="C00000"/>
                </a:solidFill>
              </a:rPr>
              <a:t>quality</a:t>
            </a:r>
            <a:r>
              <a:rPr lang="en-US" altLang="en-US"/>
              <a:t> of the scientific evaluation of drugs is adequate to permit an evaluation of the drug's effectiveness and safety. </a:t>
            </a:r>
          </a:p>
        </p:txBody>
      </p:sp>
      <p:sp>
        <p:nvSpPr>
          <p:cNvPr id="16388"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DCC9B248-F922-4BB4-8304-5BE64DE73BD0}" type="slidenum">
              <a:rPr lang="en-US" altLang="en-US" sz="1400" smtClean="0"/>
              <a:pPr eaLnBrk="1" hangingPunct="1"/>
              <a:t>9</a:t>
            </a:fld>
            <a:endParaRPr lang="en-US" altLang="en-US" sz="1400"/>
          </a:p>
        </p:txBody>
      </p:sp>
    </p:spTree>
    <p:extLst>
      <p:ext uri="{BB962C8B-B14F-4D97-AF65-F5344CB8AC3E}">
        <p14:creationId xmlns:p14="http://schemas.microsoft.com/office/powerpoint/2010/main" val="2819515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1009</TotalTime>
  <Words>2670</Words>
  <Application>Microsoft Office PowerPoint</Application>
  <PresentationFormat>On-screen Show (4:3)</PresentationFormat>
  <Paragraphs>395</Paragraphs>
  <Slides>65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Calibri</vt:lpstr>
      <vt:lpstr>Garamond</vt:lpstr>
      <vt:lpstr>Helvetica</vt:lpstr>
      <vt:lpstr>Times New Roman</vt:lpstr>
      <vt:lpstr>Wingdings</vt:lpstr>
      <vt:lpstr>Office Theme</vt:lpstr>
      <vt:lpstr>Pediatric Clinical Investigator Training   GCP: Tips on Clinical Trial Conduct and  Preparing for FDA Inspection   Susan Leibenhaut, M.D. Office of Scientific Investigations (OSI)  CDER/FDA February 28, 2019</vt:lpstr>
      <vt:lpstr>Good Clinical Practice - GCP Outline of Topics</vt:lpstr>
      <vt:lpstr>PowerPoint Presentation</vt:lpstr>
      <vt:lpstr>Quality in Clinical Research</vt:lpstr>
      <vt:lpstr>Quality: Why We Care</vt:lpstr>
      <vt:lpstr>Trash            Quality</vt:lpstr>
      <vt:lpstr>PowerPoint Presentation</vt:lpstr>
      <vt:lpstr>Science and Regulation</vt:lpstr>
      <vt:lpstr>General Principles of an  IND Submission</vt:lpstr>
      <vt:lpstr>What is GCP?</vt:lpstr>
      <vt:lpstr>FDA Regulations</vt:lpstr>
      <vt:lpstr>CDER Regulations</vt:lpstr>
      <vt:lpstr>Elements of GCP</vt:lpstr>
      <vt:lpstr>Consider these…..</vt:lpstr>
      <vt:lpstr>Regulation and Guidance</vt:lpstr>
      <vt:lpstr>Regulation and Guidance</vt:lpstr>
      <vt:lpstr>PowerPoint Presentation</vt:lpstr>
      <vt:lpstr>Definitions 312.3</vt:lpstr>
      <vt:lpstr>Interface with FDA</vt:lpstr>
      <vt:lpstr>Clinical Investigator Responsibilities 312.60     Protocol  </vt:lpstr>
      <vt:lpstr>Clinical Investigator Responsibilities 312.60   Human Subject Protection</vt:lpstr>
      <vt:lpstr>Clinical Investigator  Recordkeeping and Retention 21CFR 312.62</vt:lpstr>
      <vt:lpstr>Clinical Investigator  Reports to the Sponsor  21CFR 312.64</vt:lpstr>
      <vt:lpstr>Investigator Commitments Form FDA 1572</vt:lpstr>
      <vt:lpstr>Guidance: “Investigator Responsibilities” FDA Expectations for Study Oversight by  Clinical Investigator</vt:lpstr>
      <vt:lpstr>Guidance=Practical Advice</vt:lpstr>
      <vt:lpstr>Sponsors &amp; Contract Research Organizations (CROs) Responsibilities [21CFR312.50-312.59]</vt:lpstr>
      <vt:lpstr>Investigator Initiated INDs  aka “Sponsor Investigator”  updated 2/22/18 </vt:lpstr>
      <vt:lpstr>PowerPoint Presentation</vt:lpstr>
      <vt:lpstr>What happens in an FDA BIMO Inspection?</vt:lpstr>
      <vt:lpstr>What is BIMO?</vt:lpstr>
      <vt:lpstr>Inspection procedures</vt:lpstr>
      <vt:lpstr>Inspection at CI site</vt:lpstr>
      <vt:lpstr>Inspection at CI site</vt:lpstr>
      <vt:lpstr>Inspection at CI site</vt:lpstr>
      <vt:lpstr>What can go wrong?</vt:lpstr>
      <vt:lpstr>What to do if you receive a 483?</vt:lpstr>
      <vt:lpstr>After the Inspection</vt:lpstr>
      <vt:lpstr>Summary</vt:lpstr>
      <vt:lpstr>Contact Information</vt:lpstr>
      <vt:lpstr>PowerPoint Presentation</vt:lpstr>
      <vt:lpstr>Resources</vt:lpstr>
      <vt:lpstr>Resources: Training</vt:lpstr>
      <vt:lpstr>Resources: OSI</vt:lpstr>
      <vt:lpstr>Resources: Inspection</vt:lpstr>
      <vt:lpstr>Resources: OGCP</vt:lpstr>
      <vt:lpstr>Resources</vt:lpstr>
      <vt:lpstr>Resources</vt:lpstr>
      <vt:lpstr>Source Documents ICH E6</vt:lpstr>
      <vt:lpstr> Adequate and Well-Controlled Study 21 CFR 314.126 </vt:lpstr>
      <vt:lpstr>Financial Disclosure 21CFR part 54</vt:lpstr>
      <vt:lpstr>PowerPoint Presentation</vt:lpstr>
      <vt:lpstr>PowerPoint Presentation</vt:lpstr>
      <vt:lpstr>PowerPoint Presentation</vt:lpstr>
      <vt:lpstr>Who is Listed on the 1572?</vt:lpstr>
      <vt:lpstr>PowerPoint Presentation</vt:lpstr>
      <vt:lpstr>Why is monitoring so important?</vt:lpstr>
      <vt:lpstr>Focus on Conduct and Documentation</vt:lpstr>
      <vt:lpstr>Focus on Conduct and Documentation</vt:lpstr>
      <vt:lpstr>Outcomes of FDA Inspections</vt:lpstr>
      <vt:lpstr>Definitions</vt:lpstr>
      <vt:lpstr>Classifications</vt:lpstr>
      <vt:lpstr>CPGM has Examples</vt:lpstr>
      <vt:lpstr>Sponsor Responsibilities 21CFR 312.50</vt:lpstr>
      <vt:lpstr>Contract Research Organization  (CRO) 312.52</vt:lpstr>
    </vt:vector>
  </TitlesOfParts>
  <Company>Sensis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Grabow</dc:creator>
  <cp:lastModifiedBy>Payne, Meshaun</cp:lastModifiedBy>
  <cp:revision>64</cp:revision>
  <cp:lastPrinted>2019-02-06T22:07:17Z</cp:lastPrinted>
  <dcterms:created xsi:type="dcterms:W3CDTF">2015-10-02T20:33:31Z</dcterms:created>
  <dcterms:modified xsi:type="dcterms:W3CDTF">2019-02-14T13:34:23Z</dcterms:modified>
</cp:coreProperties>
</file>