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92" r:id="rId2"/>
    <p:sldId id="314" r:id="rId3"/>
    <p:sldId id="293" r:id="rId4"/>
    <p:sldId id="324" r:id="rId5"/>
    <p:sldId id="313" r:id="rId6"/>
    <p:sldId id="359" r:id="rId7"/>
    <p:sldId id="295" r:id="rId8"/>
    <p:sldId id="346" r:id="rId9"/>
    <p:sldId id="300" r:id="rId10"/>
    <p:sldId id="382" r:id="rId11"/>
    <p:sldId id="381" r:id="rId12"/>
    <p:sldId id="302" r:id="rId13"/>
    <p:sldId id="380" r:id="rId14"/>
    <p:sldId id="370" r:id="rId15"/>
    <p:sldId id="373" r:id="rId16"/>
    <p:sldId id="371" r:id="rId17"/>
    <p:sldId id="364" r:id="rId18"/>
    <p:sldId id="327" r:id="rId19"/>
    <p:sldId id="411" r:id="rId20"/>
    <p:sldId id="405" r:id="rId21"/>
    <p:sldId id="410" r:id="rId22"/>
    <p:sldId id="38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sman, Ethan" initials="HE" lastIdx="1" clrIdx="0">
    <p:extLst>
      <p:ext uri="{19B8F6BF-5375-455C-9EA6-DF929625EA0E}">
        <p15:presenceInfo xmlns:p15="http://schemas.microsoft.com/office/powerpoint/2012/main" userId="S-1-5-21-1078081533-606747145-839522115-79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836"/>
    <a:srgbClr val="EA7B0C"/>
    <a:srgbClr val="EE3908"/>
    <a:srgbClr val="C71709"/>
    <a:srgbClr val="D07C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15CC9-80E2-4DAE-B9D9-BE10F02CC9A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6A82DB-8517-4E32-9F61-19E8E3C019B6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algn="l">
            <a:tabLst>
              <a:tab pos="284163" algn="l"/>
            </a:tabLst>
          </a:pPr>
          <a:r>
            <a:rPr lang="en-US" sz="2800" b="1" dirty="0">
              <a:solidFill>
                <a:schemeClr val="tx1"/>
              </a:solidFill>
              <a:sym typeface="Symbol" panose="05050102010706020507" pitchFamily="18" charset="2"/>
            </a:rPr>
            <a:t></a:t>
          </a:r>
          <a:r>
            <a:rPr lang="en-US" sz="2800" dirty="0">
              <a:solidFill>
                <a:schemeClr val="tx1"/>
              </a:solidFill>
              <a:sym typeface="Symbol" panose="05050102010706020507" pitchFamily="18" charset="2"/>
            </a:rPr>
            <a:t> </a:t>
          </a:r>
          <a:r>
            <a: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Common pathophysiology,        	natural history</a:t>
          </a:r>
        </a:p>
        <a:p>
          <a:pPr marL="52388" indent="0" algn="l">
            <a:tabLst>
              <a:tab pos="346075" algn="l"/>
            </a:tabLst>
          </a:pPr>
          <a:r>
            <a:rPr 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rPr>
            <a:t></a:t>
          </a:r>
          <a:r>
            <a: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rPr>
            <a:t> </a:t>
          </a:r>
          <a:r>
            <a: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Similar trial efficacy        	endpoints</a:t>
          </a:r>
        </a:p>
      </dgm:t>
    </dgm:pt>
    <dgm:pt modelId="{D8137437-5725-4723-AD09-956693485C61}" type="parTrans" cxnId="{A8D90DB4-DAD8-4D02-98BA-E5FBB7AC6E94}">
      <dgm:prSet/>
      <dgm:spPr/>
      <dgm:t>
        <a:bodyPr/>
        <a:lstStyle/>
        <a:p>
          <a:endParaRPr lang="en-US"/>
        </a:p>
      </dgm:t>
    </dgm:pt>
    <dgm:pt modelId="{CD8F8EAC-56EA-4178-B7B1-26965C828934}" type="sibTrans" cxnId="{A8D90DB4-DAD8-4D02-98BA-E5FBB7AC6E94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8E8BD6F0-4548-441A-B9BD-74ABF6DD291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indent="0" algn="l">
            <a:tabLst>
              <a:tab pos="168275" algn="l"/>
            </a:tabLst>
          </a:pPr>
          <a:r>
            <a:rPr 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rPr>
            <a:t> </a:t>
          </a:r>
          <a:r>
            <a: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PD/biomarker endpoints</a:t>
          </a:r>
        </a:p>
        <a:p>
          <a:pPr marL="115888" indent="-115888" algn="l">
            <a:tabLst>
              <a:tab pos="231775" algn="l"/>
              <a:tab pos="1376363" algn="l"/>
            </a:tabLst>
          </a:pPr>
          <a:r>
            <a:rPr lang="en-US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rPr>
            <a:t> </a:t>
          </a:r>
          <a:r>
            <a: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Similarity in exposure</a:t>
          </a:r>
        </a:p>
        <a:p>
          <a:pPr marL="115888" indent="-115888" algn="l">
            <a:tabLst>
              <a:tab pos="284163" algn="l"/>
              <a:tab pos="1376363" algn="l"/>
            </a:tabLst>
          </a:pPr>
          <a:r>
            <a: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response</a:t>
          </a:r>
        </a:p>
      </dgm:t>
    </dgm:pt>
    <dgm:pt modelId="{5354BAB0-4EC0-4211-82B3-C90770A2E5C4}" type="parTrans" cxnId="{746D105A-3786-46A2-B484-F2AF9B3E2AFE}">
      <dgm:prSet/>
      <dgm:spPr/>
      <dgm:t>
        <a:bodyPr/>
        <a:lstStyle/>
        <a:p>
          <a:endParaRPr lang="en-US"/>
        </a:p>
      </dgm:t>
    </dgm:pt>
    <dgm:pt modelId="{8489026C-B7DA-4D6E-BAEE-04B6B44E1597}" type="sibTrans" cxnId="{746D105A-3786-46A2-B484-F2AF9B3E2AFE}">
      <dgm:prSet/>
      <dgm:spPr/>
      <dgm:t>
        <a:bodyPr/>
        <a:lstStyle/>
        <a:p>
          <a:endParaRPr lang="en-US"/>
        </a:p>
      </dgm:t>
    </dgm:pt>
    <dgm:pt modelId="{4FD5AF30-0A1A-4D39-AFBF-83388DF7D5FA}">
      <dgm:prSet phldrT="[Text]" custT="1"/>
      <dgm:spPr>
        <a:ln w="38100">
          <a:solidFill>
            <a:srgbClr val="7030A0"/>
          </a:solidFill>
        </a:ln>
      </dgm:spPr>
      <dgm:t>
        <a:bodyPr/>
        <a:lstStyle/>
        <a:p>
          <a:pPr>
            <a:buNone/>
          </a:pP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 needed to</a:t>
          </a:r>
        </a:p>
      </dgm:t>
    </dgm:pt>
    <dgm:pt modelId="{865F36E9-643E-4741-80C5-350BFFD74D3B}" type="parTrans" cxnId="{9D497CBB-2EED-4EAE-BC66-33797DFCDE83}">
      <dgm:prSet/>
      <dgm:spPr/>
      <dgm:t>
        <a:bodyPr/>
        <a:lstStyle/>
        <a:p>
          <a:endParaRPr lang="en-US"/>
        </a:p>
      </dgm:t>
    </dgm:pt>
    <dgm:pt modelId="{3D896BDA-3FC3-4907-837B-A9E849D16519}" type="sibTrans" cxnId="{9D497CBB-2EED-4EAE-BC66-33797DFCDE83}">
      <dgm:prSet/>
      <dgm:spPr/>
      <dgm:t>
        <a:bodyPr/>
        <a:lstStyle/>
        <a:p>
          <a:endParaRPr lang="en-US"/>
        </a:p>
      </dgm:t>
    </dgm:pt>
    <dgm:pt modelId="{9036241E-2B58-4E67-B40F-093589C02297}">
      <dgm:prSet phldrT="[Text]" custT="1"/>
      <dgm:spPr>
        <a:ln w="38100">
          <a:solidFill>
            <a:schemeClr val="accent2"/>
          </a:solidFill>
        </a:ln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Establish similarity in disease progression and response to intervention</a:t>
          </a:r>
        </a:p>
      </dgm:t>
    </dgm:pt>
    <dgm:pt modelId="{51499A76-9367-4E4B-A54D-8F2F5DAA5595}" type="sibTrans" cxnId="{76403AE2-12EA-411C-966C-C8E18A7376FA}">
      <dgm:prSet/>
      <dgm:spPr/>
      <dgm:t>
        <a:bodyPr/>
        <a:lstStyle/>
        <a:p>
          <a:endParaRPr lang="en-US"/>
        </a:p>
      </dgm:t>
    </dgm:pt>
    <dgm:pt modelId="{A08C8E59-758A-4A4D-908B-C9ED76779395}" type="parTrans" cxnId="{76403AE2-12EA-411C-966C-C8E18A7376FA}">
      <dgm:prSet/>
      <dgm:spPr/>
      <dgm:t>
        <a:bodyPr/>
        <a:lstStyle/>
        <a:p>
          <a:endParaRPr lang="en-US"/>
        </a:p>
      </dgm:t>
    </dgm:pt>
    <dgm:pt modelId="{EE98730F-CF01-4BBF-A867-99F348C6103B}">
      <dgm:prSet phldrT="[Text]" custT="1"/>
      <dgm:spPr>
        <a:ln w="38100">
          <a:solidFill>
            <a:srgbClr val="7030A0"/>
          </a:solidFill>
        </a:ln>
      </dgm:spPr>
      <dgm:t>
        <a:bodyPr/>
        <a:lstStyle/>
        <a:p>
          <a:pPr>
            <a:buNone/>
          </a:pPr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support extrapolation</a:t>
          </a:r>
        </a:p>
      </dgm:t>
    </dgm:pt>
    <dgm:pt modelId="{119EC6F3-51AD-47F4-869E-A37474511078}" type="parTrans" cxnId="{90D743D6-EE82-4E1B-9C88-313D1B77E547}">
      <dgm:prSet/>
      <dgm:spPr/>
      <dgm:t>
        <a:bodyPr/>
        <a:lstStyle/>
        <a:p>
          <a:endParaRPr lang="en-US"/>
        </a:p>
      </dgm:t>
    </dgm:pt>
    <dgm:pt modelId="{CE01A34D-12B2-42EA-AF03-F950D3F1AD7A}" type="sibTrans" cxnId="{90D743D6-EE82-4E1B-9C88-313D1B77E547}">
      <dgm:prSet/>
      <dgm:spPr/>
      <dgm:t>
        <a:bodyPr/>
        <a:lstStyle/>
        <a:p>
          <a:endParaRPr lang="en-US"/>
        </a:p>
      </dgm:t>
    </dgm:pt>
    <dgm:pt modelId="{87971419-A500-4192-ABE4-5C6DD0B8AA91}" type="pres">
      <dgm:prSet presAssocID="{74215CC9-80E2-4DAE-B9D9-BE10F02CC9A0}" presName="Name0" presStyleCnt="0">
        <dgm:presLayoutVars>
          <dgm:dir/>
          <dgm:animLvl val="lvl"/>
          <dgm:resizeHandles val="exact"/>
        </dgm:presLayoutVars>
      </dgm:prSet>
      <dgm:spPr/>
    </dgm:pt>
    <dgm:pt modelId="{4C8BF0E7-8EA4-4F8A-8A66-D1CAA70679C5}" type="pres">
      <dgm:prSet presAssocID="{74215CC9-80E2-4DAE-B9D9-BE10F02CC9A0}" presName="tSp" presStyleCnt="0"/>
      <dgm:spPr/>
    </dgm:pt>
    <dgm:pt modelId="{12E95528-C625-47A3-9A9B-A5284749E8D8}" type="pres">
      <dgm:prSet presAssocID="{74215CC9-80E2-4DAE-B9D9-BE10F02CC9A0}" presName="bSp" presStyleCnt="0"/>
      <dgm:spPr/>
    </dgm:pt>
    <dgm:pt modelId="{479054FB-2B21-4C94-B669-E7331AF6E219}" type="pres">
      <dgm:prSet presAssocID="{74215CC9-80E2-4DAE-B9D9-BE10F02CC9A0}" presName="process" presStyleCnt="0"/>
      <dgm:spPr/>
    </dgm:pt>
    <dgm:pt modelId="{DE971776-F14D-4B20-A729-6D7F6779D4C5}" type="pres">
      <dgm:prSet presAssocID="{A56A82DB-8517-4E32-9F61-19E8E3C019B6}" presName="composite1" presStyleCnt="0"/>
      <dgm:spPr/>
    </dgm:pt>
    <dgm:pt modelId="{D7B43164-883F-4264-9904-89DD33DF0B30}" type="pres">
      <dgm:prSet presAssocID="{A56A82DB-8517-4E32-9F61-19E8E3C019B6}" presName="dummyNode1" presStyleLbl="node1" presStyleIdx="0" presStyleCnt="2"/>
      <dgm:spPr/>
    </dgm:pt>
    <dgm:pt modelId="{4E4A579C-D9C9-412A-9DA8-F2BFB297EF7A}" type="pres">
      <dgm:prSet presAssocID="{A56A82DB-8517-4E32-9F61-19E8E3C019B6}" presName="childNode1" presStyleLbl="bgAcc1" presStyleIdx="0" presStyleCnt="2" custScaleX="149181" custScaleY="83704" custLinFactNeighborX="16764" custLinFactNeighborY="-9374">
        <dgm:presLayoutVars>
          <dgm:bulletEnabled val="1"/>
        </dgm:presLayoutVars>
      </dgm:prSet>
      <dgm:spPr/>
    </dgm:pt>
    <dgm:pt modelId="{B03E75EE-FD62-4882-9A1C-57D3EC046AF2}" type="pres">
      <dgm:prSet presAssocID="{A56A82DB-8517-4E32-9F61-19E8E3C019B6}" presName="childNode1tx" presStyleLbl="bgAcc1" presStyleIdx="0" presStyleCnt="2">
        <dgm:presLayoutVars>
          <dgm:bulletEnabled val="1"/>
        </dgm:presLayoutVars>
      </dgm:prSet>
      <dgm:spPr/>
    </dgm:pt>
    <dgm:pt modelId="{EBDD4FD9-9E1C-49B8-A19B-BC095E9536D7}" type="pres">
      <dgm:prSet presAssocID="{A56A82DB-8517-4E32-9F61-19E8E3C019B6}" presName="parentNode1" presStyleLbl="node1" presStyleIdx="0" presStyleCnt="2" custScaleX="173840" custScaleY="177480" custLinFactNeighborX="10902" custLinFactNeighborY="-21047">
        <dgm:presLayoutVars>
          <dgm:chMax val="1"/>
          <dgm:bulletEnabled val="1"/>
        </dgm:presLayoutVars>
      </dgm:prSet>
      <dgm:spPr/>
    </dgm:pt>
    <dgm:pt modelId="{014D91F4-DD47-4612-A235-15072C505079}" type="pres">
      <dgm:prSet presAssocID="{A56A82DB-8517-4E32-9F61-19E8E3C019B6}" presName="connSite1" presStyleCnt="0"/>
      <dgm:spPr/>
    </dgm:pt>
    <dgm:pt modelId="{F65F119B-EF8D-4DC6-8383-9D75D8CF7D7B}" type="pres">
      <dgm:prSet presAssocID="{CD8F8EAC-56EA-4178-B7B1-26965C828934}" presName="Name9" presStyleLbl="sibTrans2D1" presStyleIdx="0" presStyleCnt="1" custLinFactNeighborX="18335" custLinFactNeighborY="-17782"/>
      <dgm:spPr/>
    </dgm:pt>
    <dgm:pt modelId="{CF86A8B3-FE93-4526-807C-84A619F95D31}" type="pres">
      <dgm:prSet presAssocID="{8E8BD6F0-4548-441A-B9BD-74ABF6DD291D}" presName="composite2" presStyleCnt="0"/>
      <dgm:spPr/>
    </dgm:pt>
    <dgm:pt modelId="{A8750505-BF0A-4C1C-A587-C4E392FDD000}" type="pres">
      <dgm:prSet presAssocID="{8E8BD6F0-4548-441A-B9BD-74ABF6DD291D}" presName="dummyNode2" presStyleLbl="node1" presStyleIdx="0" presStyleCnt="2"/>
      <dgm:spPr/>
    </dgm:pt>
    <dgm:pt modelId="{FCB8C99C-9C21-4851-8C49-81F08253D93D}" type="pres">
      <dgm:prSet presAssocID="{8E8BD6F0-4548-441A-B9BD-74ABF6DD291D}" presName="childNode2" presStyleLbl="bgAcc1" presStyleIdx="1" presStyleCnt="2" custScaleX="148732" custScaleY="61471" custLinFactNeighborX="2627" custLinFactNeighborY="13274">
        <dgm:presLayoutVars>
          <dgm:bulletEnabled val="1"/>
        </dgm:presLayoutVars>
      </dgm:prSet>
      <dgm:spPr/>
    </dgm:pt>
    <dgm:pt modelId="{500A6CD0-3DDB-4BAD-B6CD-6EE301AD8CC7}" type="pres">
      <dgm:prSet presAssocID="{8E8BD6F0-4548-441A-B9BD-74ABF6DD291D}" presName="childNode2tx" presStyleLbl="bgAcc1" presStyleIdx="1" presStyleCnt="2">
        <dgm:presLayoutVars>
          <dgm:bulletEnabled val="1"/>
        </dgm:presLayoutVars>
      </dgm:prSet>
      <dgm:spPr/>
    </dgm:pt>
    <dgm:pt modelId="{87DA1156-7528-4222-AE92-4A17DE918B80}" type="pres">
      <dgm:prSet presAssocID="{8E8BD6F0-4548-441A-B9BD-74ABF6DD291D}" presName="parentNode2" presStyleLbl="node1" presStyleIdx="1" presStyleCnt="2" custScaleX="171446" custScaleY="153264" custLinFactNeighborX="3741" custLinFactNeighborY="21984">
        <dgm:presLayoutVars>
          <dgm:chMax val="0"/>
          <dgm:bulletEnabled val="1"/>
        </dgm:presLayoutVars>
      </dgm:prSet>
      <dgm:spPr/>
    </dgm:pt>
    <dgm:pt modelId="{EF7BAA92-FFE3-4EAF-B17B-A7F2123959A4}" type="pres">
      <dgm:prSet presAssocID="{8E8BD6F0-4548-441A-B9BD-74ABF6DD291D}" presName="connSite2" presStyleCnt="0"/>
      <dgm:spPr/>
    </dgm:pt>
  </dgm:ptLst>
  <dgm:cxnLst>
    <dgm:cxn modelId="{61E9B000-0FA6-444A-8B93-4F8E6146CAF2}" type="presOf" srcId="{8E8BD6F0-4548-441A-B9BD-74ABF6DD291D}" destId="{87DA1156-7528-4222-AE92-4A17DE918B80}" srcOrd="0" destOrd="0" presId="urn:microsoft.com/office/officeart/2005/8/layout/hProcess4"/>
    <dgm:cxn modelId="{2D7DC811-80F6-4979-8DAD-3A7D89F48C47}" type="presOf" srcId="{EE98730F-CF01-4BBF-A867-99F348C6103B}" destId="{500A6CD0-3DDB-4BAD-B6CD-6EE301AD8CC7}" srcOrd="1" destOrd="1" presId="urn:microsoft.com/office/officeart/2005/8/layout/hProcess4"/>
    <dgm:cxn modelId="{439E8D24-6498-4242-9C70-09CA73AD2E48}" type="presOf" srcId="{4FD5AF30-0A1A-4D39-AFBF-83388DF7D5FA}" destId="{FCB8C99C-9C21-4851-8C49-81F08253D93D}" srcOrd="0" destOrd="0" presId="urn:microsoft.com/office/officeart/2005/8/layout/hProcess4"/>
    <dgm:cxn modelId="{D8AFB52D-DF3F-4A2F-AF68-28CFB192BB69}" type="presOf" srcId="{EE98730F-CF01-4BBF-A867-99F348C6103B}" destId="{FCB8C99C-9C21-4851-8C49-81F08253D93D}" srcOrd="0" destOrd="1" presId="urn:microsoft.com/office/officeart/2005/8/layout/hProcess4"/>
    <dgm:cxn modelId="{73974533-5B77-4152-9E54-C380CEEC6049}" type="presOf" srcId="{9036241E-2B58-4E67-B40F-093589C02297}" destId="{B03E75EE-FD62-4882-9A1C-57D3EC046AF2}" srcOrd="1" destOrd="0" presId="urn:microsoft.com/office/officeart/2005/8/layout/hProcess4"/>
    <dgm:cxn modelId="{1391B836-074A-42EE-955F-9BDAE360791A}" type="presOf" srcId="{4FD5AF30-0A1A-4D39-AFBF-83388DF7D5FA}" destId="{500A6CD0-3DDB-4BAD-B6CD-6EE301AD8CC7}" srcOrd="1" destOrd="0" presId="urn:microsoft.com/office/officeart/2005/8/layout/hProcess4"/>
    <dgm:cxn modelId="{8C59BC4C-66EA-420F-827C-FAF37C8C1915}" type="presOf" srcId="{A56A82DB-8517-4E32-9F61-19E8E3C019B6}" destId="{EBDD4FD9-9E1C-49B8-A19B-BC095E9536D7}" srcOrd="0" destOrd="0" presId="urn:microsoft.com/office/officeart/2005/8/layout/hProcess4"/>
    <dgm:cxn modelId="{746D105A-3786-46A2-B484-F2AF9B3E2AFE}" srcId="{74215CC9-80E2-4DAE-B9D9-BE10F02CC9A0}" destId="{8E8BD6F0-4548-441A-B9BD-74ABF6DD291D}" srcOrd="1" destOrd="0" parTransId="{5354BAB0-4EC0-4211-82B3-C90770A2E5C4}" sibTransId="{8489026C-B7DA-4D6E-BAEE-04B6B44E1597}"/>
    <dgm:cxn modelId="{A8D90DB4-DAD8-4D02-98BA-E5FBB7AC6E94}" srcId="{74215CC9-80E2-4DAE-B9D9-BE10F02CC9A0}" destId="{A56A82DB-8517-4E32-9F61-19E8E3C019B6}" srcOrd="0" destOrd="0" parTransId="{D8137437-5725-4723-AD09-956693485C61}" sibTransId="{CD8F8EAC-56EA-4178-B7B1-26965C828934}"/>
    <dgm:cxn modelId="{D521CBB9-ED6E-4F55-BC68-B7A4085850CF}" type="presOf" srcId="{9036241E-2B58-4E67-B40F-093589C02297}" destId="{4E4A579C-D9C9-412A-9DA8-F2BFB297EF7A}" srcOrd="0" destOrd="0" presId="urn:microsoft.com/office/officeart/2005/8/layout/hProcess4"/>
    <dgm:cxn modelId="{9D497CBB-2EED-4EAE-BC66-33797DFCDE83}" srcId="{8E8BD6F0-4548-441A-B9BD-74ABF6DD291D}" destId="{4FD5AF30-0A1A-4D39-AFBF-83388DF7D5FA}" srcOrd="0" destOrd="0" parTransId="{865F36E9-643E-4741-80C5-350BFFD74D3B}" sibTransId="{3D896BDA-3FC3-4907-837B-A9E849D16519}"/>
    <dgm:cxn modelId="{90D743D6-EE82-4E1B-9C88-313D1B77E547}" srcId="{8E8BD6F0-4548-441A-B9BD-74ABF6DD291D}" destId="{EE98730F-CF01-4BBF-A867-99F348C6103B}" srcOrd="1" destOrd="0" parTransId="{119EC6F3-51AD-47F4-869E-A37474511078}" sibTransId="{CE01A34D-12B2-42EA-AF03-F950D3F1AD7A}"/>
    <dgm:cxn modelId="{BE447CDC-EEDA-4D9B-A3BB-3999B108D848}" type="presOf" srcId="{CD8F8EAC-56EA-4178-B7B1-26965C828934}" destId="{F65F119B-EF8D-4DC6-8383-9D75D8CF7D7B}" srcOrd="0" destOrd="0" presId="urn:microsoft.com/office/officeart/2005/8/layout/hProcess4"/>
    <dgm:cxn modelId="{76403AE2-12EA-411C-966C-C8E18A7376FA}" srcId="{A56A82DB-8517-4E32-9F61-19E8E3C019B6}" destId="{9036241E-2B58-4E67-B40F-093589C02297}" srcOrd="0" destOrd="0" parTransId="{A08C8E59-758A-4A4D-908B-C9ED76779395}" sibTransId="{51499A76-9367-4E4B-A54D-8F2F5DAA5595}"/>
    <dgm:cxn modelId="{C6CEE6FD-95A0-4757-A8C6-9FC7DF4E69DC}" type="presOf" srcId="{74215CC9-80E2-4DAE-B9D9-BE10F02CC9A0}" destId="{87971419-A500-4192-ABE4-5C6DD0B8AA91}" srcOrd="0" destOrd="0" presId="urn:microsoft.com/office/officeart/2005/8/layout/hProcess4"/>
    <dgm:cxn modelId="{F32DF008-8183-4688-82D1-EFACE263053E}" type="presParOf" srcId="{87971419-A500-4192-ABE4-5C6DD0B8AA91}" destId="{4C8BF0E7-8EA4-4F8A-8A66-D1CAA70679C5}" srcOrd="0" destOrd="0" presId="urn:microsoft.com/office/officeart/2005/8/layout/hProcess4"/>
    <dgm:cxn modelId="{28BEFAA7-276F-474D-8E6D-B77BC558E0FD}" type="presParOf" srcId="{87971419-A500-4192-ABE4-5C6DD0B8AA91}" destId="{12E95528-C625-47A3-9A9B-A5284749E8D8}" srcOrd="1" destOrd="0" presId="urn:microsoft.com/office/officeart/2005/8/layout/hProcess4"/>
    <dgm:cxn modelId="{2C75E5AB-EBAC-4B19-8699-B02970A6F71B}" type="presParOf" srcId="{87971419-A500-4192-ABE4-5C6DD0B8AA91}" destId="{479054FB-2B21-4C94-B669-E7331AF6E219}" srcOrd="2" destOrd="0" presId="urn:microsoft.com/office/officeart/2005/8/layout/hProcess4"/>
    <dgm:cxn modelId="{BF20B63A-8D3E-4168-B635-8528538F7379}" type="presParOf" srcId="{479054FB-2B21-4C94-B669-E7331AF6E219}" destId="{DE971776-F14D-4B20-A729-6D7F6779D4C5}" srcOrd="0" destOrd="0" presId="urn:microsoft.com/office/officeart/2005/8/layout/hProcess4"/>
    <dgm:cxn modelId="{6428E110-718C-4104-81D4-116E6F0D5932}" type="presParOf" srcId="{DE971776-F14D-4B20-A729-6D7F6779D4C5}" destId="{D7B43164-883F-4264-9904-89DD33DF0B30}" srcOrd="0" destOrd="0" presId="urn:microsoft.com/office/officeart/2005/8/layout/hProcess4"/>
    <dgm:cxn modelId="{2D714545-7464-4797-889E-6D95215B1C7A}" type="presParOf" srcId="{DE971776-F14D-4B20-A729-6D7F6779D4C5}" destId="{4E4A579C-D9C9-412A-9DA8-F2BFB297EF7A}" srcOrd="1" destOrd="0" presId="urn:microsoft.com/office/officeart/2005/8/layout/hProcess4"/>
    <dgm:cxn modelId="{DA819E89-6F9B-4519-8BE1-D96775F747F3}" type="presParOf" srcId="{DE971776-F14D-4B20-A729-6D7F6779D4C5}" destId="{B03E75EE-FD62-4882-9A1C-57D3EC046AF2}" srcOrd="2" destOrd="0" presId="urn:microsoft.com/office/officeart/2005/8/layout/hProcess4"/>
    <dgm:cxn modelId="{76DBC9E9-9992-4198-8843-56826E7E0D7E}" type="presParOf" srcId="{DE971776-F14D-4B20-A729-6D7F6779D4C5}" destId="{EBDD4FD9-9E1C-49B8-A19B-BC095E9536D7}" srcOrd="3" destOrd="0" presId="urn:microsoft.com/office/officeart/2005/8/layout/hProcess4"/>
    <dgm:cxn modelId="{4F6DDD03-1AAD-4F20-BAD6-B7215287DF7D}" type="presParOf" srcId="{DE971776-F14D-4B20-A729-6D7F6779D4C5}" destId="{014D91F4-DD47-4612-A235-15072C505079}" srcOrd="4" destOrd="0" presId="urn:microsoft.com/office/officeart/2005/8/layout/hProcess4"/>
    <dgm:cxn modelId="{D4C475BD-2685-4B38-8786-4FE3D7260290}" type="presParOf" srcId="{479054FB-2B21-4C94-B669-E7331AF6E219}" destId="{F65F119B-EF8D-4DC6-8383-9D75D8CF7D7B}" srcOrd="1" destOrd="0" presId="urn:microsoft.com/office/officeart/2005/8/layout/hProcess4"/>
    <dgm:cxn modelId="{860E7A48-F6B2-4A01-9225-E63189AB445F}" type="presParOf" srcId="{479054FB-2B21-4C94-B669-E7331AF6E219}" destId="{CF86A8B3-FE93-4526-807C-84A619F95D31}" srcOrd="2" destOrd="0" presId="urn:microsoft.com/office/officeart/2005/8/layout/hProcess4"/>
    <dgm:cxn modelId="{58C29305-796D-4413-A163-D5FC77FB64E0}" type="presParOf" srcId="{CF86A8B3-FE93-4526-807C-84A619F95D31}" destId="{A8750505-BF0A-4C1C-A587-C4E392FDD000}" srcOrd="0" destOrd="0" presId="urn:microsoft.com/office/officeart/2005/8/layout/hProcess4"/>
    <dgm:cxn modelId="{90FCF450-4536-4CBB-A09A-7212F2126D4D}" type="presParOf" srcId="{CF86A8B3-FE93-4526-807C-84A619F95D31}" destId="{FCB8C99C-9C21-4851-8C49-81F08253D93D}" srcOrd="1" destOrd="0" presId="urn:microsoft.com/office/officeart/2005/8/layout/hProcess4"/>
    <dgm:cxn modelId="{65F0CC1C-A72E-4B9D-BB47-B580A7A91CA8}" type="presParOf" srcId="{CF86A8B3-FE93-4526-807C-84A619F95D31}" destId="{500A6CD0-3DDB-4BAD-B6CD-6EE301AD8CC7}" srcOrd="2" destOrd="0" presId="urn:microsoft.com/office/officeart/2005/8/layout/hProcess4"/>
    <dgm:cxn modelId="{B31FE629-4EF4-4424-8DAC-89AC2F95DC5F}" type="presParOf" srcId="{CF86A8B3-FE93-4526-807C-84A619F95D31}" destId="{87DA1156-7528-4222-AE92-4A17DE918B80}" srcOrd="3" destOrd="0" presId="urn:microsoft.com/office/officeart/2005/8/layout/hProcess4"/>
    <dgm:cxn modelId="{1AB2E049-9916-4A2C-97C6-48907933EA04}" type="presParOf" srcId="{CF86A8B3-FE93-4526-807C-84A619F95D31}" destId="{EF7BAA92-FFE3-4EAF-B17B-A7F2123959A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7DBE8-750D-4B83-8BE1-3123842C55CC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A51477-B56B-4BE1-9CD6-6EDA052FCDE2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Enroll adolescents during phase 3 clinical trials</a:t>
          </a:r>
        </a:p>
      </dgm:t>
    </dgm:pt>
    <dgm:pt modelId="{AB5122D6-C0AA-439E-B5C0-6FD8E218D5D2}" type="parTrans" cxnId="{E4A30521-8829-4380-8DF3-8B186D67E324}">
      <dgm:prSet/>
      <dgm:spPr/>
      <dgm:t>
        <a:bodyPr/>
        <a:lstStyle/>
        <a:p>
          <a:endParaRPr lang="en-US"/>
        </a:p>
      </dgm:t>
    </dgm:pt>
    <dgm:pt modelId="{E84EFF5F-32E5-4828-ADC4-970BFD486D35}" type="sibTrans" cxnId="{E4A30521-8829-4380-8DF3-8B186D67E324}">
      <dgm:prSet phldrT="1"/>
      <dgm:spPr/>
      <dgm:t>
        <a:bodyPr/>
        <a:lstStyle/>
        <a:p>
          <a:r>
            <a:rPr lang="en-US" dirty="0"/>
            <a:t>1</a:t>
          </a:r>
        </a:p>
      </dgm:t>
    </dgm:pt>
    <dgm:pt modelId="{3CA09C4B-9B0A-4610-A936-982099B581EF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Enrollment of non-adolescent cohorts in parallel</a:t>
          </a:r>
        </a:p>
      </dgm:t>
    </dgm:pt>
    <dgm:pt modelId="{5AF1B5C9-A7D7-4114-9127-B41EF7611292}" type="parTrans" cxnId="{457152AE-17A7-42E8-B201-2A2CF21EB5D2}">
      <dgm:prSet/>
      <dgm:spPr/>
      <dgm:t>
        <a:bodyPr/>
        <a:lstStyle/>
        <a:p>
          <a:endParaRPr lang="en-US"/>
        </a:p>
      </dgm:t>
    </dgm:pt>
    <dgm:pt modelId="{C2FFC5BA-5B8D-4536-949C-9FF18F7F8950}" type="sibTrans" cxnId="{457152AE-17A7-42E8-B201-2A2CF21EB5D2}">
      <dgm:prSet phldrT="2"/>
      <dgm:spPr/>
      <dgm:t>
        <a:bodyPr/>
        <a:lstStyle/>
        <a:p>
          <a:r>
            <a:rPr lang="en-US" dirty="0"/>
            <a:t>2</a:t>
          </a:r>
        </a:p>
      </dgm:t>
    </dgm:pt>
    <dgm:pt modelId="{B654BA62-3EDB-4797-BE72-310E84D4CCB9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Initiate pediatric-appropriate formulation work by end of phase 2</a:t>
          </a:r>
        </a:p>
      </dgm:t>
    </dgm:pt>
    <dgm:pt modelId="{667DFA30-2022-4859-9209-C1F197930E4F}" type="parTrans" cxnId="{246E7967-3BA6-41D0-8BB8-627EAC8DB3A8}">
      <dgm:prSet/>
      <dgm:spPr/>
      <dgm:t>
        <a:bodyPr/>
        <a:lstStyle/>
        <a:p>
          <a:endParaRPr lang="en-US"/>
        </a:p>
      </dgm:t>
    </dgm:pt>
    <dgm:pt modelId="{934EB302-843C-4FCB-B7E8-EF914FAFC433}" type="sibTrans" cxnId="{246E7967-3BA6-41D0-8BB8-627EAC8DB3A8}">
      <dgm:prSet phldrT="3"/>
      <dgm:spPr/>
      <dgm:t>
        <a:bodyPr/>
        <a:lstStyle/>
        <a:p>
          <a:r>
            <a:rPr lang="en-US" dirty="0"/>
            <a:t>3</a:t>
          </a:r>
        </a:p>
      </dgm:t>
    </dgm:pt>
    <dgm:pt modelId="{8DD1E8F2-B61C-4EAD-AEF6-44A9AE7CB271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EMA-FDA dialogues to align PIP/PSP </a:t>
          </a:r>
        </a:p>
      </dgm:t>
    </dgm:pt>
    <dgm:pt modelId="{BD34BECF-65FB-44E9-9F6B-CEA35DCA3085}" type="parTrans" cxnId="{A35E37AB-29CC-40D5-94F8-31F689BCBF2F}">
      <dgm:prSet/>
      <dgm:spPr/>
      <dgm:t>
        <a:bodyPr/>
        <a:lstStyle/>
        <a:p>
          <a:endParaRPr lang="en-US"/>
        </a:p>
      </dgm:t>
    </dgm:pt>
    <dgm:pt modelId="{8C3C20B6-5127-47DF-A009-241DB679482E}" type="sibTrans" cxnId="{A35E37AB-29CC-40D5-94F8-31F689BCBF2F}">
      <dgm:prSet phldrT="4"/>
      <dgm:spPr/>
      <dgm:t>
        <a:bodyPr/>
        <a:lstStyle/>
        <a:p>
          <a:r>
            <a:rPr lang="en-US" dirty="0"/>
            <a:t>4</a:t>
          </a:r>
        </a:p>
      </dgm:t>
    </dgm:pt>
    <dgm:pt modelId="{0B670BD0-7DD0-42EC-ABA2-182F8A6DE05C}" type="pres">
      <dgm:prSet presAssocID="{0DA7DBE8-750D-4B83-8BE1-3123842C55CC}" presName="linearFlow" presStyleCnt="0">
        <dgm:presLayoutVars>
          <dgm:dir/>
          <dgm:animLvl val="lvl"/>
          <dgm:resizeHandles val="exact"/>
        </dgm:presLayoutVars>
      </dgm:prSet>
      <dgm:spPr/>
    </dgm:pt>
    <dgm:pt modelId="{5CCA7598-0DB6-4C6E-88B1-05CFD2CF0A31}" type="pres">
      <dgm:prSet presAssocID="{6BA51477-B56B-4BE1-9CD6-6EDA052FCDE2}" presName="compositeNode" presStyleCnt="0"/>
      <dgm:spPr/>
    </dgm:pt>
    <dgm:pt modelId="{0CBE01E9-FC27-49C6-9462-3531B5D0CD09}" type="pres">
      <dgm:prSet presAssocID="{6BA51477-B56B-4BE1-9CD6-6EDA052FCDE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8453033-411D-4771-BD3D-C52FCF622812}" type="pres">
      <dgm:prSet presAssocID="{6BA51477-B56B-4BE1-9CD6-6EDA052FCDE2}" presName="parSh" presStyleCnt="0"/>
      <dgm:spPr/>
    </dgm:pt>
    <dgm:pt modelId="{B7FE0F42-AE63-45E9-B289-D2D0A31F6E75}" type="pres">
      <dgm:prSet presAssocID="{6BA51477-B56B-4BE1-9CD6-6EDA052FCDE2}" presName="lineNode" presStyleLbl="alignAccFollowNode1" presStyleIdx="0" presStyleCnt="12"/>
      <dgm:spPr/>
    </dgm:pt>
    <dgm:pt modelId="{5F0708E9-FC3A-4939-9833-5EACE6D9FDCA}" type="pres">
      <dgm:prSet presAssocID="{6BA51477-B56B-4BE1-9CD6-6EDA052FCDE2}" presName="lineArrowNode" presStyleLbl="alignAccFollowNode1" presStyleIdx="1" presStyleCnt="12"/>
      <dgm:spPr>
        <a:prstGeom prst="mathMinus">
          <a:avLst/>
        </a:prstGeom>
      </dgm:spPr>
    </dgm:pt>
    <dgm:pt modelId="{9B517D36-5585-4C0B-A0BF-259C2BA9F8B7}" type="pres">
      <dgm:prSet presAssocID="{E84EFF5F-32E5-4828-ADC4-970BFD486D35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E489AD84-43FC-48F0-BAF1-16A2B0D45B70}" type="pres">
      <dgm:prSet presAssocID="{E84EFF5F-32E5-4828-ADC4-970BFD486D35}" presName="spacerBetweenCircleAndCallout" presStyleCnt="0">
        <dgm:presLayoutVars/>
      </dgm:prSet>
      <dgm:spPr/>
    </dgm:pt>
    <dgm:pt modelId="{D2C528FE-3FE5-430E-98E4-9EDD173999A1}" type="pres">
      <dgm:prSet presAssocID="{6BA51477-B56B-4BE1-9CD6-6EDA052FCDE2}" presName="nodeText" presStyleLbl="alignAccFollowNode1" presStyleIdx="2" presStyleCnt="12">
        <dgm:presLayoutVars>
          <dgm:bulletEnabled val="1"/>
        </dgm:presLayoutVars>
      </dgm:prSet>
      <dgm:spPr/>
    </dgm:pt>
    <dgm:pt modelId="{7E80F845-3183-4025-8556-002DBF2CAEE4}" type="pres">
      <dgm:prSet presAssocID="{E84EFF5F-32E5-4828-ADC4-970BFD486D35}" presName="sibTransComposite" presStyleCnt="0"/>
      <dgm:spPr/>
    </dgm:pt>
    <dgm:pt modelId="{5F08AF07-A14E-4DA7-BBE6-F5CC0D2126F9}" type="pres">
      <dgm:prSet presAssocID="{3CA09C4B-9B0A-4610-A936-982099B581EF}" presName="compositeNode" presStyleCnt="0"/>
      <dgm:spPr/>
    </dgm:pt>
    <dgm:pt modelId="{344A9500-5780-4400-AFA6-3BFC8972A78F}" type="pres">
      <dgm:prSet presAssocID="{3CA09C4B-9B0A-4610-A936-982099B581E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2914D1F-0862-43F5-95B2-290ABEB58012}" type="pres">
      <dgm:prSet presAssocID="{3CA09C4B-9B0A-4610-A936-982099B581EF}" presName="parSh" presStyleCnt="0"/>
      <dgm:spPr/>
    </dgm:pt>
    <dgm:pt modelId="{C17DCA2F-40B3-45C5-A878-480587CA478F}" type="pres">
      <dgm:prSet presAssocID="{3CA09C4B-9B0A-4610-A936-982099B581EF}" presName="lineNode" presStyleLbl="alignAccFollowNode1" presStyleIdx="3" presStyleCnt="12"/>
      <dgm:spPr/>
    </dgm:pt>
    <dgm:pt modelId="{FC244FC3-DA43-4C95-A40B-E8D2D2FE30E0}" type="pres">
      <dgm:prSet presAssocID="{3CA09C4B-9B0A-4610-A936-982099B581EF}" presName="lineArrowNode" presStyleLbl="alignAccFollowNode1" presStyleIdx="4" presStyleCnt="12"/>
      <dgm:spPr>
        <a:prstGeom prst="mathMinus">
          <a:avLst/>
        </a:prstGeom>
      </dgm:spPr>
    </dgm:pt>
    <dgm:pt modelId="{760554B4-94CF-4798-9661-AA70FAAE43D4}" type="pres">
      <dgm:prSet presAssocID="{C2FFC5BA-5B8D-4536-949C-9FF18F7F8950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BB173F22-0E6A-4504-9EAE-C8E489E952E5}" type="pres">
      <dgm:prSet presAssocID="{C2FFC5BA-5B8D-4536-949C-9FF18F7F8950}" presName="spacerBetweenCircleAndCallout" presStyleCnt="0">
        <dgm:presLayoutVars/>
      </dgm:prSet>
      <dgm:spPr/>
    </dgm:pt>
    <dgm:pt modelId="{69978C98-D9F4-466F-BA05-AD1AD064C386}" type="pres">
      <dgm:prSet presAssocID="{3CA09C4B-9B0A-4610-A936-982099B581EF}" presName="nodeText" presStyleLbl="alignAccFollowNode1" presStyleIdx="5" presStyleCnt="12">
        <dgm:presLayoutVars>
          <dgm:bulletEnabled val="1"/>
        </dgm:presLayoutVars>
      </dgm:prSet>
      <dgm:spPr/>
    </dgm:pt>
    <dgm:pt modelId="{7546CCA7-18C1-4EC3-B4BC-72FA968A7719}" type="pres">
      <dgm:prSet presAssocID="{C2FFC5BA-5B8D-4536-949C-9FF18F7F8950}" presName="sibTransComposite" presStyleCnt="0"/>
      <dgm:spPr/>
    </dgm:pt>
    <dgm:pt modelId="{EE744C32-5994-45E2-8E8A-43312B923680}" type="pres">
      <dgm:prSet presAssocID="{B654BA62-3EDB-4797-BE72-310E84D4CCB9}" presName="compositeNode" presStyleCnt="0"/>
      <dgm:spPr/>
    </dgm:pt>
    <dgm:pt modelId="{B9A1D7B2-50F7-4455-A41C-E0164F7DDB95}" type="pres">
      <dgm:prSet presAssocID="{B654BA62-3EDB-4797-BE72-310E84D4CCB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3005A94-0FE6-4CF9-9F84-3DB9CE791356}" type="pres">
      <dgm:prSet presAssocID="{B654BA62-3EDB-4797-BE72-310E84D4CCB9}" presName="parSh" presStyleCnt="0"/>
      <dgm:spPr/>
    </dgm:pt>
    <dgm:pt modelId="{6411BBC8-C2AB-42FB-9AD3-4A3903DFE47D}" type="pres">
      <dgm:prSet presAssocID="{B654BA62-3EDB-4797-BE72-310E84D4CCB9}" presName="lineNode" presStyleLbl="alignAccFollowNode1" presStyleIdx="6" presStyleCnt="12"/>
      <dgm:spPr/>
    </dgm:pt>
    <dgm:pt modelId="{FB69273E-9B84-4336-A56F-80A023085230}" type="pres">
      <dgm:prSet presAssocID="{B654BA62-3EDB-4797-BE72-310E84D4CCB9}" presName="lineArrowNode" presStyleLbl="alignAccFollowNode1" presStyleIdx="7" presStyleCnt="12"/>
      <dgm:spPr>
        <a:prstGeom prst="mathMinus">
          <a:avLst/>
        </a:prstGeom>
      </dgm:spPr>
    </dgm:pt>
    <dgm:pt modelId="{4A47B505-3387-4F05-ABB4-5EEC43D58BF4}" type="pres">
      <dgm:prSet presAssocID="{934EB302-843C-4FCB-B7E8-EF914FAFC433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583DC327-E0EC-43D0-8D90-51977AE44605}" type="pres">
      <dgm:prSet presAssocID="{934EB302-843C-4FCB-B7E8-EF914FAFC433}" presName="spacerBetweenCircleAndCallout" presStyleCnt="0">
        <dgm:presLayoutVars/>
      </dgm:prSet>
      <dgm:spPr/>
    </dgm:pt>
    <dgm:pt modelId="{45F058D3-8352-4576-8845-9805CF47AD1A}" type="pres">
      <dgm:prSet presAssocID="{B654BA62-3EDB-4797-BE72-310E84D4CCB9}" presName="nodeText" presStyleLbl="alignAccFollowNode1" presStyleIdx="8" presStyleCnt="12">
        <dgm:presLayoutVars>
          <dgm:bulletEnabled val="1"/>
        </dgm:presLayoutVars>
      </dgm:prSet>
      <dgm:spPr/>
    </dgm:pt>
    <dgm:pt modelId="{FE09B218-A5AF-44B5-BAD3-F482637E1996}" type="pres">
      <dgm:prSet presAssocID="{934EB302-843C-4FCB-B7E8-EF914FAFC433}" presName="sibTransComposite" presStyleCnt="0"/>
      <dgm:spPr/>
    </dgm:pt>
    <dgm:pt modelId="{93745DB1-37F3-48D6-9118-B0BD14CA9FFC}" type="pres">
      <dgm:prSet presAssocID="{8DD1E8F2-B61C-4EAD-AEF6-44A9AE7CB271}" presName="compositeNode" presStyleCnt="0"/>
      <dgm:spPr/>
    </dgm:pt>
    <dgm:pt modelId="{589660D8-49B9-4E7C-A97E-692C6E1FCDDA}" type="pres">
      <dgm:prSet presAssocID="{8DD1E8F2-B61C-4EAD-AEF6-44A9AE7CB27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69F821C-4DA2-4CA3-8041-A38CC5BAB56B}" type="pres">
      <dgm:prSet presAssocID="{8DD1E8F2-B61C-4EAD-AEF6-44A9AE7CB271}" presName="parSh" presStyleCnt="0"/>
      <dgm:spPr/>
    </dgm:pt>
    <dgm:pt modelId="{9180FD93-41AB-4972-863E-5565AAC75CEC}" type="pres">
      <dgm:prSet presAssocID="{8DD1E8F2-B61C-4EAD-AEF6-44A9AE7CB271}" presName="lineNode" presStyleLbl="alignAccFollowNode1" presStyleIdx="9" presStyleCnt="12"/>
      <dgm:spPr/>
    </dgm:pt>
    <dgm:pt modelId="{D3BDFC5E-CD7B-45FE-9FF4-2DE8A9F2F3A7}" type="pres">
      <dgm:prSet presAssocID="{8DD1E8F2-B61C-4EAD-AEF6-44A9AE7CB271}" presName="lineArrowNode" presStyleLbl="alignAccFollowNode1" presStyleIdx="10" presStyleCnt="12"/>
      <dgm:spPr/>
    </dgm:pt>
    <dgm:pt modelId="{206BBE42-0989-4A8C-9C39-2F4F4274AD4A}" type="pres">
      <dgm:prSet presAssocID="{8C3C20B6-5127-47DF-A009-241DB679482E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43419F1F-CB50-4CAB-9629-A5D695C12F7F}" type="pres">
      <dgm:prSet presAssocID="{8C3C20B6-5127-47DF-A009-241DB679482E}" presName="spacerBetweenCircleAndCallout" presStyleCnt="0">
        <dgm:presLayoutVars/>
      </dgm:prSet>
      <dgm:spPr/>
    </dgm:pt>
    <dgm:pt modelId="{A6A492C8-EACB-431F-8E33-0A7F60BD294E}" type="pres">
      <dgm:prSet presAssocID="{8DD1E8F2-B61C-4EAD-AEF6-44A9AE7CB271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CB606F05-FA22-4C01-BBA7-D8F7099ED256}" type="presOf" srcId="{8DD1E8F2-B61C-4EAD-AEF6-44A9AE7CB271}" destId="{A6A492C8-EACB-431F-8E33-0A7F60BD294E}" srcOrd="0" destOrd="0" presId="urn:microsoft.com/office/officeart/2016/7/layout/LinearArrowProcessNumbered"/>
    <dgm:cxn modelId="{E4A30521-8829-4380-8DF3-8B186D67E324}" srcId="{0DA7DBE8-750D-4B83-8BE1-3123842C55CC}" destId="{6BA51477-B56B-4BE1-9CD6-6EDA052FCDE2}" srcOrd="0" destOrd="0" parTransId="{AB5122D6-C0AA-439E-B5C0-6FD8E218D5D2}" sibTransId="{E84EFF5F-32E5-4828-ADC4-970BFD486D35}"/>
    <dgm:cxn modelId="{F763F526-3671-4C67-BC4E-95F6F05594B5}" type="presOf" srcId="{6BA51477-B56B-4BE1-9CD6-6EDA052FCDE2}" destId="{D2C528FE-3FE5-430E-98E4-9EDD173999A1}" srcOrd="0" destOrd="0" presId="urn:microsoft.com/office/officeart/2016/7/layout/LinearArrowProcessNumbered"/>
    <dgm:cxn modelId="{509FB55B-6E8D-4B31-B491-DD99B60A585E}" type="presOf" srcId="{C2FFC5BA-5B8D-4536-949C-9FF18F7F8950}" destId="{760554B4-94CF-4798-9661-AA70FAAE43D4}" srcOrd="0" destOrd="0" presId="urn:microsoft.com/office/officeart/2016/7/layout/LinearArrowProcessNumbered"/>
    <dgm:cxn modelId="{246E7967-3BA6-41D0-8BB8-627EAC8DB3A8}" srcId="{0DA7DBE8-750D-4B83-8BE1-3123842C55CC}" destId="{B654BA62-3EDB-4797-BE72-310E84D4CCB9}" srcOrd="2" destOrd="0" parTransId="{667DFA30-2022-4859-9209-C1F197930E4F}" sibTransId="{934EB302-843C-4FCB-B7E8-EF914FAFC433}"/>
    <dgm:cxn modelId="{2FA83B79-E387-49B9-AF69-737B0434920A}" type="presOf" srcId="{3CA09C4B-9B0A-4610-A936-982099B581EF}" destId="{69978C98-D9F4-466F-BA05-AD1AD064C386}" srcOrd="0" destOrd="0" presId="urn:microsoft.com/office/officeart/2016/7/layout/LinearArrowProcessNumbered"/>
    <dgm:cxn modelId="{761E0F7D-0E6F-40A1-87C4-E9328F38C453}" type="presOf" srcId="{8C3C20B6-5127-47DF-A009-241DB679482E}" destId="{206BBE42-0989-4A8C-9C39-2F4F4274AD4A}" srcOrd="0" destOrd="0" presId="urn:microsoft.com/office/officeart/2016/7/layout/LinearArrowProcessNumbered"/>
    <dgm:cxn modelId="{6A40697E-9FF4-401D-93D3-D305B28568F9}" type="presOf" srcId="{934EB302-843C-4FCB-B7E8-EF914FAFC433}" destId="{4A47B505-3387-4F05-ABB4-5EEC43D58BF4}" srcOrd="0" destOrd="0" presId="urn:microsoft.com/office/officeart/2016/7/layout/LinearArrowProcessNumbered"/>
    <dgm:cxn modelId="{5D0F037F-FF69-431D-BD3B-BD4D8C3C42B0}" type="presOf" srcId="{0DA7DBE8-750D-4B83-8BE1-3123842C55CC}" destId="{0B670BD0-7DD0-42EC-ABA2-182F8A6DE05C}" srcOrd="0" destOrd="0" presId="urn:microsoft.com/office/officeart/2016/7/layout/LinearArrowProcessNumbered"/>
    <dgm:cxn modelId="{A35E37AB-29CC-40D5-94F8-31F689BCBF2F}" srcId="{0DA7DBE8-750D-4B83-8BE1-3123842C55CC}" destId="{8DD1E8F2-B61C-4EAD-AEF6-44A9AE7CB271}" srcOrd="3" destOrd="0" parTransId="{BD34BECF-65FB-44E9-9F6B-CEA35DCA3085}" sibTransId="{8C3C20B6-5127-47DF-A009-241DB679482E}"/>
    <dgm:cxn modelId="{91DBABAB-2ED1-4259-B2D4-ECE9225278D0}" type="presOf" srcId="{E84EFF5F-32E5-4828-ADC4-970BFD486D35}" destId="{9B517D36-5585-4C0B-A0BF-259C2BA9F8B7}" srcOrd="0" destOrd="0" presId="urn:microsoft.com/office/officeart/2016/7/layout/LinearArrowProcessNumbered"/>
    <dgm:cxn modelId="{457152AE-17A7-42E8-B201-2A2CF21EB5D2}" srcId="{0DA7DBE8-750D-4B83-8BE1-3123842C55CC}" destId="{3CA09C4B-9B0A-4610-A936-982099B581EF}" srcOrd="1" destOrd="0" parTransId="{5AF1B5C9-A7D7-4114-9127-B41EF7611292}" sibTransId="{C2FFC5BA-5B8D-4536-949C-9FF18F7F8950}"/>
    <dgm:cxn modelId="{11CE45AF-815B-429C-932A-10C97499156D}" type="presOf" srcId="{B654BA62-3EDB-4797-BE72-310E84D4CCB9}" destId="{45F058D3-8352-4576-8845-9805CF47AD1A}" srcOrd="0" destOrd="0" presId="urn:microsoft.com/office/officeart/2016/7/layout/LinearArrowProcessNumbered"/>
    <dgm:cxn modelId="{7B5B0279-C782-4783-BCF2-73B1DB6152F0}" type="presParOf" srcId="{0B670BD0-7DD0-42EC-ABA2-182F8A6DE05C}" destId="{5CCA7598-0DB6-4C6E-88B1-05CFD2CF0A31}" srcOrd="0" destOrd="0" presId="urn:microsoft.com/office/officeart/2016/7/layout/LinearArrowProcessNumbered"/>
    <dgm:cxn modelId="{2F4009F5-5A8B-4CAC-9E18-547CA88B303E}" type="presParOf" srcId="{5CCA7598-0DB6-4C6E-88B1-05CFD2CF0A31}" destId="{0CBE01E9-FC27-49C6-9462-3531B5D0CD09}" srcOrd="0" destOrd="0" presId="urn:microsoft.com/office/officeart/2016/7/layout/LinearArrowProcessNumbered"/>
    <dgm:cxn modelId="{C32A1CC8-CA81-4FB3-8AC0-F18EFFCAA00B}" type="presParOf" srcId="{5CCA7598-0DB6-4C6E-88B1-05CFD2CF0A31}" destId="{08453033-411D-4771-BD3D-C52FCF622812}" srcOrd="1" destOrd="0" presId="urn:microsoft.com/office/officeart/2016/7/layout/LinearArrowProcessNumbered"/>
    <dgm:cxn modelId="{9983ACB7-24F3-4DE2-BDE3-05D62CE0A2FC}" type="presParOf" srcId="{08453033-411D-4771-BD3D-C52FCF622812}" destId="{B7FE0F42-AE63-45E9-B289-D2D0A31F6E75}" srcOrd="0" destOrd="0" presId="urn:microsoft.com/office/officeart/2016/7/layout/LinearArrowProcessNumbered"/>
    <dgm:cxn modelId="{B120C5A3-2408-4793-8479-B794B02EE771}" type="presParOf" srcId="{08453033-411D-4771-BD3D-C52FCF622812}" destId="{5F0708E9-FC3A-4939-9833-5EACE6D9FDCA}" srcOrd="1" destOrd="0" presId="urn:microsoft.com/office/officeart/2016/7/layout/LinearArrowProcessNumbered"/>
    <dgm:cxn modelId="{D1DD61AB-CCAD-4F9C-859D-8E8B14C7C1B0}" type="presParOf" srcId="{08453033-411D-4771-BD3D-C52FCF622812}" destId="{9B517D36-5585-4C0B-A0BF-259C2BA9F8B7}" srcOrd="2" destOrd="0" presId="urn:microsoft.com/office/officeart/2016/7/layout/LinearArrowProcessNumbered"/>
    <dgm:cxn modelId="{B51A92AE-BDD7-4053-B2C8-2C488A6AE489}" type="presParOf" srcId="{08453033-411D-4771-BD3D-C52FCF622812}" destId="{E489AD84-43FC-48F0-BAF1-16A2B0D45B70}" srcOrd="3" destOrd="0" presId="urn:microsoft.com/office/officeart/2016/7/layout/LinearArrowProcessNumbered"/>
    <dgm:cxn modelId="{95579C35-81BF-4053-A40D-72898F1333FC}" type="presParOf" srcId="{5CCA7598-0DB6-4C6E-88B1-05CFD2CF0A31}" destId="{D2C528FE-3FE5-430E-98E4-9EDD173999A1}" srcOrd="2" destOrd="0" presId="urn:microsoft.com/office/officeart/2016/7/layout/LinearArrowProcessNumbered"/>
    <dgm:cxn modelId="{57159023-EC1F-4016-BCAA-12AA3C3DE1DE}" type="presParOf" srcId="{0B670BD0-7DD0-42EC-ABA2-182F8A6DE05C}" destId="{7E80F845-3183-4025-8556-002DBF2CAEE4}" srcOrd="1" destOrd="0" presId="urn:microsoft.com/office/officeart/2016/7/layout/LinearArrowProcessNumbered"/>
    <dgm:cxn modelId="{5C960E98-2355-4C26-B22F-C4611DDD5E69}" type="presParOf" srcId="{0B670BD0-7DD0-42EC-ABA2-182F8A6DE05C}" destId="{5F08AF07-A14E-4DA7-BBE6-F5CC0D2126F9}" srcOrd="2" destOrd="0" presId="urn:microsoft.com/office/officeart/2016/7/layout/LinearArrowProcessNumbered"/>
    <dgm:cxn modelId="{AFD97348-BCA2-4CE9-9EC1-E0841A44B751}" type="presParOf" srcId="{5F08AF07-A14E-4DA7-BBE6-F5CC0D2126F9}" destId="{344A9500-5780-4400-AFA6-3BFC8972A78F}" srcOrd="0" destOrd="0" presId="urn:microsoft.com/office/officeart/2016/7/layout/LinearArrowProcessNumbered"/>
    <dgm:cxn modelId="{B10586B6-D86F-4A8D-BE0A-9E4D74F77EAF}" type="presParOf" srcId="{5F08AF07-A14E-4DA7-BBE6-F5CC0D2126F9}" destId="{E2914D1F-0862-43F5-95B2-290ABEB58012}" srcOrd="1" destOrd="0" presId="urn:microsoft.com/office/officeart/2016/7/layout/LinearArrowProcessNumbered"/>
    <dgm:cxn modelId="{589A06B1-7B0B-4C4B-9BED-97B95CC6AF9A}" type="presParOf" srcId="{E2914D1F-0862-43F5-95B2-290ABEB58012}" destId="{C17DCA2F-40B3-45C5-A878-480587CA478F}" srcOrd="0" destOrd="0" presId="urn:microsoft.com/office/officeart/2016/7/layout/LinearArrowProcessNumbered"/>
    <dgm:cxn modelId="{31112E8D-88E8-4DF2-AD99-1430FCA58268}" type="presParOf" srcId="{E2914D1F-0862-43F5-95B2-290ABEB58012}" destId="{FC244FC3-DA43-4C95-A40B-E8D2D2FE30E0}" srcOrd="1" destOrd="0" presId="urn:microsoft.com/office/officeart/2016/7/layout/LinearArrowProcessNumbered"/>
    <dgm:cxn modelId="{52F2C755-A1E2-467E-AA82-74154F5FDCEE}" type="presParOf" srcId="{E2914D1F-0862-43F5-95B2-290ABEB58012}" destId="{760554B4-94CF-4798-9661-AA70FAAE43D4}" srcOrd="2" destOrd="0" presId="urn:microsoft.com/office/officeart/2016/7/layout/LinearArrowProcessNumbered"/>
    <dgm:cxn modelId="{E9690BB0-DE1E-40D6-9770-23C2B3CF1085}" type="presParOf" srcId="{E2914D1F-0862-43F5-95B2-290ABEB58012}" destId="{BB173F22-0E6A-4504-9EAE-C8E489E952E5}" srcOrd="3" destOrd="0" presId="urn:microsoft.com/office/officeart/2016/7/layout/LinearArrowProcessNumbered"/>
    <dgm:cxn modelId="{5EC17D02-6257-41F9-884F-A9406624A8F8}" type="presParOf" srcId="{5F08AF07-A14E-4DA7-BBE6-F5CC0D2126F9}" destId="{69978C98-D9F4-466F-BA05-AD1AD064C386}" srcOrd="2" destOrd="0" presId="urn:microsoft.com/office/officeart/2016/7/layout/LinearArrowProcessNumbered"/>
    <dgm:cxn modelId="{CDD5CB64-FDED-4F3C-9CD5-B09DA30DA910}" type="presParOf" srcId="{0B670BD0-7DD0-42EC-ABA2-182F8A6DE05C}" destId="{7546CCA7-18C1-4EC3-B4BC-72FA968A7719}" srcOrd="3" destOrd="0" presId="urn:microsoft.com/office/officeart/2016/7/layout/LinearArrowProcessNumbered"/>
    <dgm:cxn modelId="{C8C299EE-482E-462B-9C52-235E3923050B}" type="presParOf" srcId="{0B670BD0-7DD0-42EC-ABA2-182F8A6DE05C}" destId="{EE744C32-5994-45E2-8E8A-43312B923680}" srcOrd="4" destOrd="0" presId="urn:microsoft.com/office/officeart/2016/7/layout/LinearArrowProcessNumbered"/>
    <dgm:cxn modelId="{0DEA802D-13CC-43CA-B767-ECCECAA3A372}" type="presParOf" srcId="{EE744C32-5994-45E2-8E8A-43312B923680}" destId="{B9A1D7B2-50F7-4455-A41C-E0164F7DDB95}" srcOrd="0" destOrd="0" presId="urn:microsoft.com/office/officeart/2016/7/layout/LinearArrowProcessNumbered"/>
    <dgm:cxn modelId="{197799C3-85C7-401C-8B41-DECBCCACCD13}" type="presParOf" srcId="{EE744C32-5994-45E2-8E8A-43312B923680}" destId="{73005A94-0FE6-4CF9-9F84-3DB9CE791356}" srcOrd="1" destOrd="0" presId="urn:microsoft.com/office/officeart/2016/7/layout/LinearArrowProcessNumbered"/>
    <dgm:cxn modelId="{A7D4B925-81AE-43B4-83C7-394481340C4B}" type="presParOf" srcId="{73005A94-0FE6-4CF9-9F84-3DB9CE791356}" destId="{6411BBC8-C2AB-42FB-9AD3-4A3903DFE47D}" srcOrd="0" destOrd="0" presId="urn:microsoft.com/office/officeart/2016/7/layout/LinearArrowProcessNumbered"/>
    <dgm:cxn modelId="{8C9B93B2-7089-46A4-89B0-3AA64291461D}" type="presParOf" srcId="{73005A94-0FE6-4CF9-9F84-3DB9CE791356}" destId="{FB69273E-9B84-4336-A56F-80A023085230}" srcOrd="1" destOrd="0" presId="urn:microsoft.com/office/officeart/2016/7/layout/LinearArrowProcessNumbered"/>
    <dgm:cxn modelId="{20CD45B2-D0F1-4835-949B-7D51E4EEFCAC}" type="presParOf" srcId="{73005A94-0FE6-4CF9-9F84-3DB9CE791356}" destId="{4A47B505-3387-4F05-ABB4-5EEC43D58BF4}" srcOrd="2" destOrd="0" presId="urn:microsoft.com/office/officeart/2016/7/layout/LinearArrowProcessNumbered"/>
    <dgm:cxn modelId="{F2DB8787-064D-47AD-827C-E23441700723}" type="presParOf" srcId="{73005A94-0FE6-4CF9-9F84-3DB9CE791356}" destId="{583DC327-E0EC-43D0-8D90-51977AE44605}" srcOrd="3" destOrd="0" presId="urn:microsoft.com/office/officeart/2016/7/layout/LinearArrowProcessNumbered"/>
    <dgm:cxn modelId="{152B8A8D-7E5C-4404-8F4C-197C86FF29A8}" type="presParOf" srcId="{EE744C32-5994-45E2-8E8A-43312B923680}" destId="{45F058D3-8352-4576-8845-9805CF47AD1A}" srcOrd="2" destOrd="0" presId="urn:microsoft.com/office/officeart/2016/7/layout/LinearArrowProcessNumbered"/>
    <dgm:cxn modelId="{9FEEC2C7-E22C-4584-9034-28E42CB971E6}" type="presParOf" srcId="{0B670BD0-7DD0-42EC-ABA2-182F8A6DE05C}" destId="{FE09B218-A5AF-44B5-BAD3-F482637E1996}" srcOrd="5" destOrd="0" presId="urn:microsoft.com/office/officeart/2016/7/layout/LinearArrowProcessNumbered"/>
    <dgm:cxn modelId="{253DF2CE-01A5-4B7B-A1EF-2BB527636CB1}" type="presParOf" srcId="{0B670BD0-7DD0-42EC-ABA2-182F8A6DE05C}" destId="{93745DB1-37F3-48D6-9118-B0BD14CA9FFC}" srcOrd="6" destOrd="0" presId="urn:microsoft.com/office/officeart/2016/7/layout/LinearArrowProcessNumbered"/>
    <dgm:cxn modelId="{057C748F-869A-4868-8820-9C330D936CDB}" type="presParOf" srcId="{93745DB1-37F3-48D6-9118-B0BD14CA9FFC}" destId="{589660D8-49B9-4E7C-A97E-692C6E1FCDDA}" srcOrd="0" destOrd="0" presId="urn:microsoft.com/office/officeart/2016/7/layout/LinearArrowProcessNumbered"/>
    <dgm:cxn modelId="{F01D7167-4A8C-42AC-BD61-4222D78FD6E6}" type="presParOf" srcId="{93745DB1-37F3-48D6-9118-B0BD14CA9FFC}" destId="{D69F821C-4DA2-4CA3-8041-A38CC5BAB56B}" srcOrd="1" destOrd="0" presId="urn:microsoft.com/office/officeart/2016/7/layout/LinearArrowProcessNumbered"/>
    <dgm:cxn modelId="{D70BA7A7-5AB4-4BB9-8AA6-B07970BD4EB2}" type="presParOf" srcId="{D69F821C-4DA2-4CA3-8041-A38CC5BAB56B}" destId="{9180FD93-41AB-4972-863E-5565AAC75CEC}" srcOrd="0" destOrd="0" presId="urn:microsoft.com/office/officeart/2016/7/layout/LinearArrowProcessNumbered"/>
    <dgm:cxn modelId="{0460876A-811A-492B-ABAA-96C7CC2B1E99}" type="presParOf" srcId="{D69F821C-4DA2-4CA3-8041-A38CC5BAB56B}" destId="{D3BDFC5E-CD7B-45FE-9FF4-2DE8A9F2F3A7}" srcOrd="1" destOrd="0" presId="urn:microsoft.com/office/officeart/2016/7/layout/LinearArrowProcessNumbered"/>
    <dgm:cxn modelId="{377F4418-3065-45D7-965C-97E98B84CFBF}" type="presParOf" srcId="{D69F821C-4DA2-4CA3-8041-A38CC5BAB56B}" destId="{206BBE42-0989-4A8C-9C39-2F4F4274AD4A}" srcOrd="2" destOrd="0" presId="urn:microsoft.com/office/officeart/2016/7/layout/LinearArrowProcessNumbered"/>
    <dgm:cxn modelId="{D75DD0B0-6BF0-4F71-8F61-900BDD52C436}" type="presParOf" srcId="{D69F821C-4DA2-4CA3-8041-A38CC5BAB56B}" destId="{43419F1F-CB50-4CAB-9629-A5D695C12F7F}" srcOrd="3" destOrd="0" presId="urn:microsoft.com/office/officeart/2016/7/layout/LinearArrowProcessNumbered"/>
    <dgm:cxn modelId="{38BD826D-6245-437C-B5EE-D5BB138DE854}" type="presParOf" srcId="{93745DB1-37F3-48D6-9118-B0BD14CA9FFC}" destId="{A6A492C8-EACB-431F-8E33-0A7F60BD294E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A579C-D9C9-412A-9DA8-F2BFB297EF7A}">
      <dsp:nvSpPr>
        <dsp:cNvPr id="0" name=""/>
        <dsp:cNvSpPr/>
      </dsp:nvSpPr>
      <dsp:spPr>
        <a:xfrm>
          <a:off x="648841" y="1140713"/>
          <a:ext cx="4853113" cy="224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Establish similarity in disease progression and response to intervention</a:t>
          </a:r>
        </a:p>
      </dsp:txBody>
      <dsp:txXfrm>
        <a:off x="700526" y="1192398"/>
        <a:ext cx="4749743" cy="1661292"/>
      </dsp:txXfrm>
    </dsp:sp>
    <dsp:sp modelId="{F65F119B-EF8D-4DC6-8383-9D75D8CF7D7B}">
      <dsp:nvSpPr>
        <dsp:cNvPr id="0" name=""/>
        <dsp:cNvSpPr/>
      </dsp:nvSpPr>
      <dsp:spPr>
        <a:xfrm>
          <a:off x="4063053" y="-182491"/>
          <a:ext cx="5571905" cy="5571905"/>
        </a:xfrm>
        <a:prstGeom prst="leftCircularArrow">
          <a:avLst>
            <a:gd name="adj1" fmla="val 2208"/>
            <a:gd name="adj2" fmla="val 265757"/>
            <a:gd name="adj3" fmla="val 2430475"/>
            <a:gd name="adj4" fmla="val 9413696"/>
            <a:gd name="adj5" fmla="val 2576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4FD9-9E1C-49B8-A19B-BC095E9536D7}">
      <dsp:nvSpPr>
        <dsp:cNvPr id="0" name=""/>
        <dsp:cNvSpPr/>
      </dsp:nvSpPr>
      <dsp:spPr>
        <a:xfrm>
          <a:off x="874013" y="2594314"/>
          <a:ext cx="5026945" cy="204090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84163" algn="l"/>
            </a:tabLst>
          </a:pPr>
          <a:r>
            <a:rPr lang="en-US" sz="2800" b="1" kern="1200" dirty="0">
              <a:solidFill>
                <a:schemeClr val="tx1"/>
              </a:solidFill>
              <a:sym typeface="Symbol" panose="05050102010706020507" pitchFamily="18" charset="2"/>
            </a:rPr>
            <a:t></a:t>
          </a:r>
          <a:r>
            <a:rPr lang="en-US" sz="2800" kern="1200" dirty="0">
              <a:solidFill>
                <a:schemeClr val="tx1"/>
              </a:solidFill>
              <a:sym typeface="Symbol" panose="05050102010706020507" pitchFamily="18" charset="2"/>
            </a:rPr>
            <a:t> </a:t>
          </a:r>
          <a:r>
            <a:rPr lang="en-US" sz="2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Common pathophysiology,        	natural history</a:t>
          </a:r>
        </a:p>
        <a:p>
          <a:pPr marL="52388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46075" algn="l"/>
            </a:tabLst>
          </a:pPr>
          <a:r>
            <a:rPr lang="en-US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rPr>
            <a:t></a:t>
          </a:r>
          <a:r>
            <a:rPr lang="en-US" sz="2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rPr>
            <a:t> </a:t>
          </a:r>
          <a:r>
            <a:rPr lang="en-US" sz="2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Similar trial efficacy        	endpoints</a:t>
          </a:r>
        </a:p>
      </dsp:txBody>
      <dsp:txXfrm>
        <a:off x="933789" y="2654090"/>
        <a:ext cx="4907393" cy="1921356"/>
      </dsp:txXfrm>
    </dsp:sp>
    <dsp:sp modelId="{FCB8C99C-9C21-4851-8C49-81F08253D93D}">
      <dsp:nvSpPr>
        <dsp:cNvPr id="0" name=""/>
        <dsp:cNvSpPr/>
      </dsp:nvSpPr>
      <dsp:spPr>
        <a:xfrm>
          <a:off x="6256928" y="2422546"/>
          <a:ext cx="4838507" cy="1649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 needed to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support extrapolation</a:t>
          </a:r>
        </a:p>
      </dsp:txBody>
      <dsp:txXfrm>
        <a:off x="6294885" y="2813941"/>
        <a:ext cx="4762593" cy="1220028"/>
      </dsp:txXfrm>
    </dsp:sp>
    <dsp:sp modelId="{87DA1156-7528-4222-AE92-4A17DE918B80}">
      <dsp:nvSpPr>
        <dsp:cNvPr id="0" name=""/>
        <dsp:cNvSpPr/>
      </dsp:nvSpPr>
      <dsp:spPr>
        <a:xfrm>
          <a:off x="6757537" y="921060"/>
          <a:ext cx="4957717" cy="17624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68275" algn="l"/>
            </a:tabLst>
          </a:pPr>
          <a:r>
            <a:rPr lang="en-US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rPr>
            <a:t> </a:t>
          </a:r>
          <a:r>
            <a:rPr lang="en-US" sz="2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PD/biomarker endpoints</a:t>
          </a:r>
        </a:p>
        <a:p>
          <a:pPr marL="115888" lvl="0" indent="-11588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31775" algn="l"/>
              <a:tab pos="1376363" algn="l"/>
            </a:tabLst>
          </a:pPr>
          <a:r>
            <a:rPr lang="en-US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rPr>
            <a:t> </a:t>
          </a:r>
          <a:r>
            <a:rPr lang="en-US" sz="2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Similarity in exposure</a:t>
          </a:r>
        </a:p>
        <a:p>
          <a:pPr marL="115888" lvl="0" indent="-11588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84163" algn="l"/>
              <a:tab pos="1376363" algn="l"/>
            </a:tabLst>
          </a:pPr>
          <a:r>
            <a:rPr lang="en-US" sz="2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response</a:t>
          </a:r>
        </a:p>
      </dsp:txBody>
      <dsp:txXfrm>
        <a:off x="6809157" y="972680"/>
        <a:ext cx="4854477" cy="1659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E0F42-AE63-45E9-B289-D2D0A31F6E75}">
      <dsp:nvSpPr>
        <dsp:cNvPr id="0" name=""/>
        <dsp:cNvSpPr/>
      </dsp:nvSpPr>
      <dsp:spPr>
        <a:xfrm>
          <a:off x="1414955" y="1109929"/>
          <a:ext cx="1131964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708E9-FC3A-4939-9833-5EACE6D9FDCA}">
      <dsp:nvSpPr>
        <dsp:cNvPr id="0" name=""/>
        <dsp:cNvSpPr/>
      </dsp:nvSpPr>
      <dsp:spPr>
        <a:xfrm>
          <a:off x="2614837" y="1014880"/>
          <a:ext cx="130175" cy="244461"/>
        </a:xfrm>
        <a:prstGeom prst="mathMinus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17D36-5585-4C0B-A0BF-259C2BA9F8B7}">
      <dsp:nvSpPr>
        <dsp:cNvPr id="0" name=""/>
        <dsp:cNvSpPr/>
      </dsp:nvSpPr>
      <dsp:spPr>
        <a:xfrm>
          <a:off x="677066" y="513572"/>
          <a:ext cx="1192785" cy="11927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87" tIns="46287" rIns="46287" bIns="46287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1</a:t>
          </a:r>
        </a:p>
      </dsp:txBody>
      <dsp:txXfrm>
        <a:off x="851745" y="688251"/>
        <a:ext cx="843427" cy="843427"/>
      </dsp:txXfrm>
    </dsp:sp>
    <dsp:sp modelId="{D2C528FE-3FE5-430E-98E4-9EDD173999A1}">
      <dsp:nvSpPr>
        <dsp:cNvPr id="0" name=""/>
        <dsp:cNvSpPr/>
      </dsp:nvSpPr>
      <dsp:spPr>
        <a:xfrm>
          <a:off x="0" y="1871929"/>
          <a:ext cx="254691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904" tIns="165100" rIns="200904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Enroll adolescents during phase 3 clinical trials</a:t>
          </a:r>
        </a:p>
      </dsp:txBody>
      <dsp:txXfrm>
        <a:off x="0" y="2265049"/>
        <a:ext cx="2546919" cy="1572480"/>
      </dsp:txXfrm>
    </dsp:sp>
    <dsp:sp modelId="{C17DCA2F-40B3-45C5-A878-480587CA478F}">
      <dsp:nvSpPr>
        <dsp:cNvPr id="0" name=""/>
        <dsp:cNvSpPr/>
      </dsp:nvSpPr>
      <dsp:spPr>
        <a:xfrm>
          <a:off x="2829910" y="1110033"/>
          <a:ext cx="2546919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44FC3-DA43-4C95-A40B-E8D2D2FE30E0}">
      <dsp:nvSpPr>
        <dsp:cNvPr id="0" name=""/>
        <dsp:cNvSpPr/>
      </dsp:nvSpPr>
      <dsp:spPr>
        <a:xfrm>
          <a:off x="5444747" y="1014967"/>
          <a:ext cx="130175" cy="244546"/>
        </a:xfrm>
        <a:prstGeom prst="mathMinus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554B4-94CF-4798-9661-AA70FAAE43D4}">
      <dsp:nvSpPr>
        <dsp:cNvPr id="0" name=""/>
        <dsp:cNvSpPr/>
      </dsp:nvSpPr>
      <dsp:spPr>
        <a:xfrm>
          <a:off x="3506977" y="513676"/>
          <a:ext cx="1192785" cy="11927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87" tIns="46287" rIns="46287" bIns="46287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2</a:t>
          </a:r>
        </a:p>
      </dsp:txBody>
      <dsp:txXfrm>
        <a:off x="3681656" y="688355"/>
        <a:ext cx="843427" cy="843427"/>
      </dsp:txXfrm>
    </dsp:sp>
    <dsp:sp modelId="{69978C98-D9F4-466F-BA05-AD1AD064C386}">
      <dsp:nvSpPr>
        <dsp:cNvPr id="0" name=""/>
        <dsp:cNvSpPr/>
      </dsp:nvSpPr>
      <dsp:spPr>
        <a:xfrm>
          <a:off x="2829910" y="1872165"/>
          <a:ext cx="254691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904" tIns="165100" rIns="200904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Enrollment of non-adolescent cohorts in parallel</a:t>
          </a:r>
        </a:p>
      </dsp:txBody>
      <dsp:txXfrm>
        <a:off x="2829910" y="2265285"/>
        <a:ext cx="2546919" cy="1572480"/>
      </dsp:txXfrm>
    </dsp:sp>
    <dsp:sp modelId="{6411BBC8-C2AB-42FB-9AD3-4A3903DFE47D}">
      <dsp:nvSpPr>
        <dsp:cNvPr id="0" name=""/>
        <dsp:cNvSpPr/>
      </dsp:nvSpPr>
      <dsp:spPr>
        <a:xfrm>
          <a:off x="5659820" y="1110033"/>
          <a:ext cx="2546919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9273E-9B84-4336-A56F-80A023085230}">
      <dsp:nvSpPr>
        <dsp:cNvPr id="0" name=""/>
        <dsp:cNvSpPr/>
      </dsp:nvSpPr>
      <dsp:spPr>
        <a:xfrm>
          <a:off x="8274657" y="1014967"/>
          <a:ext cx="130175" cy="244546"/>
        </a:xfrm>
        <a:prstGeom prst="mathMinus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7B505-3387-4F05-ABB4-5EEC43D58BF4}">
      <dsp:nvSpPr>
        <dsp:cNvPr id="0" name=""/>
        <dsp:cNvSpPr/>
      </dsp:nvSpPr>
      <dsp:spPr>
        <a:xfrm>
          <a:off x="6336887" y="513676"/>
          <a:ext cx="1192785" cy="11927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87" tIns="46287" rIns="46287" bIns="46287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3</a:t>
          </a:r>
        </a:p>
      </dsp:txBody>
      <dsp:txXfrm>
        <a:off x="6511566" y="688355"/>
        <a:ext cx="843427" cy="843427"/>
      </dsp:txXfrm>
    </dsp:sp>
    <dsp:sp modelId="{45F058D3-8352-4576-8845-9805CF47AD1A}">
      <dsp:nvSpPr>
        <dsp:cNvPr id="0" name=""/>
        <dsp:cNvSpPr/>
      </dsp:nvSpPr>
      <dsp:spPr>
        <a:xfrm>
          <a:off x="5659820" y="1872165"/>
          <a:ext cx="254691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904" tIns="165100" rIns="200904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Initiate pediatric-appropriate formulation work by end of phase 2</a:t>
          </a:r>
        </a:p>
      </dsp:txBody>
      <dsp:txXfrm>
        <a:off x="5659820" y="2265285"/>
        <a:ext cx="2546919" cy="1572480"/>
      </dsp:txXfrm>
    </dsp:sp>
    <dsp:sp modelId="{9180FD93-41AB-4972-863E-5565AAC75CEC}">
      <dsp:nvSpPr>
        <dsp:cNvPr id="0" name=""/>
        <dsp:cNvSpPr/>
      </dsp:nvSpPr>
      <dsp:spPr>
        <a:xfrm>
          <a:off x="8489730" y="1110033"/>
          <a:ext cx="1273459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BBE42-0989-4A8C-9C39-2F4F4274AD4A}">
      <dsp:nvSpPr>
        <dsp:cNvPr id="0" name=""/>
        <dsp:cNvSpPr/>
      </dsp:nvSpPr>
      <dsp:spPr>
        <a:xfrm>
          <a:off x="9166797" y="513676"/>
          <a:ext cx="1192785" cy="11927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87" tIns="46287" rIns="46287" bIns="46287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4</a:t>
          </a:r>
        </a:p>
      </dsp:txBody>
      <dsp:txXfrm>
        <a:off x="9341476" y="688355"/>
        <a:ext cx="843427" cy="843427"/>
      </dsp:txXfrm>
    </dsp:sp>
    <dsp:sp modelId="{A6A492C8-EACB-431F-8E33-0A7F60BD294E}">
      <dsp:nvSpPr>
        <dsp:cNvPr id="0" name=""/>
        <dsp:cNvSpPr/>
      </dsp:nvSpPr>
      <dsp:spPr>
        <a:xfrm>
          <a:off x="8489730" y="1872165"/>
          <a:ext cx="254691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904" tIns="165100" rIns="200904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EMA-FDA dialogues to align PIP/PSP </a:t>
          </a:r>
        </a:p>
      </dsp:txBody>
      <dsp:txXfrm>
        <a:off x="8489730" y="2265285"/>
        <a:ext cx="2546919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A76A26-45DA-47FA-ABF3-6B2C7DEC1A33}" type="datetimeFigureOut">
              <a:rPr lang="en-US" smtClean="0"/>
              <a:t>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75838D-2E88-487C-B06E-F2A4FB705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0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53E3B-B9C8-4D51-A809-8AA5CA5B518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0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 kern="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Therapeutic Biologics in CDER</a:t>
            </a:r>
          </a:p>
          <a:p>
            <a:pPr marL="356054" indent="-356054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3400" kern="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Monoclonal antibodies for </a:t>
            </a:r>
            <a:r>
              <a:rPr lang="en-US" altLang="en-US" sz="3400" i="1" kern="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in-vivo</a:t>
            </a:r>
            <a:r>
              <a:rPr lang="en-US" altLang="en-US" sz="3400" kern="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 use </a:t>
            </a:r>
          </a:p>
          <a:p>
            <a:pPr marL="356054" indent="-356054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3400" kern="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Proteins intended for therapeutic use, including cytokines, enzymes, and other novel proteins</a:t>
            </a:r>
          </a:p>
          <a:p>
            <a:pPr marL="356054" indent="-356054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3400" kern="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Immunomodulators </a:t>
            </a:r>
          </a:p>
          <a:p>
            <a:pPr marL="356054" indent="-356054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3400" kern="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Growth factors, cytokines, and monoclonal antibodies intended to mobilize, stimulate, decrease or otherwise alter the production of hematopoietic cells </a:t>
            </a:r>
            <a:r>
              <a:rPr lang="en-US" altLang="en-US" sz="3400" i="1" kern="0" dirty="0">
                <a:solidFill>
                  <a:srgbClr val="FFFFFF"/>
                </a:solidFill>
                <a:latin typeface="Arial"/>
                <a:cs typeface="Times New Roman" pitchFamily="18" charset="0"/>
              </a:rPr>
              <a:t>in vivo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0E353AB7-4609-4643-B82F-B4D7F6CF963E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3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74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167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67" y="261938"/>
            <a:ext cx="3604684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317" y="63547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8F4D-82D8-4ACD-A65F-44712D511400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42351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484" y="5353051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 rot="5400000">
            <a:off x="218176" y="6376601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725BCD59-5267-4E5C-998B-A8BBDB2AC7A2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 dirty="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741333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1A0BC-1006-41AA-9EAE-12EB30AD22D3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66799" y="1390122"/>
            <a:ext cx="2895600" cy="486833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3736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51" y="5368926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521334" y="6410326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6DFFD30B-E2E2-4C52-9D24-2C44988D0324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 dirty="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251" y="63547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6F6E1-8562-4FC2-A1B4-C94B5B2F1B26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25085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67" y="2647951"/>
            <a:ext cx="559858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5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8"/>
            <a:ext cx="82761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521334" y="6410326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506914D-E859-4E22-92C4-A37D18753C7D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 dirty="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1023679"/>
            <a:ext cx="11345471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2009776"/>
            <a:ext cx="11345471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6593D4-46D6-433C-A6D3-7F1F2ADD1D9C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200" y="6384926"/>
            <a:ext cx="3860800" cy="365125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95607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16500" y="63341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5C0A8-A476-408F-A1FD-963A519111C4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26051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69875"/>
            <a:ext cx="82761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521334" y="6410326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74E09ABF-F2F7-40E9-A418-AE9B64CE018B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 dirty="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300" y="63500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58A4-DAFB-49B2-8D43-736A7A519E46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4260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8"/>
            <a:ext cx="82761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21334" y="6410326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E3B07F5E-438C-43D3-850D-32AE8E0B903A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 dirty="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86300" y="63801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0229C-B79A-473A-8ECC-60DE377740E9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52014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8"/>
            <a:ext cx="82761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521334" y="6410326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5247C4E-BD09-459F-837D-0104F3571CB9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 dirty="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AB88-F786-4A96-8D09-85FAE8E54A69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97662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8"/>
            <a:ext cx="82761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521334" y="6410326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BCBBE6BB-767C-4A54-95D3-D9168F2B617A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 dirty="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794251" y="63912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D1F4-9565-45D2-9693-D895236903A7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3171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8"/>
            <a:ext cx="82761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21334" y="6410326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E7A6C72-A233-43A0-9199-0F54FD5793BC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 dirty="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500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92548-EA38-436B-84A4-482F05CBF472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30798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517" y="242888"/>
            <a:ext cx="82761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21334" y="6410326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F4DE687-FC48-45AD-8DC8-447D7E079B76}" type="slidenum">
              <a:rPr lang="en-US" altLang="en-US" sz="1200" smtClean="0">
                <a:solidFill>
                  <a:srgbClr val="558ED5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‹#›</a:t>
            </a:fld>
            <a:endParaRPr lang="en-US" altLang="en-US" sz="1200" dirty="0">
              <a:solidFill>
                <a:srgbClr val="558ED5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959351" y="63849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FC6C-AB80-4ADC-879F-74C94315AC83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/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61967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308EAB-DFBE-46A9-9D57-0E131A923F7F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FE7CC-16DA-4941-828B-A03FABF81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understanding-transitions-may-be-critical-to-our-survival-28378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en-US" b="1" dirty="0"/>
            </a:br>
            <a:br>
              <a:rPr lang="en-US" sz="4000" b="1" dirty="0">
                <a:solidFill>
                  <a:schemeClr val="accent4"/>
                </a:solidFill>
              </a:rPr>
            </a:br>
            <a:br>
              <a:rPr lang="en-US" sz="4000" b="1" dirty="0">
                <a:solidFill>
                  <a:schemeClr val="accent4"/>
                </a:solidFill>
              </a:rPr>
            </a:br>
            <a:br>
              <a:rPr lang="en-US" sz="4000" b="1" dirty="0">
                <a:solidFill>
                  <a:schemeClr val="accent4"/>
                </a:solidFill>
              </a:rPr>
            </a:br>
            <a:br>
              <a:rPr lang="en-US" sz="4000" b="1" dirty="0">
                <a:solidFill>
                  <a:schemeClr val="accent4"/>
                </a:solidFill>
              </a:rPr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40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altLang="en-US" sz="3200" b="1" dirty="0"/>
            </a:br>
            <a:br>
              <a:rPr lang="en-US" b="1" dirty="0">
                <a:solidFill>
                  <a:schemeClr val="tx2"/>
                </a:solidFill>
              </a:rPr>
            </a:br>
            <a:endParaRPr lang="en-US" altLang="en-US" b="1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000375" y="503147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Yodit Belew, MD</a:t>
            </a:r>
          </a:p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Medical Officer</a:t>
            </a:r>
          </a:p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Division of Antiviral Products</a:t>
            </a:r>
          </a:p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OAP/OND/CDER/FDA</a:t>
            </a:r>
          </a:p>
        </p:txBody>
      </p:sp>
      <p:sp>
        <p:nvSpPr>
          <p:cNvPr id="1331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534400" y="6589713"/>
            <a:ext cx="21336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1pPr>
            <a:lvl2pPr marL="742932" indent="-285744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2pPr>
            <a:lvl3pPr marL="1142971" indent="-228594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3pPr>
            <a:lvl4pPr marL="1600160" indent="-228594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4pPr>
            <a:lvl5pPr marL="2057349" indent="-228594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784CD62E-3FF5-43DD-94AC-029DA1AAE079}" type="slidenum">
              <a:rPr lang="en-US" altLang="en-US" sz="900">
                <a:solidFill>
                  <a:srgbClr val="FFFFFF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964473" y="1179513"/>
            <a:ext cx="8263055" cy="237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Clinical Trials and Research in Children</a:t>
            </a: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  <a:latin typeface="Cambria" panose="02040503050406030204" pitchFamily="18" charset="0"/>
              </a:rPr>
              <a:t>Efficacy Considerations and Innovative Approaches</a:t>
            </a:r>
            <a:br>
              <a:rPr lang="en-US" altLang="en-US" sz="4000" b="1" dirty="0"/>
            </a:br>
            <a:endParaRPr lang="en-US" altLang="en-US" sz="2400" b="1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Pediatric Clinical Investigator Training Workshop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Thursday February 28, 2019</a:t>
            </a:r>
          </a:p>
          <a:p>
            <a:pPr eaLnBrk="1" hangingPunct="1"/>
            <a:endParaRPr lang="en-US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2729955" y="4789571"/>
            <a:ext cx="6671220" cy="198727"/>
          </a:xfrm>
          <a:custGeom>
            <a:avLst/>
            <a:gdLst>
              <a:gd name="connsiteX0" fmla="*/ 0 w 96424831"/>
              <a:gd name="connsiteY0" fmla="*/ 0 h 201167"/>
              <a:gd name="connsiteX1" fmla="*/ 0 w 96424831"/>
              <a:gd name="connsiteY1" fmla="*/ 201167 h 201167"/>
              <a:gd name="connsiteX2" fmla="*/ 2870454 w 96424831"/>
              <a:gd name="connsiteY2" fmla="*/ 201167 h 201167"/>
              <a:gd name="connsiteX3" fmla="*/ 96424831 w 96424831"/>
              <a:gd name="connsiteY3" fmla="*/ 41831 h 201167"/>
              <a:gd name="connsiteX4" fmla="*/ 0 w 96424831"/>
              <a:gd name="connsiteY4" fmla="*/ 0 h 201167"/>
              <a:gd name="connsiteX0" fmla="*/ 0 w 96424831"/>
              <a:gd name="connsiteY0" fmla="*/ 0 h 201167"/>
              <a:gd name="connsiteX1" fmla="*/ 11623422 w 96424831"/>
              <a:gd name="connsiteY1" fmla="*/ 50817 h 201167"/>
              <a:gd name="connsiteX2" fmla="*/ 2870454 w 96424831"/>
              <a:gd name="connsiteY2" fmla="*/ 201167 h 201167"/>
              <a:gd name="connsiteX3" fmla="*/ 96424831 w 96424831"/>
              <a:gd name="connsiteY3" fmla="*/ 41831 h 201167"/>
              <a:gd name="connsiteX4" fmla="*/ 0 w 96424831"/>
              <a:gd name="connsiteY4" fmla="*/ 0 h 201167"/>
              <a:gd name="connsiteX0" fmla="*/ 0 w 96424831"/>
              <a:gd name="connsiteY0" fmla="*/ 0 h 50817"/>
              <a:gd name="connsiteX1" fmla="*/ 11623422 w 96424831"/>
              <a:gd name="connsiteY1" fmla="*/ 50817 h 50817"/>
              <a:gd name="connsiteX2" fmla="*/ 30936773 w 96424831"/>
              <a:gd name="connsiteY2" fmla="*/ 48998 h 50817"/>
              <a:gd name="connsiteX3" fmla="*/ 96424831 w 96424831"/>
              <a:gd name="connsiteY3" fmla="*/ 41831 h 50817"/>
              <a:gd name="connsiteX4" fmla="*/ 0 w 96424831"/>
              <a:gd name="connsiteY4" fmla="*/ 0 h 50817"/>
              <a:gd name="connsiteX0" fmla="*/ 9355444 w 84801409"/>
              <a:gd name="connsiteY0" fmla="*/ 0 h 10804"/>
              <a:gd name="connsiteX1" fmla="*/ 0 w 84801409"/>
              <a:gd name="connsiteY1" fmla="*/ 10804 h 10804"/>
              <a:gd name="connsiteX2" fmla="*/ 19313351 w 84801409"/>
              <a:gd name="connsiteY2" fmla="*/ 8985 h 10804"/>
              <a:gd name="connsiteX3" fmla="*/ 84801409 w 84801409"/>
              <a:gd name="connsiteY3" fmla="*/ 1818 h 10804"/>
              <a:gd name="connsiteX4" fmla="*/ 9355444 w 84801409"/>
              <a:gd name="connsiteY4" fmla="*/ 0 h 1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01409" h="10804">
                <a:moveTo>
                  <a:pt x="9355444" y="0"/>
                </a:moveTo>
                <a:lnTo>
                  <a:pt x="0" y="10804"/>
                </a:lnTo>
                <a:lnTo>
                  <a:pt x="19313351" y="8985"/>
                </a:lnTo>
                <a:lnTo>
                  <a:pt x="84801409" y="1818"/>
                </a:lnTo>
                <a:lnTo>
                  <a:pt x="9355444" y="0"/>
                </a:lnTo>
                <a:close/>
              </a:path>
            </a:pathLst>
          </a:custGeom>
          <a:solidFill>
            <a:srgbClr val="FF631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26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3589ABC-81EE-412D-81F7-010953BB2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555496"/>
              </p:ext>
            </p:extLst>
          </p:nvPr>
        </p:nvGraphicFramePr>
        <p:xfrm>
          <a:off x="287559" y="1296450"/>
          <a:ext cx="11715255" cy="5475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F1F6112-776D-4A07-A142-8B8507458118}"/>
              </a:ext>
            </a:extLst>
          </p:cNvPr>
          <p:cNvSpPr/>
          <p:nvPr/>
        </p:nvSpPr>
        <p:spPr>
          <a:xfrm>
            <a:off x="-73571" y="290926"/>
            <a:ext cx="121846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+mj-lt"/>
              </a:rPr>
              <a:t>Extrapolation of Efficacy</a:t>
            </a:r>
          </a:p>
          <a:p>
            <a:pPr algn="ctr"/>
            <a:endParaRPr lang="en-US" sz="3200" b="1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Predicting behavior of a product in children based on data generated in adults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2476F2F6-A0C1-46A7-A345-26B07CFD043E}"/>
              </a:ext>
            </a:extLst>
          </p:cNvPr>
          <p:cNvSpPr/>
          <p:nvPr/>
        </p:nvSpPr>
        <p:spPr>
          <a:xfrm>
            <a:off x="730460" y="1250731"/>
            <a:ext cx="10231830" cy="45719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7A24DD3F-5B5D-4C46-885E-6025CD1FFACF}"/>
              </a:ext>
            </a:extLst>
          </p:cNvPr>
          <p:cNvSpPr/>
          <p:nvPr/>
        </p:nvSpPr>
        <p:spPr>
          <a:xfrm>
            <a:off x="414337" y="2576926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29E92C54-E694-47C3-B30F-661D7837C9F2}"/>
              </a:ext>
            </a:extLst>
          </p:cNvPr>
          <p:cNvSpPr/>
          <p:nvPr/>
        </p:nvSpPr>
        <p:spPr>
          <a:xfrm>
            <a:off x="420089" y="4862926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9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591" y="261679"/>
            <a:ext cx="8509103" cy="92602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1330677"/>
            <a:ext cx="11246069" cy="5527322"/>
          </a:xfrm>
        </p:spPr>
        <p:txBody>
          <a:bodyPr/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Sponsors legally required to demonstrate substantial evidence of efficacy prior to a drug approval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Adequate and well controlled trials needed to demonstrate substantial evidence of efficacy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requirements apply for pediatric applications/indications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 to pediatric trial design dependent on: 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disease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similarity between adults and children, and similarity in 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response to interventions (e.g. endpoints)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the two population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similar, extrapolation of efficacy may be adequate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dissimilar, adequate and well controlled trial design may be required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D53C44C-254E-4ADA-A802-81875FB84ECF}"/>
              </a:ext>
            </a:extLst>
          </p:cNvPr>
          <p:cNvSpPr/>
          <p:nvPr/>
        </p:nvSpPr>
        <p:spPr>
          <a:xfrm>
            <a:off x="414728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91A68CE-0595-4F00-9461-381C871CC5B2}"/>
              </a:ext>
            </a:extLst>
          </p:cNvPr>
          <p:cNvSpPr/>
          <p:nvPr/>
        </p:nvSpPr>
        <p:spPr>
          <a:xfrm>
            <a:off x="42048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6E9366C-8E7A-4FB8-833F-99E4035196AD}"/>
              </a:ext>
            </a:extLst>
          </p:cNvPr>
          <p:cNvSpPr/>
          <p:nvPr/>
        </p:nvSpPr>
        <p:spPr>
          <a:xfrm>
            <a:off x="408976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57F05CB-58AA-466B-A71A-A67444767DC7}"/>
              </a:ext>
            </a:extLst>
          </p:cNvPr>
          <p:cNvSpPr/>
          <p:nvPr/>
        </p:nvSpPr>
        <p:spPr>
          <a:xfrm>
            <a:off x="1860395" y="124336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812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190" y="1139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Cambria" panose="02040503050406030204" pitchFamily="18" charset="0"/>
              </a:rPr>
              <a:t>Treatment of HIV</a:t>
            </a:r>
            <a:r>
              <a:rPr lang="en-US" sz="4000" b="1" baseline="-25000" dirty="0">
                <a:solidFill>
                  <a:schemeClr val="tx2"/>
                </a:solidFill>
                <a:latin typeface="Cambria" panose="02040503050406030204" pitchFamily="18" charset="0"/>
              </a:rPr>
              <a:t>(1)</a:t>
            </a:r>
            <a:br>
              <a:rPr lang="en-US" sz="4000" b="1" baseline="-25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4000" b="1" baseline="-25000" dirty="0">
                <a:solidFill>
                  <a:schemeClr val="tx2"/>
                </a:solidFill>
                <a:latin typeface="Cambria" panose="02040503050406030204" pitchFamily="18" charset="0"/>
              </a:rPr>
              <a:t>Extrapolation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159" y="1622272"/>
            <a:ext cx="10836165" cy="519000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 are: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disease in adults and children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Antivirals activity same regardless of population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endpoint (HIV RNA) applicable in both populations</a:t>
            </a:r>
          </a:p>
          <a:p>
            <a:pPr>
              <a:buClr>
                <a:srgbClr val="FF6600"/>
              </a:buClr>
              <a:buFont typeface="Courier New" panose="02070309020205020404" pitchFamily="49" charset="0"/>
              <a:buChar char="o"/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Therefore, if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1, 2 trials completed in adults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toxicology studies completed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Adolescent trial can be initiated along the Phase 3 adult clinical trial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Rely on phase 1,2 safety/activity data to support prospect of direct benefit (PDB)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arm design acceptable; </a:t>
            </a: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 pivotal data</a:t>
            </a:r>
          </a:p>
          <a:p>
            <a:pPr marL="457189" lvl="1" indent="0">
              <a:buClr>
                <a:schemeClr val="tx2"/>
              </a:buClr>
              <a:buNone/>
            </a:pP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Non-adolescent pediatric trial (e.g. 1 month to 12 years old) can be initiated once appropriate dosage forms are available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Rely on phase 1, 2 safety/activity data to support PDB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arm trial acceptable; </a:t>
            </a: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 pivotal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 flipV="1">
            <a:off x="1283765" y="1439477"/>
            <a:ext cx="9117875" cy="45719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C46C4D5-39E3-43AD-A50D-30DFF58A4B4B}"/>
              </a:ext>
            </a:extLst>
          </p:cNvPr>
          <p:cNvSpPr/>
          <p:nvPr/>
        </p:nvSpPr>
        <p:spPr>
          <a:xfrm>
            <a:off x="931140" y="2240279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12FFC3F-A514-43D7-9EA2-081E04820794}"/>
              </a:ext>
            </a:extLst>
          </p:cNvPr>
          <p:cNvSpPr/>
          <p:nvPr/>
        </p:nvSpPr>
        <p:spPr>
          <a:xfrm>
            <a:off x="931140" y="4526279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B4AFC0D-1361-4843-BDF2-5B6539F07A4F}"/>
              </a:ext>
            </a:extLst>
          </p:cNvPr>
          <p:cNvSpPr/>
          <p:nvPr/>
        </p:nvSpPr>
        <p:spPr>
          <a:xfrm>
            <a:off x="931140" y="-45721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0236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836" y="137960"/>
            <a:ext cx="8489731" cy="101385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ambria" panose="02040503050406030204" pitchFamily="18" charset="0"/>
              </a:rPr>
              <a:t>Treatment of HIV</a:t>
            </a:r>
            <a:r>
              <a:rPr lang="en-US" sz="4000" b="1" baseline="-25000" dirty="0">
                <a:solidFill>
                  <a:schemeClr val="tx2"/>
                </a:solidFill>
                <a:latin typeface="Cambria" panose="02040503050406030204" pitchFamily="18" charset="0"/>
              </a:rPr>
              <a:t>(2)</a:t>
            </a:r>
            <a:br>
              <a:rPr lang="en-US" sz="4000" b="1" baseline="-25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n-US" sz="36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Trial Design Considerations</a:t>
            </a:r>
            <a:b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baseline="-250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740" y="1151810"/>
            <a:ext cx="10737969" cy="5660469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and analysis (adult)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Randomized active-controlled noninferiority trial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Endpoint/analysis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proportion of subjects with HIV RNA &lt;50 copies/mL at week 24 and/or 48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and analysis (pediatric)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arm study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 size calculation for PK (primary endpoint): </a:t>
            </a:r>
            <a:r>
              <a:rPr lang="en-US" sz="2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Clr>
                <a:srgbClr val="FF0000"/>
              </a:buClr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prospectively powered to target a 95% CI within 60% and 140% of the point estimate for the geometric mean estimates of clearance and volume of distribution</a:t>
            </a:r>
          </a:p>
          <a:p>
            <a:pPr lvl="2">
              <a:buClr>
                <a:srgbClr val="FF0000"/>
              </a:buClr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sample size should account for variability</a:t>
            </a:r>
          </a:p>
          <a:p>
            <a:pPr lvl="2">
              <a:buClr>
                <a:srgbClr val="FF0000"/>
              </a:buClr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data are evaluated, sample size must be increased as necessary for characterization of PK across the intended age/weight range</a:t>
            </a:r>
            <a:endParaRPr lang="en-US" sz="7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 size calculation for safety 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of 100 across the age range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 evenly distributed)</a:t>
            </a:r>
            <a:endParaRPr lang="en-US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Efficacy endpoint/Analysis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proportion of subjects with HIV RNA &lt;50 at Week 24 (secondary endpoint)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 compared to adult trials outcome to establish trend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 flipV="1">
            <a:off x="1597836" y="964022"/>
            <a:ext cx="9117875" cy="45719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C46C4D5-39E3-43AD-A50D-30DFF58A4B4B}"/>
              </a:ext>
            </a:extLst>
          </p:cNvPr>
          <p:cNvSpPr/>
          <p:nvPr/>
        </p:nvSpPr>
        <p:spPr>
          <a:xfrm>
            <a:off x="931140" y="2240279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12FFC3F-A514-43D7-9EA2-081E04820794}"/>
              </a:ext>
            </a:extLst>
          </p:cNvPr>
          <p:cNvSpPr/>
          <p:nvPr/>
        </p:nvSpPr>
        <p:spPr>
          <a:xfrm>
            <a:off x="931140" y="4526279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B4AFC0D-1361-4843-BDF2-5B6539F07A4F}"/>
              </a:ext>
            </a:extLst>
          </p:cNvPr>
          <p:cNvSpPr/>
          <p:nvPr/>
        </p:nvSpPr>
        <p:spPr>
          <a:xfrm>
            <a:off x="931140" y="-45721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84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>
          <a:xfrm>
            <a:off x="2057400" y="1620644"/>
            <a:ext cx="8229600" cy="22098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solidFill>
                  <a:schemeClr val="tx2"/>
                </a:solidFill>
              </a:rPr>
              <a:t>Perceived Challenges Contributing to Delays in Initiation or Completion of Pediatric Clinical Trials 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152400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2057400" y="412301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26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652" y="361590"/>
            <a:ext cx="7972425" cy="78141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Reasons for Delays in Initiating or Completing Pediatric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028" y="1794589"/>
            <a:ext cx="9848805" cy="4473046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gap in initial product approvals for adult vs. pediatric patients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 significant for younger pediatric patients (e.g. &lt;12 years old)</a:t>
            </a:r>
          </a:p>
          <a:p>
            <a:pPr marL="457189" lvl="1" indent="0">
              <a:buClr>
                <a:schemeClr val="tx2"/>
              </a:buClr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66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Reasons for delay may include: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 in identifying PD markers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Smaller diseased population; difficult to enroll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Awaiting for adult approval before initiating studies in pediatric subjects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Staggered cohort enrollment of pediatric subjects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Delay in pediatric-appropriate formulation development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requirements by regulatory agencies</a:t>
            </a:r>
          </a:p>
          <a:p>
            <a:pPr marL="457189" lvl="1" indent="0">
              <a:buClr>
                <a:schemeClr val="tx2"/>
              </a:buClr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2357652" y="1532431"/>
            <a:ext cx="8468155" cy="57971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6EE5879-9464-488C-888A-93DDC6E0DE0F}"/>
              </a:ext>
            </a:extLst>
          </p:cNvPr>
          <p:cNvSpPr/>
          <p:nvPr/>
        </p:nvSpPr>
        <p:spPr>
          <a:xfrm>
            <a:off x="152400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99E542F-0AB6-4BDA-B535-23C35A5E671A}"/>
              </a:ext>
            </a:extLst>
          </p:cNvPr>
          <p:cNvSpPr/>
          <p:nvPr/>
        </p:nvSpPr>
        <p:spPr>
          <a:xfrm>
            <a:off x="152400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8821345-4915-4EB3-8F84-D2D8DD29CCA9}"/>
              </a:ext>
            </a:extLst>
          </p:cNvPr>
          <p:cNvSpPr/>
          <p:nvPr/>
        </p:nvSpPr>
        <p:spPr>
          <a:xfrm>
            <a:off x="152400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102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</a:rPr>
              <a:t>Proposed Approaches to Address Challenges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23EC727-9EAE-494B-8427-D2A3CEBEA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051865"/>
              </p:ext>
            </p:extLst>
          </p:nvPr>
        </p:nvGraphicFramePr>
        <p:xfrm>
          <a:off x="704193" y="1825625"/>
          <a:ext cx="1131964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object 3">
            <a:extLst>
              <a:ext uri="{FF2B5EF4-FFF2-40B4-BE49-F238E27FC236}">
                <a16:creationId xmlns:a16="http://schemas.microsoft.com/office/drawing/2014/main" id="{73DBFBE5-5043-4219-BD39-ACFA56FE8AD9}"/>
              </a:ext>
            </a:extLst>
          </p:cNvPr>
          <p:cNvSpPr/>
          <p:nvPr/>
        </p:nvSpPr>
        <p:spPr>
          <a:xfrm>
            <a:off x="38100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483A35CA-F29E-409E-BD2A-88F009258907}"/>
              </a:ext>
            </a:extLst>
          </p:cNvPr>
          <p:cNvSpPr/>
          <p:nvPr/>
        </p:nvSpPr>
        <p:spPr>
          <a:xfrm>
            <a:off x="38100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B21889C-39D1-4F67-99A6-6EF77905F84F}"/>
              </a:ext>
            </a:extLst>
          </p:cNvPr>
          <p:cNvSpPr/>
          <p:nvPr/>
        </p:nvSpPr>
        <p:spPr>
          <a:xfrm>
            <a:off x="381000" y="-115094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383BFA1E-2DEF-4044-9FF6-6BBD8EB0A109}"/>
              </a:ext>
            </a:extLst>
          </p:cNvPr>
          <p:cNvSpPr/>
          <p:nvPr/>
        </p:nvSpPr>
        <p:spPr>
          <a:xfrm>
            <a:off x="1303284" y="1825625"/>
            <a:ext cx="9490840" cy="45719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22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7906B-4039-409C-AF54-3A249E59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4" y="1085790"/>
            <a:ext cx="11950261" cy="57286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97" y="2921875"/>
            <a:ext cx="228600" cy="1986455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4908331"/>
            <a:ext cx="246994" cy="1906071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336331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1983828" y="969907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238DEF-4376-41F9-B3A4-B038606CA9F5}"/>
              </a:ext>
            </a:extLst>
          </p:cNvPr>
          <p:cNvSpPr txBox="1">
            <a:spLocks/>
          </p:cNvSpPr>
          <p:nvPr/>
        </p:nvSpPr>
        <p:spPr bwMode="auto">
          <a:xfrm>
            <a:off x="2240280" y="4415579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18DA85-B032-4136-BF80-8C10288F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28" y="43598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</a:rPr>
              <a:t>Collaborations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8F514-62CB-4F12-9D11-A67B2E060801}"/>
              </a:ext>
            </a:extLst>
          </p:cNvPr>
          <p:cNvSpPr/>
          <p:nvPr/>
        </p:nvSpPr>
        <p:spPr>
          <a:xfrm>
            <a:off x="332392" y="6378651"/>
            <a:ext cx="10124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454545"/>
                </a:solidFill>
                <a:latin typeface="Droid Sans"/>
              </a:rPr>
              <a:t>Adapted from: </a:t>
            </a:r>
            <a:r>
              <a:rPr lang="en-US" sz="1400" i="1" dirty="0" err="1">
                <a:solidFill>
                  <a:srgbClr val="454545"/>
                </a:solidFill>
                <a:latin typeface="Droid Sans"/>
              </a:rPr>
              <a:t>Penazzato</a:t>
            </a:r>
            <a:r>
              <a:rPr lang="en-US" sz="1400" i="1" dirty="0">
                <a:solidFill>
                  <a:srgbClr val="454545"/>
                </a:solidFill>
                <a:latin typeface="Droid Sans"/>
              </a:rPr>
              <a:t> et al. </a:t>
            </a:r>
            <a:r>
              <a:rPr lang="en-US" sz="1400" dirty="0">
                <a:solidFill>
                  <a:srgbClr val="454545"/>
                </a:solidFill>
                <a:latin typeface="Droid Sans"/>
              </a:rPr>
              <a:t>J </a:t>
            </a:r>
            <a:r>
              <a:rPr lang="en-US" sz="1400" dirty="0" err="1">
                <a:solidFill>
                  <a:srgbClr val="454545"/>
                </a:solidFill>
                <a:latin typeface="Droid Sans"/>
              </a:rPr>
              <a:t>Int</a:t>
            </a:r>
            <a:r>
              <a:rPr lang="en-US" sz="1400" dirty="0">
                <a:solidFill>
                  <a:srgbClr val="454545"/>
                </a:solidFill>
                <a:latin typeface="Droid Sans"/>
              </a:rPr>
              <a:t> AIDS </a:t>
            </a:r>
            <a:r>
              <a:rPr lang="en-US" sz="1400" dirty="0" err="1">
                <a:solidFill>
                  <a:srgbClr val="454545"/>
                </a:solidFill>
                <a:latin typeface="Droid Sans"/>
              </a:rPr>
              <a:t>Soc</a:t>
            </a:r>
            <a:r>
              <a:rPr lang="en-US" sz="1400" dirty="0">
                <a:solidFill>
                  <a:srgbClr val="454545"/>
                </a:solidFill>
                <a:latin typeface="Droid Sans"/>
              </a:rPr>
              <a:t>, 2018, 21(S1)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220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>
          <a:xfrm>
            <a:off x="2057400" y="1620644"/>
            <a:ext cx="8229600" cy="22098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solidFill>
                  <a:schemeClr val="tx2"/>
                </a:solidFill>
              </a:rPr>
              <a:t>Innovative Trial Designs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152400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2057400" y="4123011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411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>
          <a:xfrm>
            <a:off x="1981200" y="201748"/>
            <a:ext cx="8229600" cy="1069997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solidFill>
                  <a:schemeClr val="tx2"/>
                </a:solidFill>
              </a:rPr>
              <a:t>Alternative Trial Designs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152400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2133600" y="896335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C1CF93-0A9E-4883-885F-F68E46F0C960}"/>
              </a:ext>
            </a:extLst>
          </p:cNvPr>
          <p:cNvSpPr/>
          <p:nvPr/>
        </p:nvSpPr>
        <p:spPr>
          <a:xfrm>
            <a:off x="1981201" y="1040525"/>
            <a:ext cx="88759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Randomized withdrawal designs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Adaptive designs: phase 2/3 hybrid design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Adaptive design: Bayesian method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of borrowing strength from previous studies (usually adult) to make inferences about pediatric population 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to the extrapolation model: To extend information and  conclusions  available  from  studies (usually adults) to make inferences for pediatric population</a:t>
            </a:r>
          </a:p>
          <a:p>
            <a:pPr lvl="1">
              <a:buClr>
                <a:srgbClr val="FF0000"/>
              </a:buClr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FBE6C-8F26-41E4-B607-D271B224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10" y="3573517"/>
            <a:ext cx="6998180" cy="32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75263" y="1303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chemeClr val="tx2"/>
                </a:solidFill>
              </a:rPr>
              <a:t>Disclaimer 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4294967295"/>
          </p:nvPr>
        </p:nvSpPr>
        <p:spPr>
          <a:xfrm>
            <a:off x="1943100" y="3200400"/>
            <a:ext cx="8724900" cy="1752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views expressed in this presentation are my own and do not necessarily reflect those of the Food and Drug Administration. </a:t>
            </a:r>
          </a:p>
          <a:p>
            <a:endParaRPr lang="en-US" altLang="en-US" b="1" dirty="0"/>
          </a:p>
        </p:txBody>
      </p:sp>
      <p:sp>
        <p:nvSpPr>
          <p:cNvPr id="9" name="object 2"/>
          <p:cNvSpPr/>
          <p:nvPr/>
        </p:nvSpPr>
        <p:spPr>
          <a:xfrm>
            <a:off x="2027663" y="2607527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2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87" y="199263"/>
            <a:ext cx="9588790" cy="78141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Use of Real world data and experience 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(RWD/RWE)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180" y="1143000"/>
            <a:ext cx="11185633" cy="5714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formal CDER guidance on use of RWD to generate evidence for regulatory support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Examples: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RWD as a comparator arm; limited circumstances, e.g. rare diseases, oncology interventional trials</a:t>
            </a:r>
          </a:p>
          <a:p>
            <a:pPr lvl="2">
              <a:buClr>
                <a:srgbClr val="FF0000"/>
              </a:buClr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Parallel assigned control arm not feasible or ethical </a:t>
            </a:r>
          </a:p>
          <a:p>
            <a:pPr lvl="2">
              <a:buClr>
                <a:srgbClr val="FF0000"/>
              </a:buClr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Serious illness with no satisfactory treatment</a:t>
            </a:r>
          </a:p>
          <a:p>
            <a:pPr lvl="2">
              <a:buClr>
                <a:srgbClr val="FF0000"/>
              </a:buClr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effect size based on preliminary data</a:t>
            </a:r>
          </a:p>
          <a:p>
            <a:pPr marL="457189" lvl="1" indent="0">
              <a:buClr>
                <a:schemeClr val="tx2"/>
              </a:buClr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RWD supporting new dosing regimen: </a:t>
            </a:r>
            <a:r>
              <a:rPr lang="en-US" sz="2000" dirty="0" err="1"/>
              <a:t>simeprevir</a:t>
            </a:r>
            <a:r>
              <a:rPr lang="en-US" sz="2000" dirty="0"/>
              <a:t>/sofosbuvir for treatment of chronic HCV infection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agents (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simeprevir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sofosbuvir) approved for use in combination with other products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HCV-target network: Research database with data abstracted from electronic medical records 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 approval of new combination based on evidence from a phase 2 trial, supplemented with safety and effectiveness data from HCV-TARGET 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Conﬁrmatory trials conducted post approval of new regimen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1558866" y="1085029"/>
            <a:ext cx="8468155" cy="57971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6EE5879-9464-488C-888A-93DDC6E0DE0F}"/>
              </a:ext>
            </a:extLst>
          </p:cNvPr>
          <p:cNvSpPr/>
          <p:nvPr/>
        </p:nvSpPr>
        <p:spPr>
          <a:xfrm>
            <a:off x="512687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99E542F-0AB6-4BDA-B535-23C35A5E671A}"/>
              </a:ext>
            </a:extLst>
          </p:cNvPr>
          <p:cNvSpPr/>
          <p:nvPr/>
        </p:nvSpPr>
        <p:spPr>
          <a:xfrm>
            <a:off x="512687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8821345-4915-4EB3-8F84-D2D8DD29CCA9}"/>
              </a:ext>
            </a:extLst>
          </p:cNvPr>
          <p:cNvSpPr/>
          <p:nvPr/>
        </p:nvSpPr>
        <p:spPr>
          <a:xfrm>
            <a:off x="58858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008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>
          <a:xfrm>
            <a:off x="1981200" y="44093"/>
            <a:ext cx="8229600" cy="828265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solidFill>
                  <a:schemeClr val="tx2"/>
                </a:solidFill>
              </a:rPr>
              <a:t>RWD/RWE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372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3566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378372" y="-46062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2133600" y="602046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7" name="Picture 6" descr="A picture containing sky, outdoor, mountain, animal&#10;&#10;Description generated with very high confidence">
            <a:extLst>
              <a:ext uri="{FF2B5EF4-FFF2-40B4-BE49-F238E27FC236}">
                <a16:creationId xmlns:a16="http://schemas.microsoft.com/office/drawing/2014/main" id="{DE851E00-A6E9-4C41-9885-F4EBAC63E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5118" y="714495"/>
            <a:ext cx="10268606" cy="6016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3C71C0-1300-4A2D-9B76-54F5FCB85A36}"/>
              </a:ext>
            </a:extLst>
          </p:cNvPr>
          <p:cNvSpPr txBox="1"/>
          <p:nvPr/>
        </p:nvSpPr>
        <p:spPr>
          <a:xfrm>
            <a:off x="1473954" y="918616"/>
            <a:ext cx="67661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quality and reliability;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Bias (selection, recall, reporter, misclassification,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Covariates influencing outcome of disease not well characterized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Analytical methods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027DF3-7444-46B3-8A92-AF3315125E09}"/>
              </a:ext>
            </a:extLst>
          </p:cNvPr>
          <p:cNvSpPr/>
          <p:nvPr/>
        </p:nvSpPr>
        <p:spPr>
          <a:xfrm>
            <a:off x="5307724" y="444708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to ensure data quality, access,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conduct to help reduce bias and balance underlying risk between treatment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approaches to integrate data collected during clinical care with clinical trial 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methodologies</a:t>
            </a:r>
          </a:p>
        </p:txBody>
      </p:sp>
    </p:spTree>
    <p:extLst>
      <p:ext uri="{BB962C8B-B14F-4D97-AF65-F5344CB8AC3E}">
        <p14:creationId xmlns:p14="http://schemas.microsoft.com/office/powerpoint/2010/main" val="186316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>
          <a:xfrm>
            <a:off x="2057400" y="544938"/>
            <a:ext cx="8229600" cy="1196123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solidFill>
                  <a:schemeClr val="tx2"/>
                </a:solidFill>
              </a:rPr>
              <a:t>Acknowledgments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152400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2025869" y="1579507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238DEF-4376-41F9-B3A4-B038606CA9F5}"/>
              </a:ext>
            </a:extLst>
          </p:cNvPr>
          <p:cNvSpPr txBox="1">
            <a:spLocks/>
          </p:cNvSpPr>
          <p:nvPr/>
        </p:nvSpPr>
        <p:spPr bwMode="auto">
          <a:xfrm>
            <a:off x="2057400" y="1839310"/>
            <a:ext cx="8412480" cy="369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/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Debra Birnkrant</a:t>
            </a:r>
          </a:p>
          <a:p>
            <a:pPr marL="342900" indent="-342900" algn="l"/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 Murray</a:t>
            </a:r>
          </a:p>
          <a:p>
            <a:pPr marL="342900" indent="-342900" algn="l"/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Lily Mulugeta</a:t>
            </a:r>
          </a:p>
          <a:p>
            <a:pPr marL="342900" indent="-342900" algn="l"/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Travis</a:t>
            </a: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  <a:p>
            <a:pPr marL="342900" indent="-342900" algn="l"/>
            <a:endParaRPr lang="en-US" alt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5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52601" y="194233"/>
            <a:ext cx="8509103" cy="732872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altLang="en-US" b="1" dirty="0">
                <a:solidFill>
                  <a:srgbClr val="12658A"/>
                </a:solidFill>
              </a:rPr>
              <a:t> </a:t>
            </a:r>
          </a:p>
        </p:txBody>
      </p:sp>
      <p:sp>
        <p:nvSpPr>
          <p:cNvPr id="15363" name="Content Placeholder 1"/>
          <p:cNvSpPr>
            <a:spLocks noGrp="1"/>
          </p:cNvSpPr>
          <p:nvPr>
            <p:ph idx="1"/>
          </p:nvPr>
        </p:nvSpPr>
        <p:spPr>
          <a:xfrm>
            <a:off x="1854251" y="1585451"/>
            <a:ext cx="8763441" cy="47522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Outline: </a:t>
            </a:r>
          </a:p>
          <a:p>
            <a:pPr lvl="1"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Introduction: efficacy trials and regulatory requirements for drug approval</a:t>
            </a:r>
          </a:p>
          <a:p>
            <a:pPr marL="457200" lvl="1" indent="0">
              <a:buClr>
                <a:srgbClr val="FF6315"/>
              </a:buClr>
              <a:buNone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Considerations for pediatric trials to establish efficacy</a:t>
            </a:r>
          </a:p>
          <a:p>
            <a:pPr marL="457200" lvl="1" indent="0">
              <a:buClr>
                <a:srgbClr val="FF6315"/>
              </a:buClr>
              <a:buNone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Closing the gap</a:t>
            </a:r>
          </a:p>
          <a:p>
            <a:pPr marL="457200" lvl="1" indent="0">
              <a:buClr>
                <a:srgbClr val="FF6315"/>
              </a:buClr>
              <a:buNone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Clr>
                <a:srgbClr val="FF6315"/>
              </a:buClr>
              <a:buNone/>
            </a:pPr>
            <a:endParaRPr lang="en-US" alt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Clr>
                <a:srgbClr val="FF6315"/>
              </a:buClr>
              <a:buNone/>
            </a:pPr>
            <a:endParaRPr lang="en-US" alt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en-US" altLang="en-US" sz="2600" dirty="0">
              <a:latin typeface="Cambria" panose="02040503050406030204" pitchFamily="18" charset="0"/>
            </a:endParaRPr>
          </a:p>
        </p:txBody>
      </p:sp>
      <p:sp>
        <p:nvSpPr>
          <p:cNvPr id="9" name="object 2"/>
          <p:cNvSpPr/>
          <p:nvPr/>
        </p:nvSpPr>
        <p:spPr>
          <a:xfrm>
            <a:off x="1981200" y="11430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object 3"/>
          <p:cNvSpPr/>
          <p:nvPr/>
        </p:nvSpPr>
        <p:spPr>
          <a:xfrm>
            <a:off x="1676400" y="1524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8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4" y="607294"/>
            <a:ext cx="8918576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152400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152400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1860395" y="1544444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43981" y="1925619"/>
            <a:ext cx="2546195" cy="96510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sponsors must show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881257" y="1925619"/>
            <a:ext cx="2275114" cy="872010"/>
          </a:xfrm>
          <a:prstGeom prst="wedgeRoundRectCallout">
            <a:avLst/>
          </a:prstGeom>
          <a:noFill/>
          <a:ln>
            <a:solidFill>
              <a:srgbClr val="FF63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28A4E8-4352-4454-A85D-B52B682EC88E}"/>
              </a:ext>
            </a:extLst>
          </p:cNvPr>
          <p:cNvSpPr/>
          <p:nvPr/>
        </p:nvSpPr>
        <p:spPr>
          <a:xfrm>
            <a:off x="1779214" y="296989"/>
            <a:ext cx="8077200" cy="1154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A44E348-6A43-485B-A734-38E85DEC4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1" y="251543"/>
            <a:ext cx="8509103" cy="926020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chemeClr val="tx2"/>
                </a:solidFill>
              </a:rPr>
              <a:t>Legal Requirement</a:t>
            </a:r>
            <a:endParaRPr lang="en-US" altLang="en-US" sz="4000" b="1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9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251543"/>
            <a:ext cx="8509103" cy="926020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chemeClr val="tx2"/>
                </a:solidFill>
              </a:rPr>
              <a:t>“Substantial Evidence”</a:t>
            </a:r>
            <a:endParaRPr lang="en-US" altLang="en-US" sz="4000" b="1" baseline="-25000" dirty="0">
              <a:solidFill>
                <a:schemeClr val="tx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817915"/>
            <a:ext cx="8186854" cy="4778829"/>
          </a:xfrm>
        </p:spPr>
        <p:txBody>
          <a:bodyPr/>
          <a:lstStyle/>
          <a:p>
            <a:pPr eaLnBrk="1" hangingPunct="1">
              <a:buClr>
                <a:srgbClr val="FF6315"/>
              </a:buClr>
              <a:buFont typeface="Courier New" panose="02070309020205020404" pitchFamily="49" charset="0"/>
              <a:buChar char="o"/>
            </a:pPr>
            <a:endParaRPr lang="en-US" alt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>
                <a:srgbClr val="FF6315"/>
              </a:buClr>
              <a:buFont typeface="Courier New" panose="02070309020205020404" pitchFamily="49" charset="0"/>
              <a:buChar char="o"/>
            </a:pPr>
            <a:endParaRPr lang="en-US" alt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constitutes sufficient evidence of effectiveness?</a:t>
            </a:r>
          </a:p>
          <a:p>
            <a:pPr marL="0" indent="0" eaLnBrk="1" hangingPunct="1">
              <a:buClr>
                <a:srgbClr val="FF6315"/>
              </a:buClr>
              <a:buNone/>
            </a:pPr>
            <a:endParaRPr lang="en-US" alt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Typically two </a:t>
            </a: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adequate and well-c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ontrolled trials</a:t>
            </a:r>
          </a:p>
          <a:p>
            <a:pPr lvl="2" eaLnBrk="1" hangingPunct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substantiation 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experimental results – single clinical experiment not usually considered adequate scientific support for conclusion of effectiveness</a:t>
            </a:r>
          </a:p>
          <a:p>
            <a:pPr marL="914400" lvl="2" indent="0" eaLnBrk="1" hangingPunct="1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study may be adequate in certain circumstances (FDAMA 1997)</a:t>
            </a:r>
          </a:p>
          <a:p>
            <a:pPr lvl="2" eaLnBrk="1" hangingPunct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Supportive/confirmatory evidence from other trials</a:t>
            </a:r>
          </a:p>
          <a:p>
            <a:pPr lvl="2" eaLnBrk="1" hangingPunct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3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hangingPunct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Large, multi-center study with statistically persuasive results</a:t>
            </a:r>
          </a:p>
          <a:p>
            <a:pPr lvl="2" eaLnBrk="1" hangingPunct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hangingPunct="1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hangingPunct="1"/>
            <a:endParaRPr lang="en-US" altLang="en-US" i="1" dirty="0"/>
          </a:p>
        </p:txBody>
      </p:sp>
      <p:sp>
        <p:nvSpPr>
          <p:cNvPr id="4" name="object 2"/>
          <p:cNvSpPr/>
          <p:nvPr/>
        </p:nvSpPr>
        <p:spPr>
          <a:xfrm>
            <a:off x="1938454" y="1405054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3"/>
          <p:cNvSpPr/>
          <p:nvPr/>
        </p:nvSpPr>
        <p:spPr>
          <a:xfrm>
            <a:off x="152400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152400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152400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9705030" y="1537786"/>
            <a:ext cx="1774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sponsors must show effectiveness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590689" y="1457692"/>
            <a:ext cx="1861456" cy="1267002"/>
          </a:xfrm>
          <a:prstGeom prst="wedgeRoundRectCallout">
            <a:avLst/>
          </a:prstGeom>
          <a:noFill/>
          <a:ln>
            <a:solidFill>
              <a:srgbClr val="FF631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9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1200" y="1457093"/>
            <a:ext cx="8452624" cy="2438400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chemeClr val="tx2"/>
                </a:solidFill>
              </a:rPr>
              <a:t>Drug Development and Clinical Trial Design Considerations:</a:t>
            </a:r>
            <a:br>
              <a:rPr lang="en-US" altLang="en-US" sz="3600" b="1" dirty="0">
                <a:solidFill>
                  <a:schemeClr val="tx2"/>
                </a:solidFill>
              </a:rPr>
            </a:br>
            <a:r>
              <a:rPr lang="en-US" altLang="en-US" sz="3600" b="1" dirty="0">
                <a:solidFill>
                  <a:schemeClr val="tx2"/>
                </a:solidFill>
              </a:rPr>
              <a:t> Pediatrics</a:t>
            </a:r>
          </a:p>
        </p:txBody>
      </p:sp>
      <p:sp>
        <p:nvSpPr>
          <p:cNvPr id="3" name="object 2"/>
          <p:cNvSpPr/>
          <p:nvPr/>
        </p:nvSpPr>
        <p:spPr>
          <a:xfrm>
            <a:off x="2356624" y="4235606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3"/>
          <p:cNvSpPr/>
          <p:nvPr/>
        </p:nvSpPr>
        <p:spPr>
          <a:xfrm>
            <a:off x="152400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152400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152400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10"/>
          <p:cNvSpPr/>
          <p:nvPr/>
        </p:nvSpPr>
        <p:spPr>
          <a:xfrm>
            <a:off x="7442126" y="4708397"/>
            <a:ext cx="1876044" cy="1235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678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1908" y="954214"/>
            <a:ext cx="545693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defRPr/>
            </a:pPr>
            <a:r>
              <a:rPr sz="4400" b="1" spc="5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Gene</a:t>
            </a:r>
            <a:r>
              <a:rPr sz="4400" b="1" spc="-85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r</a:t>
            </a:r>
            <a:r>
              <a:rPr sz="4400" b="1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al</a:t>
            </a:r>
            <a:r>
              <a:rPr sz="4400" b="1" spc="-25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4400" b="1" spc="5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P</a:t>
            </a:r>
            <a:r>
              <a:rPr sz="4400" b="1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r</a:t>
            </a:r>
            <a:r>
              <a:rPr sz="4400" b="1" spc="-5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i</a:t>
            </a:r>
            <a:r>
              <a:rPr sz="4400" b="1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n</a:t>
            </a:r>
            <a:r>
              <a:rPr sz="4400" b="1" spc="-5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ci</a:t>
            </a:r>
            <a:r>
              <a:rPr sz="4400" b="1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p</a:t>
            </a:r>
            <a:r>
              <a:rPr sz="4400" b="1" spc="-5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l</a:t>
            </a:r>
            <a:r>
              <a:rPr sz="4400" b="1" spc="5" dirty="0">
                <a:solidFill>
                  <a:schemeClr val="tx2"/>
                </a:solidFill>
                <a:latin typeface="Cambria" panose="02040503050406030204" pitchFamily="18" charset="0"/>
                <a:cs typeface="Calibri"/>
              </a:rPr>
              <a:t>es</a:t>
            </a:r>
            <a:endParaRPr sz="4400" b="1" dirty="0">
              <a:solidFill>
                <a:schemeClr val="tx2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0629" y="2252403"/>
            <a:ext cx="10706470" cy="49039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9pPr>
          </a:lstStyle>
          <a:p>
            <a:pPr marL="469888" eaLnBrk="1" hangingPunct="1"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Pediatric patients should have access to drug products that have undergone appropriate evaluation for safety and efficacy.</a:t>
            </a:r>
          </a:p>
          <a:p>
            <a:pPr marL="12700" indent="0" eaLnBrk="1" hangingPunct="1">
              <a:buClr>
                <a:srgbClr val="FF6315"/>
              </a:buClr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888" eaLnBrk="1" hangingPunct="1">
              <a:spcBef>
                <a:spcPts val="775"/>
              </a:spcBef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 development programs should include pediatric studies when pediatric use is anticipated, as required by law (with few exceptions).</a:t>
            </a:r>
          </a:p>
          <a:p>
            <a:pPr marL="126988" indent="0" eaLnBrk="1" hangingPunct="1">
              <a:spcBef>
                <a:spcPts val="775"/>
              </a:spcBef>
              <a:buClr>
                <a:srgbClr val="FF6315"/>
              </a:buClr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888" eaLnBrk="1" hangingPunct="1">
              <a:spcBef>
                <a:spcPts val="775"/>
              </a:spcBef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Ideally, initial product approval should be for both adult and pediatric indication, provided sufficient early safety/efficacy data and appropriate pediatric formulations are available to allow pediatric trial initiations.</a:t>
            </a:r>
          </a:p>
          <a:p>
            <a:pPr marL="857238" lvl="1" eaLnBrk="1" hangingPunct="1">
              <a:spcBef>
                <a:spcPts val="775"/>
              </a:spcBef>
              <a:buClr>
                <a:srgbClr val="FF6315"/>
              </a:buClr>
              <a:buFont typeface="Courier New" panose="02070309020205020404" pitchFamily="49" charset="0"/>
              <a:buChar char="o"/>
            </a:pPr>
            <a:endParaRPr lang="en-US" alt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1971772" y="1726583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826733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E73CEB2-7F9A-43E3-97C0-37F6BC8AA9EF}"/>
              </a:ext>
            </a:extLst>
          </p:cNvPr>
          <p:cNvSpPr/>
          <p:nvPr/>
        </p:nvSpPr>
        <p:spPr>
          <a:xfrm>
            <a:off x="826733" y="2214978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2567B91-625F-41C7-88ED-466A42845BA4}"/>
              </a:ext>
            </a:extLst>
          </p:cNvPr>
          <p:cNvSpPr/>
          <p:nvPr/>
        </p:nvSpPr>
        <p:spPr>
          <a:xfrm>
            <a:off x="826733" y="4500978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2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400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Children are Not Little Adults</a:t>
            </a:r>
            <a:br>
              <a:rPr lang="en-US" sz="4400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br>
              <a:rPr lang="en-US" sz="4400" dirty="0">
                <a:solidFill>
                  <a:schemeClr val="tx2"/>
                </a:solidFill>
              </a:rPr>
            </a:b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1788690" y="1293914"/>
            <a:ext cx="5111750" cy="5413275"/>
          </a:xfrm>
        </p:spPr>
        <p:txBody>
          <a:bodyPr/>
          <a:lstStyle/>
          <a:p>
            <a:pPr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Differences in Exposure</a:t>
            </a:r>
          </a:p>
          <a:p>
            <a:pPr marL="685800"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 and surface area</a:t>
            </a:r>
          </a:p>
          <a:p>
            <a:pPr marL="685800"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Developmental physiology, ontogeny</a:t>
            </a:r>
          </a:p>
          <a:p>
            <a:pPr marL="400050" lvl="1" indent="0">
              <a:buClr>
                <a:schemeClr val="tx2"/>
              </a:buClr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 growth</a:t>
            </a:r>
          </a:p>
          <a:p>
            <a:pPr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Brain</a:t>
            </a:r>
          </a:p>
          <a:p>
            <a:pPr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Lungs</a:t>
            </a:r>
          </a:p>
          <a:p>
            <a:pPr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Renal</a:t>
            </a:r>
          </a:p>
          <a:p>
            <a:pPr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Reproductive system</a:t>
            </a:r>
          </a:p>
          <a:p>
            <a:pPr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</a:t>
            </a:r>
          </a:p>
          <a:p>
            <a:pPr marL="400050" lvl="1" indent="0">
              <a:buClr>
                <a:schemeClr val="tx2"/>
              </a:buClr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Physiological function</a:t>
            </a:r>
          </a:p>
          <a:p>
            <a:pPr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Immune system</a:t>
            </a:r>
          </a:p>
          <a:p>
            <a:pPr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CNS</a:t>
            </a:r>
          </a:p>
          <a:p>
            <a:pPr lvl="1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Endocrine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78234" y="1562423"/>
            <a:ext cx="3008313" cy="4691063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70" y="0"/>
            <a:ext cx="231648" cy="6858000"/>
          </a:xfrm>
          <a:prstGeom prst="rect">
            <a:avLst/>
          </a:prstGeom>
        </p:spPr>
      </p:pic>
      <p:sp>
        <p:nvSpPr>
          <p:cNvPr id="8" name="object 2"/>
          <p:cNvSpPr/>
          <p:nvPr/>
        </p:nvSpPr>
        <p:spPr>
          <a:xfrm flipV="1">
            <a:off x="1765617" y="1072339"/>
            <a:ext cx="9120427" cy="85049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1765618" y="273051"/>
            <a:ext cx="8735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chemeClr val="tx2"/>
                </a:solidFill>
              </a:rPr>
              <a:t>Children are not Little Adults</a:t>
            </a:r>
            <a:endParaRPr lang="en-US" sz="4400" dirty="0"/>
          </a:p>
        </p:txBody>
      </p:sp>
      <p:pic>
        <p:nvPicPr>
          <p:cNvPr id="9" name="Picture 2" descr="Image result for children are not little ad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72" y="1293914"/>
            <a:ext cx="3596773" cy="54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7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202" y="-61459"/>
            <a:ext cx="9795798" cy="1034983"/>
          </a:xfrm>
        </p:spPr>
        <p:txBody>
          <a:bodyPr vert="horz" wrap="square" lIns="0" tIns="4763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27405">
              <a:defRPr/>
            </a:pPr>
            <a:r>
              <a:rPr lang="en-US" sz="3600" b="1" spc="-75" dirty="0">
                <a:solidFill>
                  <a:schemeClr val="tx2"/>
                </a:solidFill>
                <a:latin typeface="Cambria" panose="02040503050406030204" pitchFamily="18" charset="0"/>
              </a:rPr>
              <a:t>Principles of Pediatric Drug  Development</a:t>
            </a:r>
            <a:endParaRPr sz="36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2600" y="1418666"/>
            <a:ext cx="9567199" cy="48115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  <a:tab pos="3362325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1pPr>
            <a:lvl2pPr marL="755650" indent="-285750" eaLnBrk="0" hangingPunct="0">
              <a:tabLst>
                <a:tab pos="355600" algn="l"/>
                <a:tab pos="3362325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2pPr>
            <a:lvl3pPr marL="1143000" indent="-228600" eaLnBrk="0" hangingPunct="0">
              <a:tabLst>
                <a:tab pos="355600" algn="l"/>
                <a:tab pos="3362325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3pPr>
            <a:lvl4pPr marL="1600200" indent="-228600" eaLnBrk="0" hangingPunct="0">
              <a:tabLst>
                <a:tab pos="355600" algn="l"/>
                <a:tab pos="3362325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4pPr>
            <a:lvl5pPr marL="2057400" indent="-228600" eaLnBrk="0" hangingPunct="0">
              <a:tabLst>
                <a:tab pos="355600" algn="l"/>
                <a:tab pos="3362325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3362325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3362325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3362325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3362325" algn="l"/>
              </a:tabLs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9pPr>
          </a:lstStyle>
          <a:p>
            <a:pPr marL="469888" eaLnBrk="1" hangingPunct="1">
              <a:lnSpc>
                <a:spcPts val="2875"/>
              </a:lnSpc>
              <a:spcBef>
                <a:spcPts val="700"/>
              </a:spcBef>
              <a:buClr>
                <a:srgbClr val="FF6315"/>
              </a:buClr>
              <a:buFont typeface="Courier New" panose="02070309020205020404" pitchFamily="49" charset="0"/>
              <a:buChar char="o"/>
            </a:pP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7018" indent="-457189" eaLnBrk="1" hangingPunct="1">
              <a:spcBef>
                <a:spcPts val="37"/>
              </a:spcBef>
              <a:buClr>
                <a:srgbClr val="EE3908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 development for treatment of a disease/condition that exists only in children</a:t>
            </a:r>
          </a:p>
          <a:p>
            <a:pPr marL="849313" lvl="2" indent="-344488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Adequate and well-controlled trial</a:t>
            </a:r>
          </a:p>
          <a:p>
            <a:pPr marL="126988" indent="0" eaLnBrk="1" hangingPunct="1">
              <a:lnSpc>
                <a:spcPts val="2875"/>
              </a:lnSpc>
              <a:spcBef>
                <a:spcPts val="700"/>
              </a:spcBef>
              <a:buClr>
                <a:srgbClr val="FF6315"/>
              </a:buClr>
            </a:pP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888" eaLnBrk="1" hangingPunct="1">
              <a:lnSpc>
                <a:spcPts val="2875"/>
              </a:lnSpc>
              <a:spcBef>
                <a:spcPts val="700"/>
              </a:spcBef>
              <a:buClr>
                <a:srgbClr val="FF6315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 Development for treatment of a disease/condition that exists in both adults and children</a:t>
            </a:r>
          </a:p>
          <a:p>
            <a:pPr marL="927088" lvl="1" indent="-342900" eaLnBrk="1" hangingPunct="1">
              <a:lnSpc>
                <a:spcPts val="2875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new drugs*, assessments of safety and efficacy are required for all relevant pediatric subpopulations [Pediatric Research Equity Act (PREA) (2003)]</a:t>
            </a:r>
          </a:p>
          <a:p>
            <a:pPr marL="927088" lvl="1" indent="-342900" eaLnBrk="1" hangingPunct="1">
              <a:lnSpc>
                <a:spcPts val="2875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Trials must be adequate and well-controlled</a:t>
            </a:r>
          </a:p>
          <a:p>
            <a:pPr marL="1314418" lvl="2" indent="-457189" eaLnBrk="1" hangingPunct="1">
              <a:spcBef>
                <a:spcPts val="37"/>
              </a:spcBef>
              <a:buClr>
                <a:srgbClr val="EE3908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However, extrapolation allowed under limited circumstances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6988" indent="0" eaLnBrk="1" hangingPunct="1">
              <a:buClr>
                <a:srgbClr val="FF6315"/>
              </a:buClr>
            </a:pPr>
            <a:endParaRPr lang="en-US" altLang="en-US" dirty="0"/>
          </a:p>
        </p:txBody>
      </p:sp>
      <p:sp>
        <p:nvSpPr>
          <p:cNvPr id="7" name="object 3"/>
          <p:cNvSpPr/>
          <p:nvPr/>
        </p:nvSpPr>
        <p:spPr>
          <a:xfrm>
            <a:off x="152400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object 2"/>
          <p:cNvSpPr/>
          <p:nvPr/>
        </p:nvSpPr>
        <p:spPr>
          <a:xfrm>
            <a:off x="1927225" y="1295553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FF63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ADA4B19-7D7C-4725-B046-C3ED22E5CDE0}"/>
              </a:ext>
            </a:extLst>
          </p:cNvPr>
          <p:cNvSpPr txBox="1">
            <a:spLocks/>
          </p:cNvSpPr>
          <p:nvPr/>
        </p:nvSpPr>
        <p:spPr bwMode="auto">
          <a:xfrm>
            <a:off x="2077375" y="6068719"/>
            <a:ext cx="9392575" cy="6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6333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027405">
              <a:defRPr/>
            </a:pPr>
            <a:r>
              <a:rPr lang="en-US" sz="1200" b="1" spc="-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PREA applies to new: active ingredient, indication, dosing regimen, dosage form, route of administration 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E732B60-EA84-4128-A0B9-DCBAF3F5A51A}"/>
              </a:ext>
            </a:extLst>
          </p:cNvPr>
          <p:cNvSpPr/>
          <p:nvPr/>
        </p:nvSpPr>
        <p:spPr>
          <a:xfrm>
            <a:off x="127317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FFD521"/>
              </a:solidFill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ADA53C8-46C8-4DDA-896F-3B01B23E2812}"/>
              </a:ext>
            </a:extLst>
          </p:cNvPr>
          <p:cNvSpPr/>
          <p:nvPr/>
        </p:nvSpPr>
        <p:spPr>
          <a:xfrm>
            <a:off x="1278922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5E0729D-04B1-41DA-9092-CFA707F6049F}"/>
              </a:ext>
            </a:extLst>
          </p:cNvPr>
          <p:cNvSpPr/>
          <p:nvPr/>
        </p:nvSpPr>
        <p:spPr>
          <a:xfrm>
            <a:off x="1267418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0"/>
                </a:moveTo>
                <a:lnTo>
                  <a:pt x="0" y="2286000"/>
                </a:ln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00385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 arial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14626</TotalTime>
  <Words>1255</Words>
  <Application>Microsoft Office PowerPoint</Application>
  <PresentationFormat>Widescreen</PresentationFormat>
  <Paragraphs>226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Cambria</vt:lpstr>
      <vt:lpstr>Courier New</vt:lpstr>
      <vt:lpstr>Droid Sans</vt:lpstr>
      <vt:lpstr>Helvetica</vt:lpstr>
      <vt:lpstr>Symbol</vt:lpstr>
      <vt:lpstr>Times New Roman</vt:lpstr>
      <vt:lpstr>Verdana</vt:lpstr>
      <vt:lpstr>Wingdings</vt:lpstr>
      <vt:lpstr>2_Office Theme</vt:lpstr>
      <vt:lpstr>                                                                                                                                                                                                                      </vt:lpstr>
      <vt:lpstr>Disclaimer </vt:lpstr>
      <vt:lpstr>Objectives </vt:lpstr>
      <vt:lpstr>Legal Requirement</vt:lpstr>
      <vt:lpstr>“Substantial Evidence”</vt:lpstr>
      <vt:lpstr>Drug Development and Clinical Trial Design Considerations:  Pediatrics</vt:lpstr>
      <vt:lpstr>PowerPoint Presentation</vt:lpstr>
      <vt:lpstr>    Children are Not Little Adults     </vt:lpstr>
      <vt:lpstr>Principles of Pediatric Drug  Development</vt:lpstr>
      <vt:lpstr>PowerPoint Presentation</vt:lpstr>
      <vt:lpstr>Summary</vt:lpstr>
      <vt:lpstr>Treatment of HIV(1) Extrapolation</vt:lpstr>
      <vt:lpstr>Treatment of HIV(2) Trial Design Considerations </vt:lpstr>
      <vt:lpstr>Perceived Challenges Contributing to Delays in Initiation or Completion of Pediatric Clinical Trials </vt:lpstr>
      <vt:lpstr>Reasons for Delays in Initiating or Completing Pediatric Trials</vt:lpstr>
      <vt:lpstr>Proposed Approaches to Address Challenges</vt:lpstr>
      <vt:lpstr>Collaborations</vt:lpstr>
      <vt:lpstr>Innovative Trial Designs </vt:lpstr>
      <vt:lpstr>Alternative Trial Designs </vt:lpstr>
      <vt:lpstr>Use of Real world data and experience  (RWD/RWE)</vt:lpstr>
      <vt:lpstr>RWD/RWE 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Belew, Yodit</dc:creator>
  <cp:lastModifiedBy>Payne, Meshaun</cp:lastModifiedBy>
  <cp:revision>177</cp:revision>
  <cp:lastPrinted>2018-09-18T15:02:15Z</cp:lastPrinted>
  <dcterms:created xsi:type="dcterms:W3CDTF">2018-03-15T15:16:10Z</dcterms:created>
  <dcterms:modified xsi:type="dcterms:W3CDTF">2019-02-25T19:19:17Z</dcterms:modified>
</cp:coreProperties>
</file>