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3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305" r:id="rId28"/>
    <p:sldId id="297" r:id="rId29"/>
    <p:sldId id="298" r:id="rId30"/>
    <p:sldId id="299" r:id="rId31"/>
    <p:sldId id="300" r:id="rId32"/>
    <p:sldId id="301" r:id="rId33"/>
    <p:sldId id="304" r:id="rId34"/>
    <p:sldId id="302" r:id="rId35"/>
    <p:sldId id="303" r:id="rId36"/>
    <p:sldId id="27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1B43C-BB7D-48DE-B390-9576E3E20803}" type="doc">
      <dgm:prSet loTypeId="urn:microsoft.com/office/officeart/2005/8/layout/chevron2" loCatId="process" qsTypeId="urn:microsoft.com/office/officeart/2005/8/quickstyle/simple1" qsCatId="simple" csTypeId="urn:microsoft.com/office/officeart/2005/8/colors/accent2_4" csCatId="accent2" phldr="1"/>
      <dgm:spPr/>
    </dgm:pt>
    <dgm:pt modelId="{69A1E550-26C0-496C-9AE2-CD8FC870FC4F}">
      <dgm:prSet phldrT="[Text]" custT="1"/>
      <dgm:spPr/>
      <dgm:t>
        <a:bodyPr/>
        <a:lstStyle/>
        <a:p>
          <a:endParaRPr lang="en-US" sz="2000" dirty="0"/>
        </a:p>
      </dgm:t>
    </dgm:pt>
    <dgm:pt modelId="{9F213122-99D9-4CD5-A284-BEC4604D171F}" type="parTrans" cxnId="{F7DC19F9-89DA-4F05-A0AB-D802D42EB959}">
      <dgm:prSet/>
      <dgm:spPr/>
      <dgm:t>
        <a:bodyPr/>
        <a:lstStyle/>
        <a:p>
          <a:endParaRPr lang="en-US"/>
        </a:p>
      </dgm:t>
    </dgm:pt>
    <dgm:pt modelId="{F80516FA-1284-489E-B841-0280B49D403D}" type="sibTrans" cxnId="{F7DC19F9-89DA-4F05-A0AB-D802D42EB959}">
      <dgm:prSet/>
      <dgm:spPr/>
      <dgm:t>
        <a:bodyPr/>
        <a:lstStyle/>
        <a:p>
          <a:endParaRPr lang="en-US"/>
        </a:p>
      </dgm:t>
    </dgm:pt>
    <dgm:pt modelId="{0A350271-7B73-4703-80B4-F88F602EFC63}">
      <dgm:prSet phldrT="[Text]" custT="1"/>
      <dgm:spPr/>
      <dgm:t>
        <a:bodyPr/>
        <a:lstStyle/>
        <a:p>
          <a:endParaRPr lang="en-US" sz="2000" dirty="0"/>
        </a:p>
      </dgm:t>
    </dgm:pt>
    <dgm:pt modelId="{FDD1A2D1-63E9-4FA9-851C-688CB7FE4E4F}" type="parTrans" cxnId="{5BBABD3A-2F7A-4425-B25E-2DC05C0FC1A5}">
      <dgm:prSet/>
      <dgm:spPr/>
      <dgm:t>
        <a:bodyPr/>
        <a:lstStyle/>
        <a:p>
          <a:endParaRPr lang="en-US"/>
        </a:p>
      </dgm:t>
    </dgm:pt>
    <dgm:pt modelId="{4FB6754D-16AD-4FBA-BFE4-DD2FDEE265CE}" type="sibTrans" cxnId="{5BBABD3A-2F7A-4425-B25E-2DC05C0FC1A5}">
      <dgm:prSet/>
      <dgm:spPr/>
      <dgm:t>
        <a:bodyPr/>
        <a:lstStyle/>
        <a:p>
          <a:endParaRPr lang="en-US"/>
        </a:p>
      </dgm:t>
    </dgm:pt>
    <dgm:pt modelId="{76075272-6C30-4900-B838-71B281CAE906}">
      <dgm:prSet phldrT="[Text]" custT="1"/>
      <dgm:spPr/>
      <dgm:t>
        <a:bodyPr/>
        <a:lstStyle/>
        <a:p>
          <a:endParaRPr lang="en-US" sz="2000" dirty="0"/>
        </a:p>
      </dgm:t>
    </dgm:pt>
    <dgm:pt modelId="{85DF5963-E90C-40B5-BF2D-2D9596E10FA7}" type="parTrans" cxnId="{C1904594-7071-4AD1-8F16-2F144C56210D}">
      <dgm:prSet/>
      <dgm:spPr/>
      <dgm:t>
        <a:bodyPr/>
        <a:lstStyle/>
        <a:p>
          <a:endParaRPr lang="en-US"/>
        </a:p>
      </dgm:t>
    </dgm:pt>
    <dgm:pt modelId="{6A2AAA11-C50F-4D2B-B7C7-EE78848AA4D7}" type="sibTrans" cxnId="{C1904594-7071-4AD1-8F16-2F144C56210D}">
      <dgm:prSet/>
      <dgm:spPr/>
      <dgm:t>
        <a:bodyPr/>
        <a:lstStyle/>
        <a:p>
          <a:endParaRPr lang="en-US"/>
        </a:p>
      </dgm:t>
    </dgm:pt>
    <dgm:pt modelId="{95B54AA3-A8F3-4C68-9F50-2870509628FE}">
      <dgm:prSet phldrT="[Text]" custT="1"/>
      <dgm:spPr/>
      <dgm:t>
        <a:bodyPr/>
        <a:lstStyle/>
        <a:p>
          <a:endParaRPr lang="en-US" sz="2000" dirty="0"/>
        </a:p>
      </dgm:t>
    </dgm:pt>
    <dgm:pt modelId="{FADF16EC-C084-4CBF-9851-0E4035C6DB63}" type="parTrans" cxnId="{356AB2CB-A68F-44FC-85B0-CFBEAED24E05}">
      <dgm:prSet/>
      <dgm:spPr/>
      <dgm:t>
        <a:bodyPr/>
        <a:lstStyle/>
        <a:p>
          <a:endParaRPr lang="en-US"/>
        </a:p>
      </dgm:t>
    </dgm:pt>
    <dgm:pt modelId="{A7CF4F82-49C9-4455-ABF4-4CDF58B0C073}" type="sibTrans" cxnId="{356AB2CB-A68F-44FC-85B0-CFBEAED24E05}">
      <dgm:prSet/>
      <dgm:spPr/>
      <dgm:t>
        <a:bodyPr/>
        <a:lstStyle/>
        <a:p>
          <a:endParaRPr lang="en-US"/>
        </a:p>
      </dgm:t>
    </dgm:pt>
    <dgm:pt modelId="{BDC8AA69-7574-438A-9DF7-D7F5F9D19E6F}">
      <dgm:prSet/>
      <dgm:spPr/>
      <dgm:t>
        <a:bodyPr/>
        <a:lstStyle/>
        <a:p>
          <a:r>
            <a:rPr lang="en-US" dirty="0" smtClean="0"/>
            <a:t>Organization</a:t>
          </a:r>
          <a:endParaRPr lang="en-US" dirty="0"/>
        </a:p>
      </dgm:t>
    </dgm:pt>
    <dgm:pt modelId="{AE72EA5C-D4A0-49A3-9487-43DD4BE114A2}" type="parTrans" cxnId="{CFAE5906-0BA5-4F58-BE2B-D36A8AE8A203}">
      <dgm:prSet/>
      <dgm:spPr/>
      <dgm:t>
        <a:bodyPr/>
        <a:lstStyle/>
        <a:p>
          <a:endParaRPr lang="en-US"/>
        </a:p>
      </dgm:t>
    </dgm:pt>
    <dgm:pt modelId="{119BA437-FE82-45F1-AC2F-66C45B52DE87}" type="sibTrans" cxnId="{CFAE5906-0BA5-4F58-BE2B-D36A8AE8A203}">
      <dgm:prSet/>
      <dgm:spPr/>
      <dgm:t>
        <a:bodyPr/>
        <a:lstStyle/>
        <a:p>
          <a:endParaRPr lang="en-US"/>
        </a:p>
      </dgm:t>
    </dgm:pt>
    <dgm:pt modelId="{1314A1C1-1133-43CD-B2C5-96572539BC27}">
      <dgm:prSet/>
      <dgm:spPr/>
      <dgm:t>
        <a:bodyPr/>
        <a:lstStyle/>
        <a:p>
          <a:endParaRPr lang="en-US" dirty="0"/>
        </a:p>
      </dgm:t>
    </dgm:pt>
    <dgm:pt modelId="{62916084-365A-4E92-BE92-FF1CAE8F4C5E}" type="parTrans" cxnId="{DDA081F2-22FE-4378-BE9B-8650346C5CC8}">
      <dgm:prSet/>
      <dgm:spPr/>
      <dgm:t>
        <a:bodyPr/>
        <a:lstStyle/>
        <a:p>
          <a:endParaRPr lang="en-US"/>
        </a:p>
      </dgm:t>
    </dgm:pt>
    <dgm:pt modelId="{4EEEB995-A105-49B0-A680-7330D0C5FCA0}" type="sibTrans" cxnId="{DDA081F2-22FE-4378-BE9B-8650346C5CC8}">
      <dgm:prSet/>
      <dgm:spPr/>
      <dgm:t>
        <a:bodyPr/>
        <a:lstStyle/>
        <a:p>
          <a:endParaRPr lang="en-US"/>
        </a:p>
      </dgm:t>
    </dgm:pt>
    <dgm:pt modelId="{E0B9BE3E-6901-4F76-A60D-A0578F33384F}">
      <dgm:prSet/>
      <dgm:spPr/>
      <dgm:t>
        <a:bodyPr/>
        <a:lstStyle/>
        <a:p>
          <a:r>
            <a:rPr lang="en-US" dirty="0" smtClean="0"/>
            <a:t>Device Description</a:t>
          </a:r>
          <a:endParaRPr lang="en-US" dirty="0"/>
        </a:p>
      </dgm:t>
    </dgm:pt>
    <dgm:pt modelId="{8245F8BF-D97F-4E61-A446-246DF0232D47}" type="parTrans" cxnId="{5BDE884C-EFA3-4121-BB76-9E309A5BA185}">
      <dgm:prSet/>
      <dgm:spPr/>
      <dgm:t>
        <a:bodyPr/>
        <a:lstStyle/>
        <a:p>
          <a:endParaRPr lang="en-US"/>
        </a:p>
      </dgm:t>
    </dgm:pt>
    <dgm:pt modelId="{E703BBD1-B402-409A-94EE-426A432D4130}" type="sibTrans" cxnId="{5BDE884C-EFA3-4121-BB76-9E309A5BA185}">
      <dgm:prSet/>
      <dgm:spPr/>
      <dgm:t>
        <a:bodyPr/>
        <a:lstStyle/>
        <a:p>
          <a:endParaRPr lang="en-US"/>
        </a:p>
      </dgm:t>
    </dgm:pt>
    <dgm:pt modelId="{CAD50437-DD99-47B5-A4FF-D240585E0D3B}">
      <dgm:prSet phldrT="[Text]" custT="1"/>
      <dgm:spPr/>
      <dgm:t>
        <a:bodyPr/>
        <a:lstStyle/>
        <a:p>
          <a:endParaRPr lang="en-US" sz="2000" dirty="0"/>
        </a:p>
      </dgm:t>
    </dgm:pt>
    <dgm:pt modelId="{47D687BC-FFE4-476C-9D0D-00C3A5E6BFD7}" type="sibTrans" cxnId="{1099DF79-8733-4094-8EFC-CD05FD0294BD}">
      <dgm:prSet/>
      <dgm:spPr/>
      <dgm:t>
        <a:bodyPr/>
        <a:lstStyle/>
        <a:p>
          <a:endParaRPr lang="en-US"/>
        </a:p>
      </dgm:t>
    </dgm:pt>
    <dgm:pt modelId="{3BEEC865-4EA2-4A85-8C2E-EEEA8F3EE388}" type="parTrans" cxnId="{1099DF79-8733-4094-8EFC-CD05FD0294BD}">
      <dgm:prSet/>
      <dgm:spPr/>
      <dgm:t>
        <a:bodyPr/>
        <a:lstStyle/>
        <a:p>
          <a:endParaRPr lang="en-US"/>
        </a:p>
      </dgm:t>
    </dgm:pt>
    <dgm:pt modelId="{F07660F6-8D4F-4FDE-AE19-F9992F0DDA33}">
      <dgm:prSet/>
      <dgm:spPr/>
      <dgm:t>
        <a:bodyPr/>
        <a:lstStyle/>
        <a:p>
          <a:r>
            <a:rPr lang="en-US" dirty="0" smtClean="0"/>
            <a:t>Basic Safety and Essential Performance</a:t>
          </a:r>
          <a:endParaRPr lang="en-US" dirty="0"/>
        </a:p>
      </dgm:t>
    </dgm:pt>
    <dgm:pt modelId="{DD203C9E-A5ED-4582-8BA7-42EA19B74ABB}" type="parTrans" cxnId="{AAD98AFA-5EA4-4A22-9F36-5FE821A5C8CD}">
      <dgm:prSet/>
      <dgm:spPr/>
      <dgm:t>
        <a:bodyPr/>
        <a:lstStyle/>
        <a:p>
          <a:endParaRPr lang="en-US"/>
        </a:p>
      </dgm:t>
    </dgm:pt>
    <dgm:pt modelId="{11A2DAB9-45D3-4DCD-AC5B-4D0EEA82A205}" type="sibTrans" cxnId="{AAD98AFA-5EA4-4A22-9F36-5FE821A5C8CD}">
      <dgm:prSet/>
      <dgm:spPr/>
      <dgm:t>
        <a:bodyPr/>
        <a:lstStyle/>
        <a:p>
          <a:endParaRPr lang="en-US"/>
        </a:p>
      </dgm:t>
    </dgm:pt>
    <dgm:pt modelId="{C23BBA25-BEB5-4B24-A006-FE9F3F5C928E}">
      <dgm:prSet/>
      <dgm:spPr/>
      <dgm:t>
        <a:bodyPr/>
        <a:lstStyle/>
        <a:p>
          <a:r>
            <a:rPr lang="en-US" dirty="0" smtClean="0"/>
            <a:t>Investigational Plan</a:t>
          </a:r>
          <a:endParaRPr lang="en-US" dirty="0"/>
        </a:p>
      </dgm:t>
    </dgm:pt>
    <dgm:pt modelId="{9E50E562-BE5B-4407-BB3E-6F4668C08449}" type="parTrans" cxnId="{2E717624-039A-4784-9D51-1EDA9CA99573}">
      <dgm:prSet/>
      <dgm:spPr/>
      <dgm:t>
        <a:bodyPr/>
        <a:lstStyle/>
        <a:p>
          <a:endParaRPr lang="en-US"/>
        </a:p>
      </dgm:t>
    </dgm:pt>
    <dgm:pt modelId="{F7FAE21D-52BE-4DD4-ABF2-AADA48967674}" type="sibTrans" cxnId="{2E717624-039A-4784-9D51-1EDA9CA99573}">
      <dgm:prSet/>
      <dgm:spPr/>
      <dgm:t>
        <a:bodyPr/>
        <a:lstStyle/>
        <a:p>
          <a:endParaRPr lang="en-US"/>
        </a:p>
      </dgm:t>
    </dgm:pt>
    <dgm:pt modelId="{3A4B6B92-C012-4B60-A398-75A5F3C07806}">
      <dgm:prSet/>
      <dgm:spPr/>
      <dgm:t>
        <a:bodyPr/>
        <a:lstStyle/>
        <a:p>
          <a:r>
            <a:rPr lang="en-US" dirty="0" smtClean="0"/>
            <a:t>Interactions with FDA</a:t>
          </a:r>
          <a:endParaRPr lang="en-US" dirty="0"/>
        </a:p>
      </dgm:t>
    </dgm:pt>
    <dgm:pt modelId="{D01C5D9A-6202-4FAD-A898-9382FB3D5663}" type="parTrans" cxnId="{43378F02-385B-43EB-A2FC-4592A9EC3392}">
      <dgm:prSet/>
      <dgm:spPr/>
      <dgm:t>
        <a:bodyPr/>
        <a:lstStyle/>
        <a:p>
          <a:endParaRPr lang="en-US"/>
        </a:p>
      </dgm:t>
    </dgm:pt>
    <dgm:pt modelId="{75FB0C57-D5B7-412A-9442-FBC2D82EDD3F}" type="sibTrans" cxnId="{43378F02-385B-43EB-A2FC-4592A9EC3392}">
      <dgm:prSet/>
      <dgm:spPr/>
      <dgm:t>
        <a:bodyPr/>
        <a:lstStyle/>
        <a:p>
          <a:endParaRPr lang="en-US"/>
        </a:p>
      </dgm:t>
    </dgm:pt>
    <dgm:pt modelId="{308A6AC6-A546-4CEC-93F7-73D2B5D415F4}">
      <dgm:prSet/>
      <dgm:spPr/>
      <dgm:t>
        <a:bodyPr/>
        <a:lstStyle/>
        <a:p>
          <a:r>
            <a:rPr lang="en-US" dirty="0" smtClean="0"/>
            <a:t>Cohesive Narrative</a:t>
          </a:r>
          <a:endParaRPr lang="en-US" dirty="0"/>
        </a:p>
      </dgm:t>
    </dgm:pt>
    <dgm:pt modelId="{6CB126C9-D32B-4591-BD65-670D47F700A1}" type="parTrans" cxnId="{ACC42039-2732-4952-B71D-90D563DBDAE5}">
      <dgm:prSet/>
      <dgm:spPr/>
      <dgm:t>
        <a:bodyPr/>
        <a:lstStyle/>
        <a:p>
          <a:endParaRPr lang="en-US"/>
        </a:p>
      </dgm:t>
    </dgm:pt>
    <dgm:pt modelId="{A819842C-184B-4FC7-A859-CF784788EB53}" type="sibTrans" cxnId="{ACC42039-2732-4952-B71D-90D563DBDAE5}">
      <dgm:prSet/>
      <dgm:spPr/>
      <dgm:t>
        <a:bodyPr/>
        <a:lstStyle/>
        <a:p>
          <a:endParaRPr lang="en-US"/>
        </a:p>
      </dgm:t>
    </dgm:pt>
    <dgm:pt modelId="{CFC9022E-949E-484F-87F0-ADED65DFF181}" type="pres">
      <dgm:prSet presAssocID="{1201B43C-BB7D-48DE-B390-9576E3E20803}" presName="linearFlow" presStyleCnt="0">
        <dgm:presLayoutVars>
          <dgm:dir/>
          <dgm:animLvl val="lvl"/>
          <dgm:resizeHandles val="exact"/>
        </dgm:presLayoutVars>
      </dgm:prSet>
      <dgm:spPr/>
    </dgm:pt>
    <dgm:pt modelId="{EFAC8EB0-830F-4C7B-AC04-22104A954D99}" type="pres">
      <dgm:prSet presAssocID="{69A1E550-26C0-496C-9AE2-CD8FC870FC4F}" presName="composite" presStyleCnt="0"/>
      <dgm:spPr/>
    </dgm:pt>
    <dgm:pt modelId="{F1BD7E06-50DC-4D57-997E-B6FBA4D39D0E}" type="pres">
      <dgm:prSet presAssocID="{69A1E550-26C0-496C-9AE2-CD8FC870FC4F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EF7DC-2D59-42A3-8289-334D73FEB60C}" type="pres">
      <dgm:prSet presAssocID="{69A1E550-26C0-496C-9AE2-CD8FC870FC4F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01234-CFA1-4B6B-9BB3-8653B2092D3B}" type="pres">
      <dgm:prSet presAssocID="{F80516FA-1284-489E-B841-0280B49D403D}" presName="sp" presStyleCnt="0"/>
      <dgm:spPr/>
    </dgm:pt>
    <dgm:pt modelId="{259A3C0C-8275-42A5-BD8B-48756DF14C8C}" type="pres">
      <dgm:prSet presAssocID="{1314A1C1-1133-43CD-B2C5-96572539BC27}" presName="composite" presStyleCnt="0"/>
      <dgm:spPr/>
    </dgm:pt>
    <dgm:pt modelId="{E5246370-7DC8-4693-BA2A-0A05E47879B2}" type="pres">
      <dgm:prSet presAssocID="{1314A1C1-1133-43CD-B2C5-96572539BC2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CA8AB-2A46-4E62-8FF1-1F23BFC4913F}" type="pres">
      <dgm:prSet presAssocID="{1314A1C1-1133-43CD-B2C5-96572539BC2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2E315-8104-426F-A391-5FDC22B58ECD}" type="pres">
      <dgm:prSet presAssocID="{4EEEB995-A105-49B0-A680-7330D0C5FCA0}" presName="sp" presStyleCnt="0"/>
      <dgm:spPr/>
    </dgm:pt>
    <dgm:pt modelId="{9B856B9F-DC7B-495F-B7FC-CD5FE1524C74}" type="pres">
      <dgm:prSet presAssocID="{CAD50437-DD99-47B5-A4FF-D240585E0D3B}" presName="composite" presStyleCnt="0"/>
      <dgm:spPr/>
    </dgm:pt>
    <dgm:pt modelId="{A7FA758F-FBC6-4872-8326-1BBF2259C521}" type="pres">
      <dgm:prSet presAssocID="{CAD50437-DD99-47B5-A4FF-D240585E0D3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E1146-57EB-4AC5-9EFB-A1857383A8B7}" type="pres">
      <dgm:prSet presAssocID="{CAD50437-DD99-47B5-A4FF-D240585E0D3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610AA-B10C-4BD7-B8BA-DB1940084C9A}" type="pres">
      <dgm:prSet presAssocID="{47D687BC-FFE4-476C-9D0D-00C3A5E6BFD7}" presName="sp" presStyleCnt="0"/>
      <dgm:spPr/>
    </dgm:pt>
    <dgm:pt modelId="{96AA29AD-0918-404E-8B72-0C3BCD566AB4}" type="pres">
      <dgm:prSet presAssocID="{0A350271-7B73-4703-80B4-F88F602EFC63}" presName="composite" presStyleCnt="0"/>
      <dgm:spPr/>
    </dgm:pt>
    <dgm:pt modelId="{7B13D5BD-0E04-4F2D-BA8A-CBA0521CDF46}" type="pres">
      <dgm:prSet presAssocID="{0A350271-7B73-4703-80B4-F88F602EFC6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C4DE8-4320-43B2-AE48-DAE0753669D1}" type="pres">
      <dgm:prSet presAssocID="{0A350271-7B73-4703-80B4-F88F602EFC6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9387D-6AC0-4E24-8CE2-A49E19C7F40B}" type="pres">
      <dgm:prSet presAssocID="{4FB6754D-16AD-4FBA-BFE4-DD2FDEE265CE}" presName="sp" presStyleCnt="0"/>
      <dgm:spPr/>
    </dgm:pt>
    <dgm:pt modelId="{D26139DE-7E23-4363-A827-0496C847E331}" type="pres">
      <dgm:prSet presAssocID="{76075272-6C30-4900-B838-71B281CAE906}" presName="composite" presStyleCnt="0"/>
      <dgm:spPr/>
    </dgm:pt>
    <dgm:pt modelId="{03CF7277-A3DB-4832-9B5C-81F2586FEFC6}" type="pres">
      <dgm:prSet presAssocID="{76075272-6C30-4900-B838-71B281CAE906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2089F-AB0E-4399-B153-8E133A9D55A1}" type="pres">
      <dgm:prSet presAssocID="{76075272-6C30-4900-B838-71B281CAE906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F0C6A-A513-4AAC-98B8-801C1011483A}" type="pres">
      <dgm:prSet presAssocID="{6A2AAA11-C50F-4D2B-B7C7-EE78848AA4D7}" presName="sp" presStyleCnt="0"/>
      <dgm:spPr/>
    </dgm:pt>
    <dgm:pt modelId="{47886675-9DBA-4818-854A-C9D5ED451723}" type="pres">
      <dgm:prSet presAssocID="{95B54AA3-A8F3-4C68-9F50-2870509628FE}" presName="composite" presStyleCnt="0"/>
      <dgm:spPr/>
    </dgm:pt>
    <dgm:pt modelId="{E997AD58-0ED3-45E2-ADE1-9FF8FFE7A6D0}" type="pres">
      <dgm:prSet presAssocID="{95B54AA3-A8F3-4C68-9F50-2870509628F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99E2F-F393-4D11-AC9A-4E43D665EDD4}" type="pres">
      <dgm:prSet presAssocID="{95B54AA3-A8F3-4C68-9F50-2870509628F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EDF0F4-4B5E-419C-91B5-226882C77E74}" type="presOf" srcId="{1314A1C1-1133-43CD-B2C5-96572539BC27}" destId="{E5246370-7DC8-4693-BA2A-0A05E47879B2}" srcOrd="0" destOrd="0" presId="urn:microsoft.com/office/officeart/2005/8/layout/chevron2"/>
    <dgm:cxn modelId="{AAD98AFA-5EA4-4A22-9F36-5FE821A5C8CD}" srcId="{0A350271-7B73-4703-80B4-F88F602EFC63}" destId="{F07660F6-8D4F-4FDE-AE19-F9992F0DDA33}" srcOrd="0" destOrd="0" parTransId="{DD203C9E-A5ED-4582-8BA7-42EA19B74ABB}" sibTransId="{11A2DAB9-45D3-4DCD-AC5B-4D0EEA82A205}"/>
    <dgm:cxn modelId="{5BDE884C-EFA3-4121-BB76-9E309A5BA185}" srcId="{CAD50437-DD99-47B5-A4FF-D240585E0D3B}" destId="{E0B9BE3E-6901-4F76-A60D-A0578F33384F}" srcOrd="0" destOrd="0" parTransId="{8245F8BF-D97F-4E61-A446-246DF0232D47}" sibTransId="{E703BBD1-B402-409A-94EE-426A432D4130}"/>
    <dgm:cxn modelId="{38ADDD59-260E-4A0E-8480-CA7777410BBB}" type="presOf" srcId="{CAD50437-DD99-47B5-A4FF-D240585E0D3B}" destId="{A7FA758F-FBC6-4872-8326-1BBF2259C521}" srcOrd="0" destOrd="0" presId="urn:microsoft.com/office/officeart/2005/8/layout/chevron2"/>
    <dgm:cxn modelId="{BCEC7AC2-5356-4219-BBF7-FCB4CDAB5436}" type="presOf" srcId="{95B54AA3-A8F3-4C68-9F50-2870509628FE}" destId="{E997AD58-0ED3-45E2-ADE1-9FF8FFE7A6D0}" srcOrd="0" destOrd="0" presId="urn:microsoft.com/office/officeart/2005/8/layout/chevron2"/>
    <dgm:cxn modelId="{28DBA3FC-7A73-4925-AC1A-7A465C7A30B5}" type="presOf" srcId="{76075272-6C30-4900-B838-71B281CAE906}" destId="{03CF7277-A3DB-4832-9B5C-81F2586FEFC6}" srcOrd="0" destOrd="0" presId="urn:microsoft.com/office/officeart/2005/8/layout/chevron2"/>
    <dgm:cxn modelId="{8A92928B-B6DE-4181-A9A2-6E3042977014}" type="presOf" srcId="{C23BBA25-BEB5-4B24-A006-FE9F3F5C928E}" destId="{4262089F-AB0E-4399-B153-8E133A9D55A1}" srcOrd="0" destOrd="0" presId="urn:microsoft.com/office/officeart/2005/8/layout/chevron2"/>
    <dgm:cxn modelId="{0298B49E-031D-42F9-9183-E8BA85A5486A}" type="presOf" srcId="{1201B43C-BB7D-48DE-B390-9576E3E20803}" destId="{CFC9022E-949E-484F-87F0-ADED65DFF181}" srcOrd="0" destOrd="0" presId="urn:microsoft.com/office/officeart/2005/8/layout/chevron2"/>
    <dgm:cxn modelId="{1099DF79-8733-4094-8EFC-CD05FD0294BD}" srcId="{1201B43C-BB7D-48DE-B390-9576E3E20803}" destId="{CAD50437-DD99-47B5-A4FF-D240585E0D3B}" srcOrd="2" destOrd="0" parTransId="{3BEEC865-4EA2-4A85-8C2E-EEEA8F3EE388}" sibTransId="{47D687BC-FFE4-476C-9D0D-00C3A5E6BFD7}"/>
    <dgm:cxn modelId="{2E717624-039A-4784-9D51-1EDA9CA99573}" srcId="{76075272-6C30-4900-B838-71B281CAE906}" destId="{C23BBA25-BEB5-4B24-A006-FE9F3F5C928E}" srcOrd="0" destOrd="0" parTransId="{9E50E562-BE5B-4407-BB3E-6F4668C08449}" sibTransId="{F7FAE21D-52BE-4DD4-ABF2-AADA48967674}"/>
    <dgm:cxn modelId="{356AB2CB-A68F-44FC-85B0-CFBEAED24E05}" srcId="{1201B43C-BB7D-48DE-B390-9576E3E20803}" destId="{95B54AA3-A8F3-4C68-9F50-2870509628FE}" srcOrd="5" destOrd="0" parTransId="{FADF16EC-C084-4CBF-9851-0E4035C6DB63}" sibTransId="{A7CF4F82-49C9-4455-ABF4-4CDF58B0C073}"/>
    <dgm:cxn modelId="{CFAE5906-0BA5-4F58-BE2B-D36A8AE8A203}" srcId="{69A1E550-26C0-496C-9AE2-CD8FC870FC4F}" destId="{BDC8AA69-7574-438A-9DF7-D7F5F9D19E6F}" srcOrd="0" destOrd="0" parTransId="{AE72EA5C-D4A0-49A3-9487-43DD4BE114A2}" sibTransId="{119BA437-FE82-45F1-AC2F-66C45B52DE87}"/>
    <dgm:cxn modelId="{5BBABD3A-2F7A-4425-B25E-2DC05C0FC1A5}" srcId="{1201B43C-BB7D-48DE-B390-9576E3E20803}" destId="{0A350271-7B73-4703-80B4-F88F602EFC63}" srcOrd="3" destOrd="0" parTransId="{FDD1A2D1-63E9-4FA9-851C-688CB7FE4E4F}" sibTransId="{4FB6754D-16AD-4FBA-BFE4-DD2FDEE265CE}"/>
    <dgm:cxn modelId="{58E8B3AB-FF57-40C1-8020-81FDD3EE50F6}" type="presOf" srcId="{0A350271-7B73-4703-80B4-F88F602EFC63}" destId="{7B13D5BD-0E04-4F2D-BA8A-CBA0521CDF46}" srcOrd="0" destOrd="0" presId="urn:microsoft.com/office/officeart/2005/8/layout/chevron2"/>
    <dgm:cxn modelId="{C1904594-7071-4AD1-8F16-2F144C56210D}" srcId="{1201B43C-BB7D-48DE-B390-9576E3E20803}" destId="{76075272-6C30-4900-B838-71B281CAE906}" srcOrd="4" destOrd="0" parTransId="{85DF5963-E90C-40B5-BF2D-2D9596E10FA7}" sibTransId="{6A2AAA11-C50F-4D2B-B7C7-EE78848AA4D7}"/>
    <dgm:cxn modelId="{C841A264-2719-436B-AD35-AD65939C43D9}" type="presOf" srcId="{F07660F6-8D4F-4FDE-AE19-F9992F0DDA33}" destId="{5AFC4DE8-4320-43B2-AE48-DAE0753669D1}" srcOrd="0" destOrd="0" presId="urn:microsoft.com/office/officeart/2005/8/layout/chevron2"/>
    <dgm:cxn modelId="{BC602E52-9BAB-4F1E-9F5E-CB81D7D0BEC4}" type="presOf" srcId="{308A6AC6-A546-4CEC-93F7-73D2B5D415F4}" destId="{183CA8AB-2A46-4E62-8FF1-1F23BFC4913F}" srcOrd="0" destOrd="0" presId="urn:microsoft.com/office/officeart/2005/8/layout/chevron2"/>
    <dgm:cxn modelId="{43378F02-385B-43EB-A2FC-4592A9EC3392}" srcId="{95B54AA3-A8F3-4C68-9F50-2870509628FE}" destId="{3A4B6B92-C012-4B60-A398-75A5F3C07806}" srcOrd="0" destOrd="0" parTransId="{D01C5D9A-6202-4FAD-A898-9382FB3D5663}" sibTransId="{75FB0C57-D5B7-412A-9442-FBC2D82EDD3F}"/>
    <dgm:cxn modelId="{F7DC19F9-89DA-4F05-A0AB-D802D42EB959}" srcId="{1201B43C-BB7D-48DE-B390-9576E3E20803}" destId="{69A1E550-26C0-496C-9AE2-CD8FC870FC4F}" srcOrd="0" destOrd="0" parTransId="{9F213122-99D9-4CD5-A284-BEC4604D171F}" sibTransId="{F80516FA-1284-489E-B841-0280B49D403D}"/>
    <dgm:cxn modelId="{B30BF14C-EDF9-4125-B11A-8BE7835CD418}" type="presOf" srcId="{BDC8AA69-7574-438A-9DF7-D7F5F9D19E6F}" destId="{3ACEF7DC-2D59-42A3-8289-334D73FEB60C}" srcOrd="0" destOrd="0" presId="urn:microsoft.com/office/officeart/2005/8/layout/chevron2"/>
    <dgm:cxn modelId="{16E269BE-D9A4-4D22-8AE1-1EF63827832B}" type="presOf" srcId="{E0B9BE3E-6901-4F76-A60D-A0578F33384F}" destId="{256E1146-57EB-4AC5-9EFB-A1857383A8B7}" srcOrd="0" destOrd="0" presId="urn:microsoft.com/office/officeart/2005/8/layout/chevron2"/>
    <dgm:cxn modelId="{DDA081F2-22FE-4378-BE9B-8650346C5CC8}" srcId="{1201B43C-BB7D-48DE-B390-9576E3E20803}" destId="{1314A1C1-1133-43CD-B2C5-96572539BC27}" srcOrd="1" destOrd="0" parTransId="{62916084-365A-4E92-BE92-FF1CAE8F4C5E}" sibTransId="{4EEEB995-A105-49B0-A680-7330D0C5FCA0}"/>
    <dgm:cxn modelId="{708C63F8-9E9F-4C98-B099-81341A9F9617}" type="presOf" srcId="{69A1E550-26C0-496C-9AE2-CD8FC870FC4F}" destId="{F1BD7E06-50DC-4D57-997E-B6FBA4D39D0E}" srcOrd="0" destOrd="0" presId="urn:microsoft.com/office/officeart/2005/8/layout/chevron2"/>
    <dgm:cxn modelId="{09B0CBE0-384F-4AA5-B355-8C359C49C3DB}" type="presOf" srcId="{3A4B6B92-C012-4B60-A398-75A5F3C07806}" destId="{B1E99E2F-F393-4D11-AC9A-4E43D665EDD4}" srcOrd="0" destOrd="0" presId="urn:microsoft.com/office/officeart/2005/8/layout/chevron2"/>
    <dgm:cxn modelId="{ACC42039-2732-4952-B71D-90D563DBDAE5}" srcId="{1314A1C1-1133-43CD-B2C5-96572539BC27}" destId="{308A6AC6-A546-4CEC-93F7-73D2B5D415F4}" srcOrd="0" destOrd="0" parTransId="{6CB126C9-D32B-4591-BD65-670D47F700A1}" sibTransId="{A819842C-184B-4FC7-A859-CF784788EB53}"/>
    <dgm:cxn modelId="{93DCDF88-A34C-4205-89D9-6B9F0CA55112}" type="presParOf" srcId="{CFC9022E-949E-484F-87F0-ADED65DFF181}" destId="{EFAC8EB0-830F-4C7B-AC04-22104A954D99}" srcOrd="0" destOrd="0" presId="urn:microsoft.com/office/officeart/2005/8/layout/chevron2"/>
    <dgm:cxn modelId="{1F23A589-91F6-452E-A548-E490F6F7422F}" type="presParOf" srcId="{EFAC8EB0-830F-4C7B-AC04-22104A954D99}" destId="{F1BD7E06-50DC-4D57-997E-B6FBA4D39D0E}" srcOrd="0" destOrd="0" presId="urn:microsoft.com/office/officeart/2005/8/layout/chevron2"/>
    <dgm:cxn modelId="{0F20FDD0-9071-4705-AEE6-77A503B44EE8}" type="presParOf" srcId="{EFAC8EB0-830F-4C7B-AC04-22104A954D99}" destId="{3ACEF7DC-2D59-42A3-8289-334D73FEB60C}" srcOrd="1" destOrd="0" presId="urn:microsoft.com/office/officeart/2005/8/layout/chevron2"/>
    <dgm:cxn modelId="{501D42E3-0AD7-41C0-99DA-0A2181EBB162}" type="presParOf" srcId="{CFC9022E-949E-484F-87F0-ADED65DFF181}" destId="{29301234-CFA1-4B6B-9BB3-8653B2092D3B}" srcOrd="1" destOrd="0" presId="urn:microsoft.com/office/officeart/2005/8/layout/chevron2"/>
    <dgm:cxn modelId="{EE4C26F8-D3CE-41B0-B1E0-0EB3A470B90A}" type="presParOf" srcId="{CFC9022E-949E-484F-87F0-ADED65DFF181}" destId="{259A3C0C-8275-42A5-BD8B-48756DF14C8C}" srcOrd="2" destOrd="0" presId="urn:microsoft.com/office/officeart/2005/8/layout/chevron2"/>
    <dgm:cxn modelId="{14BB876C-17BE-40E9-BA95-A0759DA6EC59}" type="presParOf" srcId="{259A3C0C-8275-42A5-BD8B-48756DF14C8C}" destId="{E5246370-7DC8-4693-BA2A-0A05E47879B2}" srcOrd="0" destOrd="0" presId="urn:microsoft.com/office/officeart/2005/8/layout/chevron2"/>
    <dgm:cxn modelId="{BE48A801-706B-461A-BEEF-DC682EF5E7EC}" type="presParOf" srcId="{259A3C0C-8275-42A5-BD8B-48756DF14C8C}" destId="{183CA8AB-2A46-4E62-8FF1-1F23BFC4913F}" srcOrd="1" destOrd="0" presId="urn:microsoft.com/office/officeart/2005/8/layout/chevron2"/>
    <dgm:cxn modelId="{F28BE18C-32DB-4C22-A2AD-251459153429}" type="presParOf" srcId="{CFC9022E-949E-484F-87F0-ADED65DFF181}" destId="{5C52E315-8104-426F-A391-5FDC22B58ECD}" srcOrd="3" destOrd="0" presId="urn:microsoft.com/office/officeart/2005/8/layout/chevron2"/>
    <dgm:cxn modelId="{88C93C37-EC43-4904-BF28-C733BA6F92C1}" type="presParOf" srcId="{CFC9022E-949E-484F-87F0-ADED65DFF181}" destId="{9B856B9F-DC7B-495F-B7FC-CD5FE1524C74}" srcOrd="4" destOrd="0" presId="urn:microsoft.com/office/officeart/2005/8/layout/chevron2"/>
    <dgm:cxn modelId="{4BDDD306-2094-4C38-A4D7-5BE4B79998EF}" type="presParOf" srcId="{9B856B9F-DC7B-495F-B7FC-CD5FE1524C74}" destId="{A7FA758F-FBC6-4872-8326-1BBF2259C521}" srcOrd="0" destOrd="0" presId="urn:microsoft.com/office/officeart/2005/8/layout/chevron2"/>
    <dgm:cxn modelId="{C059A6FF-6221-4E8A-874C-EE7EC3E944C3}" type="presParOf" srcId="{9B856B9F-DC7B-495F-B7FC-CD5FE1524C74}" destId="{256E1146-57EB-4AC5-9EFB-A1857383A8B7}" srcOrd="1" destOrd="0" presId="urn:microsoft.com/office/officeart/2005/8/layout/chevron2"/>
    <dgm:cxn modelId="{890BFA4A-363B-4B86-86C0-4C60B6489E2F}" type="presParOf" srcId="{CFC9022E-949E-484F-87F0-ADED65DFF181}" destId="{279610AA-B10C-4BD7-B8BA-DB1940084C9A}" srcOrd="5" destOrd="0" presId="urn:microsoft.com/office/officeart/2005/8/layout/chevron2"/>
    <dgm:cxn modelId="{893A0485-4254-4398-A374-2F52459C7B28}" type="presParOf" srcId="{CFC9022E-949E-484F-87F0-ADED65DFF181}" destId="{96AA29AD-0918-404E-8B72-0C3BCD566AB4}" srcOrd="6" destOrd="0" presId="urn:microsoft.com/office/officeart/2005/8/layout/chevron2"/>
    <dgm:cxn modelId="{8B818ED5-EF6A-4323-94D2-971D66212266}" type="presParOf" srcId="{96AA29AD-0918-404E-8B72-0C3BCD566AB4}" destId="{7B13D5BD-0E04-4F2D-BA8A-CBA0521CDF46}" srcOrd="0" destOrd="0" presId="urn:microsoft.com/office/officeart/2005/8/layout/chevron2"/>
    <dgm:cxn modelId="{0BF600AD-25EB-4FB1-9C15-AB7009779956}" type="presParOf" srcId="{96AA29AD-0918-404E-8B72-0C3BCD566AB4}" destId="{5AFC4DE8-4320-43B2-AE48-DAE0753669D1}" srcOrd="1" destOrd="0" presId="urn:microsoft.com/office/officeart/2005/8/layout/chevron2"/>
    <dgm:cxn modelId="{71319A0F-84C1-4CF9-BBA2-02498F8B16C2}" type="presParOf" srcId="{CFC9022E-949E-484F-87F0-ADED65DFF181}" destId="{3CE9387D-6AC0-4E24-8CE2-A49E19C7F40B}" srcOrd="7" destOrd="0" presId="urn:microsoft.com/office/officeart/2005/8/layout/chevron2"/>
    <dgm:cxn modelId="{6EC95A6A-C1CC-4252-AD0D-983BE0AF770C}" type="presParOf" srcId="{CFC9022E-949E-484F-87F0-ADED65DFF181}" destId="{D26139DE-7E23-4363-A827-0496C847E331}" srcOrd="8" destOrd="0" presId="urn:microsoft.com/office/officeart/2005/8/layout/chevron2"/>
    <dgm:cxn modelId="{EBC2E0BD-25E8-422F-A2C6-A3E7A61156FA}" type="presParOf" srcId="{D26139DE-7E23-4363-A827-0496C847E331}" destId="{03CF7277-A3DB-4832-9B5C-81F2586FEFC6}" srcOrd="0" destOrd="0" presId="urn:microsoft.com/office/officeart/2005/8/layout/chevron2"/>
    <dgm:cxn modelId="{3F29EE96-8A27-4A20-9E37-551C941F8F0F}" type="presParOf" srcId="{D26139DE-7E23-4363-A827-0496C847E331}" destId="{4262089F-AB0E-4399-B153-8E133A9D55A1}" srcOrd="1" destOrd="0" presId="urn:microsoft.com/office/officeart/2005/8/layout/chevron2"/>
    <dgm:cxn modelId="{1AE21111-3C00-47D8-B382-33BADF168042}" type="presParOf" srcId="{CFC9022E-949E-484F-87F0-ADED65DFF181}" destId="{63AF0C6A-A513-4AAC-98B8-801C1011483A}" srcOrd="9" destOrd="0" presId="urn:microsoft.com/office/officeart/2005/8/layout/chevron2"/>
    <dgm:cxn modelId="{98B7B682-F179-44DD-8E50-F00330125ACE}" type="presParOf" srcId="{CFC9022E-949E-484F-87F0-ADED65DFF181}" destId="{47886675-9DBA-4818-854A-C9D5ED451723}" srcOrd="10" destOrd="0" presId="urn:microsoft.com/office/officeart/2005/8/layout/chevron2"/>
    <dgm:cxn modelId="{EDC7AE74-3E43-4D4F-8C49-686A89E1A450}" type="presParOf" srcId="{47886675-9DBA-4818-854A-C9D5ED451723}" destId="{E997AD58-0ED3-45E2-ADE1-9FF8FFE7A6D0}" srcOrd="0" destOrd="0" presId="urn:microsoft.com/office/officeart/2005/8/layout/chevron2"/>
    <dgm:cxn modelId="{0CE6E124-BD40-4423-B307-DC68E98C79E4}" type="presParOf" srcId="{47886675-9DBA-4818-854A-C9D5ED451723}" destId="{B1E99E2F-F393-4D11-AC9A-4E43D665ED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D7E06-50DC-4D57-997E-B6FBA4D39D0E}">
      <dsp:nvSpPr>
        <dsp:cNvPr id="0" name=""/>
        <dsp:cNvSpPr/>
      </dsp:nvSpPr>
      <dsp:spPr>
        <a:xfrm rot="5400000">
          <a:off x="-147406" y="147623"/>
          <a:ext cx="982712" cy="687898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1" y="344165"/>
        <a:ext cx="687898" cy="294814"/>
      </dsp:txXfrm>
    </dsp:sp>
    <dsp:sp modelId="{3ACEF7DC-2D59-42A3-8289-334D73FEB60C}">
      <dsp:nvSpPr>
        <dsp:cNvPr id="0" name=""/>
        <dsp:cNvSpPr/>
      </dsp:nvSpPr>
      <dsp:spPr>
        <a:xfrm rot="5400000">
          <a:off x="4253667" y="-3565552"/>
          <a:ext cx="638762" cy="7770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Organization</a:t>
          </a:r>
          <a:endParaRPr lang="en-US" sz="3500" kern="1200" dirty="0"/>
        </a:p>
      </dsp:txBody>
      <dsp:txXfrm rot="-5400000">
        <a:off x="687898" y="31399"/>
        <a:ext cx="7739119" cy="576398"/>
      </dsp:txXfrm>
    </dsp:sp>
    <dsp:sp modelId="{E5246370-7DC8-4693-BA2A-0A05E47879B2}">
      <dsp:nvSpPr>
        <dsp:cNvPr id="0" name=""/>
        <dsp:cNvSpPr/>
      </dsp:nvSpPr>
      <dsp:spPr>
        <a:xfrm rot="5400000">
          <a:off x="-147406" y="1033034"/>
          <a:ext cx="982712" cy="687898"/>
        </a:xfrm>
        <a:prstGeom prst="chevron">
          <a:avLst/>
        </a:prstGeom>
        <a:solidFill>
          <a:schemeClr val="accent2">
            <a:shade val="50000"/>
            <a:hueOff val="-13828"/>
            <a:satOff val="-2803"/>
            <a:lumOff val="15417"/>
            <a:alphaOff val="0"/>
          </a:schemeClr>
        </a:solidFill>
        <a:ln w="25400" cap="flat" cmpd="sng" algn="ctr">
          <a:solidFill>
            <a:schemeClr val="accent2">
              <a:shade val="50000"/>
              <a:hueOff val="-13828"/>
              <a:satOff val="-2803"/>
              <a:lumOff val="154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-5400000">
        <a:off x="1" y="1229576"/>
        <a:ext cx="687898" cy="294814"/>
      </dsp:txXfrm>
    </dsp:sp>
    <dsp:sp modelId="{183CA8AB-2A46-4E62-8FF1-1F23BFC4913F}">
      <dsp:nvSpPr>
        <dsp:cNvPr id="0" name=""/>
        <dsp:cNvSpPr/>
      </dsp:nvSpPr>
      <dsp:spPr>
        <a:xfrm rot="5400000">
          <a:off x="4253667" y="-2680141"/>
          <a:ext cx="638762" cy="7770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3283"/>
              <a:satOff val="-2425"/>
              <a:lumOff val="140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Cohesive Narrative</a:t>
          </a:r>
          <a:endParaRPr lang="en-US" sz="3500" kern="1200" dirty="0"/>
        </a:p>
      </dsp:txBody>
      <dsp:txXfrm rot="-5400000">
        <a:off x="687898" y="916810"/>
        <a:ext cx="7739119" cy="576398"/>
      </dsp:txXfrm>
    </dsp:sp>
    <dsp:sp modelId="{A7FA758F-FBC6-4872-8326-1BBF2259C521}">
      <dsp:nvSpPr>
        <dsp:cNvPr id="0" name=""/>
        <dsp:cNvSpPr/>
      </dsp:nvSpPr>
      <dsp:spPr>
        <a:xfrm rot="5400000">
          <a:off x="-147406" y="1918445"/>
          <a:ext cx="982712" cy="687898"/>
        </a:xfrm>
        <a:prstGeom prst="chevron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accent2">
              <a:shade val="50000"/>
              <a:hueOff val="-27656"/>
              <a:satOff val="-5606"/>
              <a:lumOff val="308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1" y="2114987"/>
        <a:ext cx="687898" cy="294814"/>
      </dsp:txXfrm>
    </dsp:sp>
    <dsp:sp modelId="{256E1146-57EB-4AC5-9EFB-A1857383A8B7}">
      <dsp:nvSpPr>
        <dsp:cNvPr id="0" name=""/>
        <dsp:cNvSpPr/>
      </dsp:nvSpPr>
      <dsp:spPr>
        <a:xfrm rot="5400000">
          <a:off x="4253667" y="-1794730"/>
          <a:ext cx="638762" cy="7770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Device Description</a:t>
          </a:r>
          <a:endParaRPr lang="en-US" sz="3500" kern="1200" dirty="0"/>
        </a:p>
      </dsp:txBody>
      <dsp:txXfrm rot="-5400000">
        <a:off x="687898" y="1802221"/>
        <a:ext cx="7739119" cy="576398"/>
      </dsp:txXfrm>
    </dsp:sp>
    <dsp:sp modelId="{7B13D5BD-0E04-4F2D-BA8A-CBA0521CDF46}">
      <dsp:nvSpPr>
        <dsp:cNvPr id="0" name=""/>
        <dsp:cNvSpPr/>
      </dsp:nvSpPr>
      <dsp:spPr>
        <a:xfrm rot="5400000">
          <a:off x="-147406" y="2803856"/>
          <a:ext cx="982712" cy="687898"/>
        </a:xfrm>
        <a:prstGeom prst="chevron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 w="25400" cap="flat" cmpd="sng" algn="ctr">
          <a:solidFill>
            <a:schemeClr val="accent2">
              <a:shade val="50000"/>
              <a:hueOff val="-41484"/>
              <a:satOff val="-8409"/>
              <a:lumOff val="462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1" y="3000398"/>
        <a:ext cx="687898" cy="294814"/>
      </dsp:txXfrm>
    </dsp:sp>
    <dsp:sp modelId="{5AFC4DE8-4320-43B2-AE48-DAE0753669D1}">
      <dsp:nvSpPr>
        <dsp:cNvPr id="0" name=""/>
        <dsp:cNvSpPr/>
      </dsp:nvSpPr>
      <dsp:spPr>
        <a:xfrm rot="5400000">
          <a:off x="4253667" y="-909319"/>
          <a:ext cx="638762" cy="7770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39850"/>
              <a:satOff val="-7276"/>
              <a:lumOff val="42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Basic Safety and Essential Performance</a:t>
          </a:r>
          <a:endParaRPr lang="en-US" sz="3500" kern="1200" dirty="0"/>
        </a:p>
      </dsp:txBody>
      <dsp:txXfrm rot="-5400000">
        <a:off x="687898" y="2687632"/>
        <a:ext cx="7739119" cy="576398"/>
      </dsp:txXfrm>
    </dsp:sp>
    <dsp:sp modelId="{03CF7277-A3DB-4832-9B5C-81F2586FEFC6}">
      <dsp:nvSpPr>
        <dsp:cNvPr id="0" name=""/>
        <dsp:cNvSpPr/>
      </dsp:nvSpPr>
      <dsp:spPr>
        <a:xfrm rot="5400000">
          <a:off x="-147406" y="3689267"/>
          <a:ext cx="982712" cy="687898"/>
        </a:xfrm>
        <a:prstGeom prst="chevron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accent2">
              <a:shade val="50000"/>
              <a:hueOff val="-27656"/>
              <a:satOff val="-5606"/>
              <a:lumOff val="308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1" y="3885809"/>
        <a:ext cx="687898" cy="294814"/>
      </dsp:txXfrm>
    </dsp:sp>
    <dsp:sp modelId="{4262089F-AB0E-4399-B153-8E133A9D55A1}">
      <dsp:nvSpPr>
        <dsp:cNvPr id="0" name=""/>
        <dsp:cNvSpPr/>
      </dsp:nvSpPr>
      <dsp:spPr>
        <a:xfrm rot="5400000">
          <a:off x="4253667" y="-23909"/>
          <a:ext cx="638762" cy="7770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Investigational Plan</a:t>
          </a:r>
          <a:endParaRPr lang="en-US" sz="3500" kern="1200" dirty="0"/>
        </a:p>
      </dsp:txBody>
      <dsp:txXfrm rot="-5400000">
        <a:off x="687898" y="3573042"/>
        <a:ext cx="7739119" cy="576398"/>
      </dsp:txXfrm>
    </dsp:sp>
    <dsp:sp modelId="{E997AD58-0ED3-45E2-ADE1-9FF8FFE7A6D0}">
      <dsp:nvSpPr>
        <dsp:cNvPr id="0" name=""/>
        <dsp:cNvSpPr/>
      </dsp:nvSpPr>
      <dsp:spPr>
        <a:xfrm rot="5400000">
          <a:off x="-147406" y="4574677"/>
          <a:ext cx="982712" cy="687898"/>
        </a:xfrm>
        <a:prstGeom prst="chevron">
          <a:avLst/>
        </a:prstGeom>
        <a:solidFill>
          <a:schemeClr val="accent2">
            <a:shade val="50000"/>
            <a:hueOff val="-13828"/>
            <a:satOff val="-2803"/>
            <a:lumOff val="15417"/>
            <a:alphaOff val="0"/>
          </a:schemeClr>
        </a:solidFill>
        <a:ln w="25400" cap="flat" cmpd="sng" algn="ctr">
          <a:solidFill>
            <a:schemeClr val="accent2">
              <a:shade val="50000"/>
              <a:hueOff val="-13828"/>
              <a:satOff val="-2803"/>
              <a:lumOff val="154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1" y="4771219"/>
        <a:ext cx="687898" cy="294814"/>
      </dsp:txXfrm>
    </dsp:sp>
    <dsp:sp modelId="{B1E99E2F-F393-4D11-AC9A-4E43D665EDD4}">
      <dsp:nvSpPr>
        <dsp:cNvPr id="0" name=""/>
        <dsp:cNvSpPr/>
      </dsp:nvSpPr>
      <dsp:spPr>
        <a:xfrm rot="5400000">
          <a:off x="4253667" y="861501"/>
          <a:ext cx="638762" cy="7770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3283"/>
              <a:satOff val="-2425"/>
              <a:lumOff val="140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Interactions with FDA</a:t>
          </a:r>
          <a:endParaRPr lang="en-US" sz="3500" kern="1200" dirty="0"/>
        </a:p>
      </dsp:txBody>
      <dsp:txXfrm rot="-5400000">
        <a:off x="687898" y="4458452"/>
        <a:ext cx="7739119" cy="576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0C848D-9CAD-47EA-8493-B4D57D3DA345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96" y="4342847"/>
            <a:ext cx="5029408" cy="4115274"/>
          </a:xfrm>
          <a:noFill/>
        </p:spPr>
        <p:txBody>
          <a:bodyPr lIns="91357" tIns="45679" rIns="91357" bIns="45679"/>
          <a:lstStyle/>
          <a:p>
            <a:pPr eaLnBrk="1" hangingPunct="1"/>
            <a:endParaRPr lang="en-US" altLang="en-US" sz="18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D23B1F-55EB-4576-8E23-CE9661D5A080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0849F-6E73-40E2-8208-1BB84C84DBCE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33A3FA-AEB2-4C0B-A601-E599446883FB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7C5F1E-FB2B-454F-BE41-2264E72729CD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E5DCC0-E0D4-4E24-87E2-60D3F0728A37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405CED-1C00-408D-B314-3C9B008FE595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665A08-790A-41E6-9FC4-42F631A94873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D0A383-4BAF-4E26-A382-710EC47CE9D3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4B04F-0229-432E-A1A7-84DF9512640C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B5EEBD-1389-4BAA-9D78-B41F0273C28B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CA03BB-624E-4D9C-BD20-A94D6BA6450E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96" y="4342847"/>
            <a:ext cx="5029408" cy="4115274"/>
          </a:xfrm>
          <a:noFill/>
        </p:spPr>
        <p:txBody>
          <a:bodyPr lIns="91357" tIns="45679" rIns="91357" bIns="45679"/>
          <a:lstStyle/>
          <a:p>
            <a:pPr eaLnBrk="1" hangingPunct="1"/>
            <a:endParaRPr lang="en-US" altLang="en-US" sz="20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C2B254-225B-4BCF-A687-8430E03ECCDF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Q-Sub guidance is 57 pages</a:t>
            </a:r>
          </a:p>
          <a:p>
            <a:r>
              <a:rPr lang="en-US" altLang="en-US" smtClean="0"/>
              <a:t>EFS guidance is 40 pages</a:t>
            </a:r>
          </a:p>
          <a:p>
            <a:r>
              <a:rPr lang="en-US" altLang="en-US" smtClean="0"/>
              <a:t>If you search for “clinical” in the guidance database, narrowing your focus to CDRH, you will find 58 guidance documents.  Only 1 of those documents, the EFS guidance, is focused on the content of IDE submissions.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7155" indent="-283521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34085" indent="-226817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87718" indent="-226817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41352" indent="-226817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D18691-D57A-4666-B481-89D3E71A643E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4A6D84-2E7B-4C3F-9301-55909E25A443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2175" indent="-162175">
              <a:buFont typeface="Arial" panose="020B0604020202020204" pitchFamily="34" charset="0"/>
              <a:buChar char="•"/>
            </a:pPr>
            <a:r>
              <a:rPr lang="en-US" dirty="0" smtClean="0"/>
              <a:t>CDRH review teams (and sponsors) have done an amazing job, significantly reducing the number of cycles and time to full approval</a:t>
            </a:r>
          </a:p>
          <a:p>
            <a:pPr marL="162175" indent="-162175">
              <a:buFont typeface="Arial" panose="020B0604020202020204" pitchFamily="34" charset="0"/>
              <a:buChar char="•"/>
            </a:pPr>
            <a:r>
              <a:rPr lang="en-US" dirty="0" smtClean="0"/>
              <a:t>Primary factor improving these results is interacting with the sponsor during and after each review cycle</a:t>
            </a:r>
          </a:p>
          <a:p>
            <a:pPr marL="162175" indent="-162175">
              <a:buFont typeface="Arial" panose="020B0604020202020204" pitchFamily="34" charset="0"/>
              <a:buChar char="•"/>
            </a:pPr>
            <a:r>
              <a:rPr lang="en-US" dirty="0" smtClean="0"/>
              <a:t>IDE submission quality</a:t>
            </a:r>
            <a:r>
              <a:rPr lang="en-US" baseline="0" dirty="0" smtClean="0"/>
              <a:t> varies widely</a:t>
            </a:r>
            <a:endParaRPr lang="en-US" dirty="0" smtClean="0"/>
          </a:p>
          <a:p>
            <a:pPr marL="162175" indent="-162175">
              <a:buFont typeface="Arial" panose="020B0604020202020204" pitchFamily="34" charset="0"/>
              <a:buChar char="•"/>
            </a:pPr>
            <a:r>
              <a:rPr lang="en-US" dirty="0" smtClean="0"/>
              <a:t>Interactions are stressful and resource intensive</a:t>
            </a:r>
          </a:p>
          <a:p>
            <a:pPr marL="162175" indent="-162175">
              <a:buFont typeface="Arial" panose="020B0604020202020204" pitchFamily="34" charset="0"/>
              <a:buChar char="•"/>
            </a:pPr>
            <a:r>
              <a:rPr lang="en-US" dirty="0" smtClean="0"/>
              <a:t>Some IDE submissions aren’t organized well and lack critical information: we expend tremendous resources on these submissions</a:t>
            </a:r>
          </a:p>
          <a:p>
            <a:pPr marL="162175" indent="-162175">
              <a:buFont typeface="Arial" panose="020B0604020202020204" pitchFamily="34" charset="0"/>
              <a:buChar char="•"/>
            </a:pPr>
            <a:r>
              <a:rPr lang="en-US" dirty="0" smtClean="0"/>
              <a:t>Incorporating a refuse-to-accept process would make the review process more stressful and require even more resources</a:t>
            </a:r>
          </a:p>
          <a:p>
            <a:pPr marL="162175" indent="-162175">
              <a:buFont typeface="Arial" panose="020B0604020202020204" pitchFamily="34" charset="0"/>
              <a:buChar char="•"/>
            </a:pPr>
            <a:r>
              <a:rPr lang="en-US" dirty="0" smtClean="0"/>
              <a:t>Stressful for review staff AND sponsors</a:t>
            </a:r>
          </a:p>
          <a:p>
            <a:pPr marL="162175" indent="-16217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3E735-212C-428C-A9C3-CC710631DF3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38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17E4D9-B18E-42E5-BDFA-7C50DE56F5E8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774BB8-90ED-4037-8AA7-B1482316EECC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51864B-66A4-474E-A829-A464CA0D7614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E349EC-688E-4457-A97A-5F7163E1DF64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58C826-F5E2-4E53-9533-D61B2450A5CE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3E735-212C-428C-A9C3-CC710631DF3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3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5BC678-D1E5-47ED-8E62-2D586C2F5CF4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96" y="4342847"/>
            <a:ext cx="5029408" cy="4115274"/>
          </a:xfrm>
          <a:noFill/>
        </p:spPr>
        <p:txBody>
          <a:bodyPr lIns="91357" tIns="45679" rIns="91357" bIns="45679"/>
          <a:lstStyle/>
          <a:p>
            <a:pPr eaLnBrk="1" hangingPunct="1"/>
            <a:endParaRPr lang="en-US" altLang="en-US" sz="2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412D62-36EF-4418-8D95-DA7F105D8231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96" y="4342847"/>
            <a:ext cx="5029408" cy="4115274"/>
          </a:xfrm>
          <a:noFill/>
        </p:spPr>
        <p:txBody>
          <a:bodyPr lIns="91357" tIns="45679" rIns="91357" bIns="45679"/>
          <a:lstStyle/>
          <a:p>
            <a:pPr eaLnBrk="1" hangingPunct="1"/>
            <a:endParaRPr lang="en-US" altLang="en-US" sz="2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680F7E-AD39-400F-9B44-193EF3AED785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96" y="4342847"/>
            <a:ext cx="5029408" cy="4115274"/>
          </a:xfrm>
          <a:noFill/>
        </p:spPr>
        <p:txBody>
          <a:bodyPr lIns="91357" tIns="45679" rIns="91357" bIns="45679"/>
          <a:lstStyle/>
          <a:p>
            <a:pPr eaLnBrk="1" hangingPunct="1"/>
            <a:endParaRPr lang="en-US" altLang="en-US" sz="2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EE3457-D2BD-45E4-8453-B9A7B4A0AE87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4700AB-A91D-4A56-B434-B45F6BD9780C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8A666D-8475-421E-AF69-7FBBA5CAB6EB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CB0562-4FC1-4DC3-83DE-81E737CC79A1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0" y="4344428"/>
            <a:ext cx="5487340" cy="411369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10/11/2016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10/11/2016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68438" y="1593850"/>
            <a:ext cx="3554412" cy="482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5250" y="1593850"/>
            <a:ext cx="3554413" cy="482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50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0" y="1219200"/>
            <a:ext cx="84582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05866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5369B7-EEF4-4B4B-B19F-ED850D03C0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6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10/11/2016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10/11/2016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10/11/2016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10/11/2016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10/11/2016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10/11/2016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MedicalDevices/DeviceRegulationandGuidance/GuidanceDocuments/UCM373766.pdf" TargetMode="External"/><Relationship Id="rId2" Type="http://schemas.openxmlformats.org/officeDocument/2006/relationships/hyperlink" Target="http://www.fda.gov/downloads/MedicalDevices/DeviceRegulationandGuidance/GuidanceDocuments/UCM279107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da.gov/downloads/MedicalDevices/DeviceRegulationandGuidance/GuidanceDocuments/UCM283707.pdf" TargetMode="External"/><Relationship Id="rId4" Type="http://schemas.openxmlformats.org/officeDocument/2006/relationships/hyperlink" Target="http://www.fda.gov/downloads/medicaldevices/deviceregulationandguidance/guidancedocuments/ucm279103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MedicalDevices/DeviceRegulationandGuidance/" TargetMode="External"/><Relationship Id="rId2" Type="http://schemas.openxmlformats.org/officeDocument/2006/relationships/hyperlink" Target="http://www.fda.gov/Training/CDRHLear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ce@fda.hhs.gov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25" y="1612900"/>
            <a:ext cx="8077200" cy="2133600"/>
          </a:xfrm>
          <a:noFill/>
        </p:spPr>
        <p:txBody>
          <a:bodyPr lIns="92075" tIns="46038" rIns="92075" bIns="46038"/>
          <a:lstStyle/>
          <a:p>
            <a:pPr eaLnBrk="1" hangingPunct="1">
              <a:tabLst>
                <a:tab pos="1314450" algn="l"/>
              </a:tabLst>
            </a:pPr>
            <a:r>
              <a:rPr lang="en-US" altLang="en-US" smtClean="0"/>
              <a:t>Clinical trials for medical devices: FDA and </a:t>
            </a:r>
            <a:br>
              <a:rPr lang="en-US" altLang="en-US" smtClean="0"/>
            </a:br>
            <a:r>
              <a:rPr lang="en-US" altLang="en-US" smtClean="0"/>
              <a:t>the IDE process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858000" cy="22860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Owen Faris, Ph.D.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owen.faris@fda.hhs.gov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Director, Clinical Trials Program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Office of Device Evaluation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Center for Devices and Radiological Health, FDA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724577"/>
            <a:ext cx="8509103" cy="92602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Types of IDEs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760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Feasibility study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May provide support for a future pivotal study or may be used to answer basic research questions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Not intended to be the primary support for a marketing application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Endpoints and sample size generally not statistically driven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Often required by FDA prior to pivotal study to assess basic safety and potential for effectiveness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Generally ~10-40 patients but may be larger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FDA review is primarily focused on safety and whether the potential benefit or value of the data justifies risk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647664"/>
            <a:ext cx="8509103" cy="92602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Types of IDEs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760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Early Feasibility Study (EFS)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Generally &lt;15 subjects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Device may be early in development, before the device design has been finalized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Approval of an early feasibility study IDE may be based on less nonclinical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Some nonclinical testing may be deferred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Additional mitigations may be needed to protect subjects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New EFS program within CDRH is designed to facilitate and support EFS research under IDE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mtClean="0"/>
          </a:p>
          <a:p>
            <a:pPr lvl="1" eaLnBrk="1" hangingPunct="1">
              <a:lnSpc>
                <a:spcPct val="80000"/>
              </a:lnSpc>
            </a:pPr>
            <a:endParaRPr lang="en-US" altLang="en-US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656210"/>
            <a:ext cx="8509103" cy="92602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Types of IDEs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776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Pivotal study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Generally intended as the primary clinical support for a marketing application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Designed to demonstrate a “reasonable assurance of safety and effectiveness”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Endpoints and sample size statistically driven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Designed to assess both safety and effectiveness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FDA review is much more complex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784397"/>
            <a:ext cx="8509103" cy="9260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FDA’s Feasibility IDE Review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Focused on safety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Critical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Reasonable study conceptually?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Adequate preclinical validation of device?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Why is clinical really the next necessary step?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Appropriate mitigation of potential risks?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Appropriate enrollment criteria?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Patients adequately informed?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Sample size appropriate?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733122"/>
            <a:ext cx="8509103" cy="92602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FDA’s Pivotal IDE Review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25925"/>
          </a:xfrm>
        </p:spPr>
        <p:txBody>
          <a:bodyPr/>
          <a:lstStyle/>
          <a:p>
            <a:pPr eaLnBrk="1" hangingPunct="1"/>
            <a:r>
              <a:rPr lang="en-US" altLang="en-US" smtClean="0"/>
              <a:t>Focused on safety </a:t>
            </a:r>
            <a:r>
              <a:rPr lang="en-US" altLang="en-US" u="sng" smtClean="0"/>
              <a:t>and</a:t>
            </a:r>
            <a:r>
              <a:rPr lang="en-US" altLang="en-US" smtClean="0"/>
              <a:t> plan for collecting and evaluating study data</a:t>
            </a:r>
          </a:p>
          <a:p>
            <a:pPr eaLnBrk="1" hangingPunct="1"/>
            <a:r>
              <a:rPr lang="en-US" altLang="en-US" u="sng" smtClean="0"/>
              <a:t>Additional</a:t>
            </a:r>
            <a:r>
              <a:rPr lang="en-US" altLang="en-US" smtClean="0"/>
              <a:t> critical issues</a:t>
            </a:r>
          </a:p>
          <a:p>
            <a:pPr lvl="1" eaLnBrk="1" hangingPunct="1"/>
            <a:r>
              <a:rPr lang="en-US" altLang="en-US" smtClean="0"/>
              <a:t>Trial endpoints</a:t>
            </a:r>
          </a:p>
          <a:p>
            <a:pPr lvl="1" eaLnBrk="1" hangingPunct="1"/>
            <a:r>
              <a:rPr lang="en-US" altLang="en-US" smtClean="0"/>
              <a:t>Randomization, blinding, follow-up, etc</a:t>
            </a:r>
          </a:p>
          <a:p>
            <a:pPr lvl="1" eaLnBrk="1" hangingPunct="1"/>
            <a:r>
              <a:rPr lang="en-US" altLang="en-US" smtClean="0"/>
              <a:t>Study conduct and monitoring</a:t>
            </a:r>
          </a:p>
          <a:p>
            <a:pPr lvl="1" eaLnBrk="1" hangingPunct="1"/>
            <a:r>
              <a:rPr lang="en-US" altLang="en-US" smtClean="0"/>
              <a:t>Statistical analysis plan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673301"/>
            <a:ext cx="8509103" cy="92602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Basic Submission Elements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Background of medical issue, the study goals, and why this study will further the science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u="sng" smtClean="0"/>
              <a:t>Detailed</a:t>
            </a:r>
            <a:r>
              <a:rPr lang="en-US" altLang="en-US" sz="2800" smtClean="0"/>
              <a:t> description of the device under study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Previous studies (preclinical and clinical)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Summary of available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Why is a clinical study needed at this stage?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What evidence supports the safety of this study/device and the potential for the study data to be meaningful?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Are there outstanding safety questions that should be addressed with preclinical data?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664755"/>
            <a:ext cx="8509103" cy="92602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Basic Submission Elements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91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smtClean="0"/>
              <a:t>Risk analysis</a:t>
            </a:r>
          </a:p>
          <a:p>
            <a:pPr lvl="1" eaLnBrk="1" hangingPunct="1"/>
            <a:r>
              <a:rPr lang="en-US" altLang="en-US" sz="2400" smtClean="0"/>
              <a:t>What are the potential risks to the patient?</a:t>
            </a:r>
          </a:p>
          <a:p>
            <a:pPr lvl="1" eaLnBrk="1" hangingPunct="1"/>
            <a:r>
              <a:rPr lang="en-US" altLang="en-US" sz="2400" smtClean="0"/>
              <a:t>Does the study mitigate the risks where possible?</a:t>
            </a:r>
          </a:p>
          <a:p>
            <a:pPr lvl="1" eaLnBrk="1" hangingPunct="1"/>
            <a:r>
              <a:rPr lang="en-US" altLang="en-US" sz="2400" smtClean="0"/>
              <a:t>Are the risks outweighed by the potential for benefit and/or value of the study</a:t>
            </a:r>
          </a:p>
          <a:p>
            <a:pPr eaLnBrk="1" hangingPunct="1"/>
            <a:r>
              <a:rPr lang="en-US" altLang="en-US" sz="2800" smtClean="0"/>
              <a:t>Patient monitoring and follow-up plan</a:t>
            </a:r>
          </a:p>
          <a:p>
            <a:pPr eaLnBrk="1" hangingPunct="1"/>
            <a:r>
              <a:rPr lang="en-US" altLang="en-US" sz="2800" smtClean="0"/>
              <a:t>Inclusion and exclusion criteria</a:t>
            </a:r>
          </a:p>
          <a:p>
            <a:pPr eaLnBrk="1" hangingPunct="1"/>
            <a:r>
              <a:rPr lang="en-US" altLang="en-US" sz="2800" smtClean="0"/>
              <a:t>Informed consent document</a:t>
            </a:r>
          </a:p>
          <a:p>
            <a:pPr eaLnBrk="1" hangingPunct="1"/>
            <a:r>
              <a:rPr lang="en-US" altLang="en-US" sz="2800" smtClean="0"/>
              <a:t>Sample size and number of investigational centers, with justification</a:t>
            </a:r>
          </a:p>
          <a:p>
            <a:pPr lvl="1" eaLnBrk="1" hangingPunct="1"/>
            <a:endParaRPr lang="en-US" altLang="en-US" sz="2400" smtClean="0"/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569913"/>
            <a:ext cx="85598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Submission Elements, Pivotal IDEs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91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Primary and secondary endpoints</a:t>
            </a:r>
          </a:p>
          <a:p>
            <a:pPr lvl="1" eaLnBrk="1" hangingPunct="1"/>
            <a:r>
              <a:rPr lang="en-US" altLang="en-US" smtClean="0"/>
              <a:t>Discussion of appropriateness of endpoint parameters, hypotheses, and success criteria</a:t>
            </a:r>
          </a:p>
          <a:p>
            <a:pPr eaLnBrk="1" hangingPunct="1"/>
            <a:r>
              <a:rPr lang="en-US" altLang="en-US" smtClean="0"/>
              <a:t>Basic trial design</a:t>
            </a:r>
          </a:p>
          <a:p>
            <a:pPr lvl="1" eaLnBrk="1" hangingPunct="1"/>
            <a:r>
              <a:rPr lang="en-US" altLang="en-US" smtClean="0"/>
              <a:t>Controlled? If not, why not?</a:t>
            </a:r>
          </a:p>
          <a:p>
            <a:pPr lvl="1" eaLnBrk="1" hangingPunct="1"/>
            <a:r>
              <a:rPr lang="en-US" altLang="en-US" smtClean="0"/>
              <a:t>Randomized? If not, why not?</a:t>
            </a:r>
          </a:p>
          <a:p>
            <a:pPr lvl="1" eaLnBrk="1" hangingPunct="1"/>
            <a:r>
              <a:rPr lang="en-US" altLang="en-US" smtClean="0"/>
              <a:t>Blinded? If not, why not?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91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Trial conduct and study monitoring</a:t>
            </a:r>
          </a:p>
          <a:p>
            <a:pPr lvl="1" eaLnBrk="1" hangingPunct="1"/>
            <a:r>
              <a:rPr lang="en-US" altLang="en-US" smtClean="0"/>
              <a:t>Data handling and adjudication process</a:t>
            </a:r>
          </a:p>
          <a:p>
            <a:pPr lvl="1" eaLnBrk="1" hangingPunct="1"/>
            <a:r>
              <a:rPr lang="en-US" altLang="en-US" smtClean="0"/>
              <a:t>Sponsor blinding</a:t>
            </a:r>
          </a:p>
          <a:p>
            <a:pPr lvl="1" eaLnBrk="1" hangingPunct="1"/>
            <a:r>
              <a:rPr lang="en-US" altLang="en-US" smtClean="0"/>
              <a:t>Independent committees</a:t>
            </a:r>
          </a:p>
          <a:p>
            <a:pPr lvl="1" eaLnBrk="1" hangingPunct="1"/>
            <a:r>
              <a:rPr lang="en-US" altLang="en-US" smtClean="0"/>
              <a:t>Case report forms</a:t>
            </a:r>
          </a:p>
          <a:p>
            <a:pPr lvl="2" eaLnBrk="1" hangingPunct="1"/>
            <a:r>
              <a:rPr lang="en-US" altLang="en-US" smtClean="0"/>
              <a:t>Is the right information being gathered to support the study endpoints and are investigators adequately prompted to report adverse events?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title"/>
          </p:nvPr>
        </p:nvSpPr>
        <p:spPr>
          <a:xfrm>
            <a:off x="141288" y="569913"/>
            <a:ext cx="9002712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 smtClean="0"/>
              <a:t>Submission Elements, Pivotal IDEs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609600"/>
            <a:ext cx="8151813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Submission Elements, Pivotal IDEs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91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Statistical analysis plan</a:t>
            </a:r>
          </a:p>
          <a:p>
            <a:pPr lvl="1" eaLnBrk="1" hangingPunct="1"/>
            <a:r>
              <a:rPr lang="en-US" altLang="en-US" sz="2400" smtClean="0"/>
              <a:t>Clearly defined  S &amp; E hypotheses</a:t>
            </a:r>
          </a:p>
          <a:p>
            <a:pPr lvl="1" eaLnBrk="1" hangingPunct="1"/>
            <a:r>
              <a:rPr lang="en-US" altLang="en-US" sz="2400" smtClean="0"/>
              <a:t>Type-1 error and multiplicity</a:t>
            </a:r>
          </a:p>
          <a:p>
            <a:pPr lvl="1" eaLnBrk="1" hangingPunct="1"/>
            <a:r>
              <a:rPr lang="en-US" altLang="en-US" sz="2400" smtClean="0"/>
              <a:t>Missing data handling</a:t>
            </a:r>
          </a:p>
          <a:p>
            <a:pPr lvl="1" eaLnBrk="1" hangingPunct="1"/>
            <a:r>
              <a:rPr lang="en-US" altLang="en-US" sz="2400" smtClean="0"/>
              <a:t>Sample size calculations and assumptions</a:t>
            </a:r>
          </a:p>
          <a:p>
            <a:pPr lvl="1" eaLnBrk="1" hangingPunct="1"/>
            <a:r>
              <a:rPr lang="en-US" altLang="en-US" sz="2400" smtClean="0"/>
              <a:t>Assessment of critical covariates</a:t>
            </a:r>
          </a:p>
          <a:p>
            <a:pPr lvl="1" eaLnBrk="1" hangingPunct="1"/>
            <a:r>
              <a:rPr lang="en-US" altLang="en-US" sz="2400" smtClean="0"/>
              <a:t>Adaptive design plans</a:t>
            </a:r>
          </a:p>
          <a:p>
            <a:pPr lvl="1" eaLnBrk="1" hangingPunct="1"/>
            <a:r>
              <a:rPr lang="en-US" altLang="en-US" sz="2400" smtClean="0"/>
              <a:t>Interim analyses and early stopping rules</a:t>
            </a:r>
          </a:p>
          <a:p>
            <a:pPr lvl="1" eaLnBrk="1" hangingPunct="1"/>
            <a:r>
              <a:rPr lang="en-US" altLang="en-US" sz="2400" smtClean="0"/>
              <a:t>Data handling</a:t>
            </a:r>
          </a:p>
          <a:p>
            <a:pPr lvl="1" eaLnBrk="1" hangingPunct="1"/>
            <a:endParaRPr lang="en-US" altLang="en-US" sz="2400" smtClean="0"/>
          </a:p>
          <a:p>
            <a:pPr eaLnBrk="1" hangingPunct="1"/>
            <a:endParaRPr lang="en-US" altLang="en-US" sz="2800" smtClean="0"/>
          </a:p>
          <a:p>
            <a:pPr lvl="1" eaLnBrk="1" hangingPunct="1"/>
            <a:endParaRPr lang="en-US" altLang="en-US" sz="2400" smtClean="0"/>
          </a:p>
          <a:p>
            <a:pPr lvl="1" eaLnBrk="1" hangingPunct="1"/>
            <a:endParaRPr lang="en-US" altLang="en-US" sz="2400" smtClean="0"/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2147888"/>
            <a:ext cx="271938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0325"/>
            <a:ext cx="6308725" cy="4643438"/>
          </a:xfrm>
          <a:effectLst>
            <a:prstShdw prst="shdw17" dist="17961" dir="2700000">
              <a:srgbClr val="81808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D7D6E4"/>
                </a:solidFill>
              </a14:hiddenFill>
            </a:ext>
          </a:extLst>
        </p:spPr>
        <p:txBody>
          <a:bodyPr/>
          <a:lstStyle/>
          <a:p>
            <a:pPr marL="285750" indent="-285750" eaLnBrk="1" hangingPunct="1">
              <a:spcBef>
                <a:spcPct val="30000"/>
              </a:spcBef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The Section 201(h) of the Food, Drugs and Cosmetics Act defines a medical device as any healthcare product that does not achieve its principal intended purposes by chemical action or by being metabolized.</a:t>
            </a:r>
            <a:r>
              <a:rPr lang="en-US" altLang="en-US" smtClean="0"/>
              <a:t>  </a:t>
            </a:r>
          </a:p>
          <a:p>
            <a:pPr lvl="1" indent="-342900" eaLnBrk="1" hangingPunct="1">
              <a:spcBef>
                <a:spcPct val="30000"/>
              </a:spcBef>
            </a:pPr>
            <a:r>
              <a:rPr lang="en-US" altLang="en-US" sz="2400" b="1" smtClean="0"/>
              <a:t>As simple as a tongue depressor or a thermometer</a:t>
            </a:r>
          </a:p>
          <a:p>
            <a:pPr lvl="1" indent="-342900" eaLnBrk="1" hangingPunct="1">
              <a:spcBef>
                <a:spcPct val="30000"/>
              </a:spcBef>
            </a:pPr>
            <a:r>
              <a:rPr lang="en-US" altLang="en-US" sz="2400" b="1" smtClean="0"/>
              <a:t>As complex robotic surgery devices</a:t>
            </a:r>
          </a:p>
          <a:p>
            <a:pPr marL="2020888" lvl="3" indent="-381000" eaLnBrk="1" hangingPunct="1">
              <a:spcBef>
                <a:spcPct val="30000"/>
              </a:spcBef>
            </a:pPr>
            <a:endParaRPr lang="en-US" altLang="en-US" sz="2400" b="1" smtClean="0"/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xfrm>
            <a:off x="1558925" y="523875"/>
            <a:ext cx="7086600" cy="715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What is a Medical Device?</a:t>
            </a:r>
          </a:p>
        </p:txBody>
      </p:sp>
      <p:pic>
        <p:nvPicPr>
          <p:cNvPr id="18437" name="Picture 6" descr="Play narra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1671638"/>
            <a:ext cx="149225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6308725" y="6096000"/>
            <a:ext cx="2470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StempelGaramond Roman" pitchFamily="18" charset="0"/>
              </a:rPr>
              <a:t>©</a:t>
            </a:r>
            <a:r>
              <a:rPr lang="en-US" altLang="en-US" sz="1400" i="1">
                <a:latin typeface="StempelGaramond Roman" pitchFamily="18" charset="0"/>
              </a:rPr>
              <a:t>2006 Intuitive Surgical, Inc.</a:t>
            </a:r>
            <a:r>
              <a:rPr lang="en-US" altLang="en-US" sz="1400">
                <a:latin typeface="StempelGaramond Roman" pitchFamily="18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844217"/>
            <a:ext cx="8509103" cy="926020"/>
          </a:xfrm>
        </p:spPr>
        <p:txBody>
          <a:bodyPr/>
          <a:lstStyle/>
          <a:p>
            <a:pPr eaLnBrk="1" hangingPunct="1"/>
            <a:r>
              <a:rPr lang="en-US" altLang="en-US" smtClean="0"/>
              <a:t>Primary Endpoint Design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Should evaluate the safety and effectiveness of the device in the population expected to be indicated.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Generally divided into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1 or more “safety” endpoints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1 or more “effectiveness” endpoints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study would be considered successful if </a:t>
            </a:r>
            <a:r>
              <a:rPr lang="en-US" altLang="en-US" sz="2800" u="sng" smtClean="0"/>
              <a:t>both</a:t>
            </a:r>
            <a:r>
              <a:rPr lang="en-US" altLang="en-US" sz="2800" smtClean="0"/>
              <a:t> the safety and effectiveness endpoints are met.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629035"/>
            <a:ext cx="8509103" cy="926020"/>
          </a:xfrm>
        </p:spPr>
        <p:txBody>
          <a:bodyPr/>
          <a:lstStyle/>
          <a:p>
            <a:pPr eaLnBrk="1" hangingPunct="1"/>
            <a:r>
              <a:rPr lang="en-US" altLang="en-US" smtClean="0"/>
              <a:t>Primary Endpoint Design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clinical protocol should clearly and prospectively detail: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Methods for obtaining endpoint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Definitions for what will be counted as a primary event in the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Situations in which patient data will be excluded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How missing data will be handled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How the impact of covariates will be assessed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698939"/>
            <a:ext cx="8509103" cy="926020"/>
          </a:xfrm>
        </p:spPr>
        <p:txBody>
          <a:bodyPr/>
          <a:lstStyle/>
          <a:p>
            <a:pPr eaLnBrk="1" hangingPunct="1"/>
            <a:r>
              <a:rPr lang="en-US" altLang="en-US" smtClean="0"/>
              <a:t>Sample Size &amp; Follow-Up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Driven by either: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Primary safety endpoint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Primary effectiveness endpoint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Minimum number of patients and/or minimum duration of follow-up may be required depending 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Understanding of the safety and effectiveness of the device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Concerns regarding durability of device safety or effectiveness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656210"/>
            <a:ext cx="8509103" cy="9260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Secondary Endpoints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Generally used to evaluate additional meaningful claims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Generally only considered if primary endpoints are successful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Should be used to provide further insight into the device effects and mechanisms of action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Definitions and analysis methods should be clearly detailed prospectively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Not considered “statistically significant” unless a pre-specified alpha allocation plan is in the protocol, even if the p-value is &lt; 0.05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9438" y="609600"/>
            <a:ext cx="8170862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Submission Elements, Pivotal IDEs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52643"/>
            <a:ext cx="7772400" cy="41910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sz="3600" u="sng" dirty="0" smtClean="0"/>
              <a:t>	Provide </a:t>
            </a:r>
            <a:r>
              <a:rPr lang="en-US" altLang="en-US" sz="3600" u="sng" dirty="0" smtClean="0"/>
              <a:t>enough detail to avoid </a:t>
            </a:r>
            <a:r>
              <a:rPr lang="en-US" altLang="en-US" sz="3600" u="sng" dirty="0" smtClean="0"/>
              <a:t>ambiguity </a:t>
            </a:r>
            <a:r>
              <a:rPr lang="en-US" altLang="en-US" sz="3600" u="sng" dirty="0" smtClean="0"/>
              <a:t>once the trial has started.</a:t>
            </a:r>
          </a:p>
          <a:p>
            <a:pPr lvl="1" eaLnBrk="1" hangingPunct="1"/>
            <a:endParaRPr lang="en-US" altLang="en-US" sz="3600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</p:nvPr>
        </p:nvGraphicFramePr>
        <p:xfrm>
          <a:off x="304800" y="1219200"/>
          <a:ext cx="8458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005888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61B059-8CBF-422D-9036-393EF9B7E45B}" type="slidenum">
              <a:rPr lang="en-US" altLang="en-US" sz="1200" smtClean="0">
                <a:solidFill>
                  <a:srgbClr val="898989"/>
                </a:solidFill>
              </a:rPr>
              <a:pPr eaLnBrk="1" hangingPunct="1"/>
              <a:t>25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716030"/>
            <a:ext cx="8509103" cy="92602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FDA’s IDE Review Decisions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Approval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Approves the trial for a specified number of patients and investigational centers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Approval with Conditions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Allows sponsor to begin the trial if the sponsor agrees to address the conditions (deficiencies) from the conditional approval letter within 45 days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Disapproval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Trial may not start until sponsor addresses the deficiencies from the letter, submits this information to FDA, and receives approval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Median Days to Full Approval</a:t>
            </a:r>
          </a:p>
          <a:p>
            <a:r>
              <a:rPr lang="en-US" sz="2800" dirty="0" smtClean="0"/>
              <a:t>442 days (2011) to 30 days (2016)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b="1" u="sng" dirty="0"/>
              <a:t>Percent Fully Approved within Two Cycles</a:t>
            </a:r>
          </a:p>
          <a:p>
            <a:r>
              <a:rPr lang="en-US" sz="2800" dirty="0"/>
              <a:t>~15% (2011) to ~71% </a:t>
            </a:r>
            <a:r>
              <a:rPr lang="en-US" sz="2800" dirty="0" smtClean="0"/>
              <a:t>(2016)</a:t>
            </a:r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Significant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656B0-D8A0-4332-9B19-2C5854DD584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94412" y="4529469"/>
            <a:ext cx="6057166" cy="2180906"/>
            <a:chOff x="1294412" y="4529469"/>
            <a:chExt cx="6057166" cy="2180906"/>
          </a:xfrm>
        </p:grpSpPr>
        <p:sp>
          <p:nvSpPr>
            <p:cNvPr id="2" name="TextBox 1"/>
            <p:cNvSpPr txBox="1"/>
            <p:nvPr/>
          </p:nvSpPr>
          <p:spPr>
            <a:xfrm>
              <a:off x="1294412" y="4687582"/>
              <a:ext cx="28310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61% of IDE’s Approved in 1</a:t>
              </a:r>
              <a:r>
                <a:rPr lang="en-US" sz="3600" b="1" baseline="30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</a:t>
              </a:r>
              <a:r>
                <a:rPr lang="en-US" sz="3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Round!</a:t>
              </a:r>
            </a:p>
          </p:txBody>
        </p:sp>
        <p:pic>
          <p:nvPicPr>
            <p:cNvPr id="13" name="Content Placeholder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248" y="4529469"/>
              <a:ext cx="3201330" cy="2180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76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Does study failure imply </a:t>
            </a:r>
            <a:br>
              <a:rPr lang="en-US" altLang="en-US" sz="4000" dirty="0" smtClean="0"/>
            </a:br>
            <a:r>
              <a:rPr lang="en-US" altLang="en-US" sz="4000" dirty="0" smtClean="0"/>
              <a:t>PMA disapproval?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mtClean="0"/>
              <a:t>Sometimes but not always.</a:t>
            </a:r>
          </a:p>
          <a:p>
            <a:pPr eaLnBrk="1" hangingPunct="1"/>
            <a:r>
              <a:rPr lang="en-US" altLang="en-US" smtClean="0"/>
              <a:t>PMA approval is based on a Benefit-Risk assessment</a:t>
            </a:r>
          </a:p>
          <a:p>
            <a:pPr eaLnBrk="1" hangingPunct="1"/>
            <a:r>
              <a:rPr lang="en-US" altLang="en-US" smtClean="0"/>
              <a:t>FDA is always willing to review all available data to determine whether there is a reasonable assurance that the  device safe and effective.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Does study failure imply</a:t>
            </a:r>
            <a:br>
              <a:rPr lang="en-US" altLang="en-US" sz="4000" dirty="0" smtClean="0"/>
            </a:br>
            <a:r>
              <a:rPr lang="en-US" altLang="en-US" sz="4000" dirty="0" smtClean="0"/>
              <a:t> device disapproval?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Alternatives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Unexpected safety concerns are outweighed by stronger than expected benefit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Inconclusive study result is supplemented by other clinical or non-clinical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Device is safe and effective for some limited indication or patient population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u="sng" dirty="0" smtClean="0"/>
              <a:t>All of these alternatives may raise serious type-1 error concerns. FDA is therefore very conservative in its consideration of these alternatives.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u="sng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482" y="656209"/>
            <a:ext cx="8509103" cy="9260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Device Classification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649413"/>
            <a:ext cx="7010400" cy="4297362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3600" dirty="0" smtClean="0"/>
              <a:t>Medical Device Classes</a:t>
            </a:r>
          </a:p>
          <a:p>
            <a:pPr eaLnBrk="1" hangingPunct="1">
              <a:buFontTx/>
              <a:buNone/>
            </a:pPr>
            <a:endParaRPr lang="en-US" altLang="en-US" sz="900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en-US" altLang="en-US" sz="2400" dirty="0" smtClean="0"/>
              <a:t>Class I </a:t>
            </a:r>
          </a:p>
          <a:p>
            <a:pPr lvl="1" eaLnBrk="1" hangingPunct="1"/>
            <a:r>
              <a:rPr lang="en-US" altLang="en-US" sz="2000" dirty="0" smtClean="0"/>
              <a:t>General Controls</a:t>
            </a:r>
          </a:p>
          <a:p>
            <a:pPr lvl="1" eaLnBrk="1" hangingPunct="1"/>
            <a:r>
              <a:rPr lang="en-US" altLang="en-US" sz="2000" dirty="0" smtClean="0"/>
              <a:t>Most exempt from premarket submission</a:t>
            </a:r>
          </a:p>
          <a:p>
            <a:pPr eaLnBrk="1" hangingPunct="1"/>
            <a:r>
              <a:rPr lang="en-US" altLang="en-US" sz="2400" dirty="0" smtClean="0"/>
              <a:t>Class II </a:t>
            </a:r>
          </a:p>
          <a:p>
            <a:pPr lvl="1" eaLnBrk="1" hangingPunct="1"/>
            <a:r>
              <a:rPr lang="en-US" altLang="en-US" sz="2000" dirty="0" smtClean="0"/>
              <a:t>Special Controls</a:t>
            </a:r>
          </a:p>
          <a:p>
            <a:pPr lvl="1" eaLnBrk="1" hangingPunct="1"/>
            <a:r>
              <a:rPr lang="en-US" altLang="en-US" sz="2000" dirty="0" smtClean="0"/>
              <a:t>Premarket Notification [510(k)]</a:t>
            </a:r>
          </a:p>
          <a:p>
            <a:pPr lvl="3" eaLnBrk="1" hangingPunct="1"/>
            <a:endParaRPr lang="en-US" altLang="en-US" sz="1600" dirty="0" smtClean="0"/>
          </a:p>
          <a:p>
            <a:pPr eaLnBrk="1" hangingPunct="1"/>
            <a:r>
              <a:rPr lang="en-US" altLang="en-US" sz="2400" dirty="0" smtClean="0"/>
              <a:t>Class III</a:t>
            </a:r>
          </a:p>
          <a:p>
            <a:pPr lvl="1" eaLnBrk="1" hangingPunct="1"/>
            <a:r>
              <a:rPr lang="en-US" altLang="en-US" sz="2000" dirty="0" smtClean="0"/>
              <a:t>Premarket Approval</a:t>
            </a:r>
          </a:p>
          <a:p>
            <a:pPr lvl="1" eaLnBrk="1" hangingPunct="1"/>
            <a:r>
              <a:rPr lang="en-US" altLang="en-US" sz="2000" dirty="0" smtClean="0"/>
              <a:t>Require Premarket Application [PMA] </a:t>
            </a:r>
          </a:p>
        </p:txBody>
      </p:sp>
      <p:pic>
        <p:nvPicPr>
          <p:cNvPr id="19460" name="Picture 4" descr="244571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3960813"/>
            <a:ext cx="12954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j0321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659063"/>
            <a:ext cx="12192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S7-35x18_Nominalpur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154613"/>
            <a:ext cx="23622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Does study success imply</a:t>
            </a:r>
            <a:br>
              <a:rPr lang="en-US" altLang="en-US" sz="4000" smtClean="0"/>
            </a:br>
            <a:r>
              <a:rPr lang="en-US" altLang="en-US" sz="4000" smtClean="0"/>
              <a:t> device approval?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Often but not always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Sometimes the primary endpoints do not capture a serious unexpected safety concern that is observed in the trial.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Other clinical or non-clinical data may conflict with the study result.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Can result 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Device disapproval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Requirement for more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Limited indication</a:t>
            </a:r>
            <a:endParaRPr lang="en-US" altLang="en-US" sz="2400" u="sng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1039210"/>
            <a:ext cx="8509103" cy="926020"/>
          </a:xfrm>
        </p:spPr>
        <p:txBody>
          <a:bodyPr/>
          <a:lstStyle/>
          <a:p>
            <a:pPr eaLnBrk="1" hangingPunct="1"/>
            <a:r>
              <a:rPr lang="en-US" altLang="en-US" smtClean="0"/>
              <a:t>Conclusions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One size does </a:t>
            </a:r>
            <a:r>
              <a:rPr lang="en-US" altLang="en-US" u="sng" smtClean="0"/>
              <a:t>not</a:t>
            </a:r>
            <a:r>
              <a:rPr lang="en-US" altLang="en-US" smtClean="0"/>
              <a:t> fit all for device trials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Pivotal studies should be designed to evaluate whether there is a “reasonable assurance of safety and effectiveness.”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PMA approvability is based upon a Benefit-Risk assessment which strongly considers outcome of primary safety and effectiveness endpoints.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Conclusions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Secondary endpoints are generally used to support claims if the primary endpoints are successful.</a:t>
            </a:r>
          </a:p>
          <a:p>
            <a:pPr eaLnBrk="1" hangingPunct="1"/>
            <a:r>
              <a:rPr lang="en-US" altLang="en-US" sz="2800" smtClean="0"/>
              <a:t>All endpoint analyses and definitions should be clearly pre-specified in the approved clinical protocol.</a:t>
            </a:r>
          </a:p>
          <a:p>
            <a:pPr eaLnBrk="1" hangingPunct="1"/>
            <a:r>
              <a:rPr lang="en-US" altLang="en-US" sz="2800" smtClean="0"/>
              <a:t>Trial design is challenging. We recommend talking to FDA early through the pre-submission process.</a:t>
            </a:r>
          </a:p>
          <a:p>
            <a:pPr lvl="1" eaLnBrk="1" hangingPunct="1"/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0" y="228600"/>
            <a:ext cx="9005888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 smtClean="0"/>
              <a:t>Our Shared Goal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177210" y="1091610"/>
            <a:ext cx="4458585" cy="31188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800" b="1" u="sng" dirty="0" smtClean="0"/>
              <a:t>For Sponsors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dirty="0" smtClean="0"/>
              <a:t>To make the process of preparing  the IDE and interacting with FDA to fulfill the IDE regulations and to obtain full approval as clear, quick, and predictable as possible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dirty="0" smtClean="0"/>
              <a:t>as possible 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BEE38E74-5C77-4090-844F-19DF495FD56B}" type="slidenum">
              <a:rPr lang="en-US" altLang="en-US" smtClean="0">
                <a:latin typeface="Calibri" pitchFamily="34" charset="0"/>
              </a:rPr>
              <a:pPr eaLnBrk="1" fontAlgn="base" hangingPunct="1">
                <a:spcAft>
                  <a:spcPct val="0"/>
                </a:spcAft>
              </a:pPr>
              <a:t>33</a:t>
            </a:fld>
            <a:endParaRPr lang="en-US" altLang="en-US" dirty="0" smtClean="0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0" b="4313"/>
          <a:stretch/>
        </p:blipFill>
        <p:spPr>
          <a:xfrm>
            <a:off x="1304349" y="3827721"/>
            <a:ext cx="6613993" cy="303027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14531" y="1091611"/>
            <a:ext cx="4380613" cy="309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6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6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6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6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6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6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6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b="1" u="sng" kern="0" dirty="0" smtClean="0"/>
              <a:t>For FDA Staff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400" kern="0" dirty="0" smtClean="0"/>
              <a:t>To make the process of reviewing the IDE and interacting with sponsors as efficient, focused, and consistent as possible </a:t>
            </a:r>
          </a:p>
        </p:txBody>
      </p:sp>
    </p:spTree>
    <p:extLst>
      <p:ext uri="{BB962C8B-B14F-4D97-AF65-F5344CB8AC3E}">
        <p14:creationId xmlns:p14="http://schemas.microsoft.com/office/powerpoint/2010/main" val="2977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3595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Important Guidance Documents</a:t>
            </a:r>
          </a:p>
        </p:txBody>
      </p:sp>
      <p:sp>
        <p:nvSpPr>
          <p:cNvPr id="1165315" name="Rectangle 3"/>
          <p:cNvSpPr>
            <a:spLocks noChangeArrowheads="1"/>
          </p:cNvSpPr>
          <p:nvPr/>
        </p:nvSpPr>
        <p:spPr bwMode="auto">
          <a:xfrm>
            <a:off x="509588" y="2057400"/>
            <a:ext cx="8153400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838200" lvl="1" indent="-3810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176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kern="0" dirty="0" smtClean="0"/>
              <a:t>FDA Decisions for IDE Clinical Investigations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600" kern="0" dirty="0" smtClean="0">
                <a:hlinkClick r:id="rId2"/>
              </a:rPr>
              <a:t>http://www.fda.gov/downloads/MedicalDevices/DeviceRegulationandGuidance/GuidanceDocuments/UCM279107.pdf</a:t>
            </a:r>
            <a:endParaRPr lang="en-US" altLang="en-US" sz="1600" kern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kern="0" dirty="0" smtClean="0"/>
              <a:t>Design Considerations for Pivotal Clinical Investigations</a:t>
            </a:r>
            <a:r>
              <a:rPr lang="en-US" altLang="en-US" sz="2400" kern="0" dirty="0"/>
              <a:t> </a:t>
            </a:r>
            <a:r>
              <a:rPr lang="en-US" altLang="en-US" sz="2400" kern="0" dirty="0" smtClean="0"/>
              <a:t>for Medical Devices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kern="0" dirty="0" smtClean="0">
                <a:hlinkClick r:id="rId3"/>
              </a:rPr>
              <a:t>http://www.fda.gov/downloads/MedicalDevices/DeviceRegulationandGuidance/GuidanceDocuments/UCM373766.pdf</a:t>
            </a:r>
            <a:endParaRPr lang="en-US" altLang="en-US" sz="2000" kern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kern="0" dirty="0" smtClean="0"/>
              <a:t>IDEs for Early Feasibility Medical Device Clinical Studies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kern="0" dirty="0" smtClean="0">
                <a:hlinkClick r:id="rId4"/>
              </a:rPr>
              <a:t>http://www.fda.gov/downloads/medicaldevices/deviceregulationandguidance/guidancedocuments/ucm279103.pdf</a:t>
            </a:r>
            <a:endParaRPr lang="en-US" altLang="en-US" sz="2000" kern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kern="0" dirty="0" smtClean="0"/>
              <a:t>Evaluation of sex-specific data in medical device clinical studies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600" kern="0" dirty="0" smtClean="0">
                <a:hlinkClick r:id="rId5"/>
              </a:rPr>
              <a:t>http://www.fda.gov/downloads/MedicalDevices/DeviceRegulationandGuidance/GuidanceDocuments/UCM283707.pdf</a:t>
            </a:r>
            <a:endParaRPr lang="en-US" altLang="en-US" sz="1600" kern="0" dirty="0" smtClean="0"/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kern="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Online Resources</a:t>
            </a:r>
          </a:p>
        </p:txBody>
      </p:sp>
      <p:sp>
        <p:nvSpPr>
          <p:cNvPr id="1165315" name="Rectangle 3"/>
          <p:cNvSpPr>
            <a:spLocks noChangeArrowheads="1"/>
          </p:cNvSpPr>
          <p:nvPr/>
        </p:nvSpPr>
        <p:spPr bwMode="auto">
          <a:xfrm>
            <a:off x="509588" y="2057400"/>
            <a:ext cx="8153400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CDRH Learn – Online Regulatory Training Tool</a:t>
            </a:r>
          </a:p>
          <a:p>
            <a:pPr marL="838200" lvl="1" indent="-3810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dirty="0"/>
              <a:t>Over 50 Medical device and Radiological Health modules</a:t>
            </a:r>
          </a:p>
          <a:p>
            <a:pPr marL="838200" lvl="1" indent="-3810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dirty="0"/>
              <a:t>Video and PowerPoint presentations available 24/7</a:t>
            </a:r>
          </a:p>
          <a:p>
            <a:pPr marL="838200" lvl="1" indent="-3810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dirty="0"/>
              <a:t>Certificate of completion upon passing post-tests</a:t>
            </a:r>
          </a:p>
          <a:p>
            <a:pPr marL="838200" lvl="1" indent="-3810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dirty="0"/>
              <a:t>Many modules are translated into Chinese and Spanish</a:t>
            </a:r>
          </a:p>
          <a:p>
            <a:pPr marL="838200" lvl="1" indent="-3810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dirty="0">
                <a:hlinkClick r:id="rId2"/>
              </a:rPr>
              <a:t>http://www.fda.gov/Training/CDRHLearn/</a:t>
            </a:r>
            <a:endParaRPr lang="en-US" dirty="0"/>
          </a:p>
          <a:p>
            <a:pPr marL="838200" lvl="1" indent="-381000">
              <a:lnSpc>
                <a:spcPct val="80000"/>
              </a:lnSpc>
              <a:spcBef>
                <a:spcPct val="20000"/>
              </a:spcBef>
              <a:defRPr/>
            </a:pPr>
            <a:endParaRPr lang="en-US" dirty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Device Advice – Online Regulatory Information</a:t>
            </a:r>
          </a:p>
          <a:p>
            <a:pPr marL="838200" lvl="1" indent="-3810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dirty="0"/>
              <a:t>Searchable by topic</a:t>
            </a:r>
          </a:p>
          <a:p>
            <a:pPr marL="838200" lvl="1" indent="-3810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dirty="0">
                <a:solidFill>
                  <a:schemeClr val="hlink"/>
                </a:solidFill>
                <a:hlinkClick r:id="rId3"/>
              </a:rPr>
              <a:t>http://www.fda.gov/MedicalDevices/DeviceRegulationandGuidance/</a:t>
            </a:r>
            <a:endParaRPr lang="en-US" dirty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schemeClr val="hlin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Division of Industry and Consumer Education (DICE)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1-800-638-2041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301-796-7100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4" tooltip="mailto:dice@fda.hhs.gov"/>
              </a:rPr>
              <a:t>dice@fda.hhs.gov</a:t>
            </a:r>
            <a:endParaRPr lang="en-US" dirty="0"/>
          </a:p>
          <a:p>
            <a:pPr marL="838200" lvl="1" indent="-3810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577256"/>
            <a:ext cx="8509103" cy="92602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510(k)</a:t>
            </a:r>
            <a:r>
              <a:rPr lang="en-US" altLang="en-US" sz="4000" dirty="0" smtClean="0">
                <a:cs typeface="Tahoma" pitchFamily="34" charset="0"/>
              </a:rPr>
              <a:t> Premarket Notification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25" y="1524000"/>
            <a:ext cx="6767513" cy="43259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mtClean="0"/>
              <a:t>Substantial equivalence</a:t>
            </a:r>
          </a:p>
          <a:p>
            <a:pPr eaLnBrk="1" hangingPunct="1"/>
            <a:r>
              <a:rPr lang="en-US" altLang="en-US" smtClean="0"/>
              <a:t>10-15% require clinical data</a:t>
            </a:r>
          </a:p>
          <a:p>
            <a:pPr eaLnBrk="1" hangingPunct="1"/>
            <a:r>
              <a:rPr lang="en-US" altLang="en-US" smtClean="0"/>
              <a:t>Performance testing</a:t>
            </a:r>
          </a:p>
          <a:p>
            <a:pPr eaLnBrk="1" hangingPunct="1"/>
            <a:r>
              <a:rPr lang="en-US" altLang="en-US" smtClean="0"/>
              <a:t>Usually confirmatory</a:t>
            </a:r>
          </a:p>
          <a:p>
            <a:pPr eaLnBrk="1" hangingPunct="1"/>
            <a:r>
              <a:rPr lang="en-US" altLang="en-US" smtClean="0"/>
              <a:t>Type of study dictated by:</a:t>
            </a:r>
          </a:p>
          <a:p>
            <a:pPr lvl="1" eaLnBrk="1" hangingPunct="1"/>
            <a:r>
              <a:rPr lang="en-US" altLang="en-US" smtClean="0"/>
              <a:t>Ability of bench and animal testing to answer questions</a:t>
            </a:r>
          </a:p>
          <a:p>
            <a:pPr lvl="1" eaLnBrk="1" hangingPunct="1"/>
            <a:r>
              <a:rPr lang="en-US" altLang="en-US" smtClean="0"/>
              <a:t>Amount of difference between subject device and predicate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5" y="471488"/>
            <a:ext cx="790416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PMA </a:t>
            </a:r>
            <a:br>
              <a:rPr lang="en-US" altLang="en-US" sz="4000" dirty="0" smtClean="0"/>
            </a:br>
            <a:r>
              <a:rPr lang="en-US" altLang="en-US" sz="4000" dirty="0" smtClean="0"/>
              <a:t>Premarket Approval Application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Establish reasonable assurance of safety and effectiveness</a:t>
            </a:r>
          </a:p>
          <a:p>
            <a:pPr eaLnBrk="1" hangingPunct="1"/>
            <a:r>
              <a:rPr lang="en-US" altLang="en-US" sz="3600" dirty="0" smtClean="0"/>
              <a:t>Bench-Animal-Human</a:t>
            </a:r>
          </a:p>
          <a:p>
            <a:pPr eaLnBrk="1" hangingPunct="1"/>
            <a:r>
              <a:rPr lang="en-US" altLang="en-US" sz="3600" dirty="0" smtClean="0"/>
              <a:t>Clinical Studies</a:t>
            </a:r>
          </a:p>
          <a:p>
            <a:pPr lvl="1" eaLnBrk="1" hangingPunct="1"/>
            <a:r>
              <a:rPr lang="en-US" altLang="en-US" dirty="0" smtClean="0"/>
              <a:t>Feasibility and pivotal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58138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dirty="0" smtClean="0"/>
              <a:t>Stages of review for PMA device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1125538" y="3027363"/>
            <a:ext cx="13144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Pre-Sub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1095375" y="3017838"/>
            <a:ext cx="1311275" cy="519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3233738" y="3027363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IDE</a:t>
            </a:r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2924175" y="3001963"/>
            <a:ext cx="1311275" cy="519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5002213" y="3043238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PMA</a:t>
            </a: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4752975" y="3003550"/>
            <a:ext cx="1311275" cy="519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2537" name="Rectangle 12"/>
          <p:cNvSpPr>
            <a:spLocks noChangeArrowheads="1"/>
          </p:cNvSpPr>
          <p:nvPr/>
        </p:nvSpPr>
        <p:spPr bwMode="auto">
          <a:xfrm>
            <a:off x="6527800" y="3043238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PMA-S</a:t>
            </a:r>
          </a:p>
        </p:txBody>
      </p:sp>
      <p:sp>
        <p:nvSpPr>
          <p:cNvPr id="22538" name="Rectangle 13"/>
          <p:cNvSpPr>
            <a:spLocks noChangeArrowheads="1"/>
          </p:cNvSpPr>
          <p:nvPr/>
        </p:nvSpPr>
        <p:spPr bwMode="auto">
          <a:xfrm>
            <a:off x="6491288" y="3003550"/>
            <a:ext cx="1311275" cy="519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944563" y="3900488"/>
            <a:ext cx="158591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Discuss: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Device design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Bench testing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Animal testing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Clinical trial</a:t>
            </a:r>
          </a:p>
        </p:txBody>
      </p:sp>
      <p:sp>
        <p:nvSpPr>
          <p:cNvPr id="22540" name="Rectangle 15"/>
          <p:cNvSpPr>
            <a:spLocks noChangeArrowheads="1"/>
          </p:cNvSpPr>
          <p:nvPr/>
        </p:nvSpPr>
        <p:spPr bwMode="auto">
          <a:xfrm>
            <a:off x="898525" y="3871913"/>
            <a:ext cx="1662113" cy="1339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2541" name="Text Box 16"/>
          <p:cNvSpPr txBox="1">
            <a:spLocks noChangeArrowheads="1"/>
          </p:cNvSpPr>
          <p:nvPr/>
        </p:nvSpPr>
        <p:spPr bwMode="auto">
          <a:xfrm>
            <a:off x="2787650" y="3898900"/>
            <a:ext cx="13589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Request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approval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clinical trial</a:t>
            </a:r>
          </a:p>
        </p:txBody>
      </p:sp>
      <p:sp>
        <p:nvSpPr>
          <p:cNvPr id="22542" name="Rectangle 17"/>
          <p:cNvSpPr>
            <a:spLocks noChangeArrowheads="1"/>
          </p:cNvSpPr>
          <p:nvPr/>
        </p:nvSpPr>
        <p:spPr bwMode="auto">
          <a:xfrm>
            <a:off x="2741613" y="3870325"/>
            <a:ext cx="1662112" cy="1339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2543" name="Text Box 18"/>
          <p:cNvSpPr txBox="1">
            <a:spLocks noChangeArrowheads="1"/>
          </p:cNvSpPr>
          <p:nvPr/>
        </p:nvSpPr>
        <p:spPr bwMode="auto">
          <a:xfrm>
            <a:off x="4602163" y="3883025"/>
            <a:ext cx="1041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Request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market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approval</a:t>
            </a:r>
          </a:p>
        </p:txBody>
      </p:sp>
      <p:sp>
        <p:nvSpPr>
          <p:cNvPr id="22544" name="Rectangle 19"/>
          <p:cNvSpPr>
            <a:spLocks noChangeArrowheads="1"/>
          </p:cNvSpPr>
          <p:nvPr/>
        </p:nvSpPr>
        <p:spPr bwMode="auto">
          <a:xfrm>
            <a:off x="4556125" y="3854450"/>
            <a:ext cx="1662113" cy="1339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2545" name="Text Box 20"/>
          <p:cNvSpPr txBox="1">
            <a:spLocks noChangeArrowheads="1"/>
          </p:cNvSpPr>
          <p:nvPr/>
        </p:nvSpPr>
        <p:spPr bwMode="auto">
          <a:xfrm>
            <a:off x="6429375" y="3867150"/>
            <a:ext cx="158273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Request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approval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device change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or upgrade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(which may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require a new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IDE)</a:t>
            </a:r>
          </a:p>
        </p:txBody>
      </p:sp>
      <p:sp>
        <p:nvSpPr>
          <p:cNvPr id="22546" name="Rectangle 21"/>
          <p:cNvSpPr>
            <a:spLocks noChangeArrowheads="1"/>
          </p:cNvSpPr>
          <p:nvPr/>
        </p:nvSpPr>
        <p:spPr bwMode="auto">
          <a:xfrm>
            <a:off x="6383338" y="3838575"/>
            <a:ext cx="1662112" cy="1917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2547" name="Line 22"/>
          <p:cNvSpPr>
            <a:spLocks noChangeShapeType="1"/>
          </p:cNvSpPr>
          <p:nvPr/>
        </p:nvSpPr>
        <p:spPr bwMode="auto">
          <a:xfrm>
            <a:off x="2438400" y="3306763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8" name="Line 23"/>
          <p:cNvSpPr>
            <a:spLocks noChangeShapeType="1"/>
          </p:cNvSpPr>
          <p:nvPr/>
        </p:nvSpPr>
        <p:spPr bwMode="auto">
          <a:xfrm>
            <a:off x="4297363" y="3306763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9" name="Line 24"/>
          <p:cNvSpPr>
            <a:spLocks noChangeShapeType="1"/>
          </p:cNvSpPr>
          <p:nvPr/>
        </p:nvSpPr>
        <p:spPr bwMode="auto">
          <a:xfrm>
            <a:off x="6065838" y="3306763"/>
            <a:ext cx="4270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58138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smtClean="0"/>
              <a:t>Today’s focus: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25538" y="3027363"/>
            <a:ext cx="13144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Pre-Sub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095375" y="3017838"/>
            <a:ext cx="1311275" cy="519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33738" y="3027363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IDE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924175" y="3001963"/>
            <a:ext cx="1311275" cy="519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002213" y="3043238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PMA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752975" y="3003550"/>
            <a:ext cx="1311275" cy="519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527800" y="3043238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PMA-S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491288" y="3003550"/>
            <a:ext cx="1311275" cy="519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944563" y="3900488"/>
            <a:ext cx="158591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Discuss: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Device design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Bench testing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Animal testing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Clinical trial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898525" y="3871913"/>
            <a:ext cx="1662113" cy="1339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787650" y="3898900"/>
            <a:ext cx="13589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Request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approval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clinical trial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741613" y="3870325"/>
            <a:ext cx="1662112" cy="1339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602163" y="3883025"/>
            <a:ext cx="1041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Request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market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approval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4556125" y="3854450"/>
            <a:ext cx="1662113" cy="1339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6429375" y="3867150"/>
            <a:ext cx="158273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Request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approval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device change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or upgrade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(which may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require a new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IDE)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383338" y="3838575"/>
            <a:ext cx="1662112" cy="1917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2438400" y="3306763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4297363" y="3306763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6065838" y="3306763"/>
            <a:ext cx="4270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2538413" y="2506663"/>
            <a:ext cx="2047875" cy="3505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58138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What is an Investigational </a:t>
            </a:r>
            <a:br>
              <a:rPr lang="en-US" altLang="en-US" sz="4000" dirty="0" smtClean="0"/>
            </a:br>
            <a:r>
              <a:rPr lang="en-US" altLang="en-US" sz="4000" dirty="0" smtClean="0"/>
              <a:t>Device Exemption (IDE)?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17424"/>
            <a:ext cx="8509103" cy="4286043"/>
          </a:xfrm>
          <a:noFill/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altLang="en-US" dirty="0" smtClean="0"/>
              <a:t>	FDA approval of an IDE is required for US human study of a significant risk device which is not approved for the indication being studied.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lvl="1"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58138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Device trials are unique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65638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Trials tend to be smaller than drug trials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Some novel, many “me-too”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Many difficult to blind, randomize, control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Many depend on physician technique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Device modifications occur during trial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Endpoints highly diverse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Typically, single pivotal trial follows feasibility stage(s)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Designed to support a “reasonable assurance of safety and effectiveness” for the marketing application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926FE9B143445AAF9C4B1E305B464" ma:contentTypeVersion="0" ma:contentTypeDescription="Create a new document." ma:contentTypeScope="" ma:versionID="df9845a8587d7076c3e6feff9f1e0771">
  <xsd:schema xmlns:xsd="http://www.w3.org/2001/XMLSchema" xmlns:xs="http://www.w3.org/2001/XMLSchema" xmlns:p="http://schemas.microsoft.com/office/2006/metadata/properties" xmlns:ns2="73ae4eab-3ce8-4e0f-911f-808f7c9561a1" targetNamespace="http://schemas.microsoft.com/office/2006/metadata/properties" ma:root="true" ma:fieldsID="6c6609b562b88e1946b8a9b0df37a883" ns2:_="">
    <xsd:import namespace="73ae4eab-3ce8-4e0f-911f-808f7c9561a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e4eab-3ce8-4e0f-911f-808f7c9561a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ae4eab-3ce8-4e0f-911f-808f7c9561a1">2YMY6KRX3QAX-502250518-259</_dlc_DocId>
    <_dlc_DocIdUrl xmlns="73ae4eab-3ce8-4e0f-911f-808f7c9561a1">
      <Url>http://sharepoint.fda.gov/orgs/CDER-OMP/Clinical Methodology/_layouts/DocIdRedir.aspx?ID=2YMY6KRX3QAX-502250518-259</Url>
      <Description>2YMY6KRX3QAX-502250518-259</Description>
    </_dlc_DocIdUrl>
  </documentManagement>
</p:properties>
</file>

<file path=customXml/itemProps1.xml><?xml version="1.0" encoding="utf-8"?>
<ds:datastoreItem xmlns:ds="http://schemas.openxmlformats.org/officeDocument/2006/customXml" ds:itemID="{62F319CC-2357-42FE-B300-64FDE44F6784}"/>
</file>

<file path=customXml/itemProps2.xml><?xml version="1.0" encoding="utf-8"?>
<ds:datastoreItem xmlns:ds="http://schemas.openxmlformats.org/officeDocument/2006/customXml" ds:itemID="{AD42970C-BBE8-4E11-8071-91CDF4C6BE15}"/>
</file>

<file path=customXml/itemProps3.xml><?xml version="1.0" encoding="utf-8"?>
<ds:datastoreItem xmlns:ds="http://schemas.openxmlformats.org/officeDocument/2006/customXml" ds:itemID="{EA8B7C3A-8BD0-4500-96C1-0908FA236DB1}"/>
</file>

<file path=customXml/itemProps4.xml><?xml version="1.0" encoding="utf-8"?>
<ds:datastoreItem xmlns:ds="http://schemas.openxmlformats.org/officeDocument/2006/customXml" ds:itemID="{FB3E0CA2-DDC4-4A3B-A2E9-A07C56FA7A32}"/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1785</Words>
  <Application>Microsoft Office PowerPoint</Application>
  <PresentationFormat>On-screen Show (4:3)</PresentationFormat>
  <Paragraphs>344</Paragraphs>
  <Slides>36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Clinical trials for medical devices: FDA and  the IDE process</vt:lpstr>
      <vt:lpstr>What is a Medical Device?</vt:lpstr>
      <vt:lpstr>Device Classification</vt:lpstr>
      <vt:lpstr>510(k) Premarket Notification </vt:lpstr>
      <vt:lpstr>PMA  Premarket Approval Application </vt:lpstr>
      <vt:lpstr>Stages of review for PMA device</vt:lpstr>
      <vt:lpstr>Today’s focus:</vt:lpstr>
      <vt:lpstr>What is an Investigational  Device Exemption (IDE)?</vt:lpstr>
      <vt:lpstr>Device trials are unique</vt:lpstr>
      <vt:lpstr>Types of IDEs</vt:lpstr>
      <vt:lpstr>Types of IDEs</vt:lpstr>
      <vt:lpstr>Types of IDEs</vt:lpstr>
      <vt:lpstr>FDA’s Feasibility IDE Review</vt:lpstr>
      <vt:lpstr>FDA’s Pivotal IDE Review</vt:lpstr>
      <vt:lpstr>Basic Submission Elements</vt:lpstr>
      <vt:lpstr>Basic Submission Elements</vt:lpstr>
      <vt:lpstr>Submission Elements, Pivotal IDEs</vt:lpstr>
      <vt:lpstr>Submission Elements, Pivotal IDEs</vt:lpstr>
      <vt:lpstr>Submission Elements, Pivotal IDEs</vt:lpstr>
      <vt:lpstr>Primary Endpoint Design</vt:lpstr>
      <vt:lpstr>Primary Endpoint Design</vt:lpstr>
      <vt:lpstr>Sample Size &amp; Follow-Up</vt:lpstr>
      <vt:lpstr>Secondary Endpoints</vt:lpstr>
      <vt:lpstr>Submission Elements, Pivotal IDEs</vt:lpstr>
      <vt:lpstr>Best Practices</vt:lpstr>
      <vt:lpstr>FDA’s IDE Review Decisions</vt:lpstr>
      <vt:lpstr>Significant Improvements</vt:lpstr>
      <vt:lpstr>Does study failure imply  PMA disapproval?</vt:lpstr>
      <vt:lpstr>Does study failure imply  device disapproval?</vt:lpstr>
      <vt:lpstr>Does study success imply  device approval?</vt:lpstr>
      <vt:lpstr>Conclusions</vt:lpstr>
      <vt:lpstr>Conclusions</vt:lpstr>
      <vt:lpstr>Our Shared Goal</vt:lpstr>
      <vt:lpstr>Important Guidance Documents</vt:lpstr>
      <vt:lpstr>Online Resources</vt:lpstr>
      <vt:lpstr>PowerPoint Presentation</vt:lpstr>
    </vt:vector>
  </TitlesOfParts>
  <Company>Sensis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Faris, Owen P</cp:lastModifiedBy>
  <cp:revision>22</cp:revision>
  <dcterms:created xsi:type="dcterms:W3CDTF">2015-10-02T20:33:31Z</dcterms:created>
  <dcterms:modified xsi:type="dcterms:W3CDTF">2016-10-11T15:52:42Z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0x0101002EB926FE9B143445AAF9C4B1E305B464</vt:lpwstr>
  </property>
  <property fmtid="{D5CDD505-2E9C-101B-9397-08002B2CF9AE}" pid="3" name="_dlc_DocIdItemGuid">
    <vt:lpwstr>65242da5-5a53-4a86-8990-82f849e4cf4c</vt:lpwstr>
  </property>
</Properties>
</file>