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2" r:id="rId6"/>
    <p:sldMasterId id="2147483678" r:id="rId7"/>
  </p:sldMasterIdLst>
  <p:notesMasterIdLst>
    <p:notesMasterId r:id="rId39"/>
  </p:notesMasterIdLst>
  <p:handoutMasterIdLst>
    <p:handoutMasterId r:id="rId40"/>
  </p:handoutMasterIdLst>
  <p:sldIdLst>
    <p:sldId id="275" r:id="rId8"/>
    <p:sldId id="288" r:id="rId9"/>
    <p:sldId id="330" r:id="rId10"/>
    <p:sldId id="374" r:id="rId11"/>
    <p:sldId id="375" r:id="rId12"/>
    <p:sldId id="376" r:id="rId13"/>
    <p:sldId id="283" r:id="rId14"/>
    <p:sldId id="322" r:id="rId15"/>
    <p:sldId id="325" r:id="rId16"/>
    <p:sldId id="284" r:id="rId17"/>
    <p:sldId id="295" r:id="rId18"/>
    <p:sldId id="319" r:id="rId19"/>
    <p:sldId id="274" r:id="rId20"/>
    <p:sldId id="272" r:id="rId21"/>
    <p:sldId id="290" r:id="rId22"/>
    <p:sldId id="429" r:id="rId23"/>
    <p:sldId id="378" r:id="rId24"/>
    <p:sldId id="338" r:id="rId25"/>
    <p:sldId id="379" r:id="rId26"/>
    <p:sldId id="347" r:id="rId27"/>
    <p:sldId id="380" r:id="rId28"/>
    <p:sldId id="433" r:id="rId29"/>
    <p:sldId id="432" r:id="rId30"/>
    <p:sldId id="332" r:id="rId31"/>
    <p:sldId id="363" r:id="rId32"/>
    <p:sldId id="391" r:id="rId33"/>
    <p:sldId id="392" r:id="rId34"/>
    <p:sldId id="365" r:id="rId35"/>
    <p:sldId id="364" r:id="rId36"/>
    <p:sldId id="282" r:id="rId37"/>
    <p:sldId id="431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2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0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9BE12-BB1B-5640-AED1-780F54EBCF68}" type="doc">
      <dgm:prSet loTypeId="urn:microsoft.com/office/officeart/2005/8/layout/radial6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B25372-DCA8-0A4D-B2E5-73CB2D05F41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ALK activated tumors</a:t>
          </a:r>
        </a:p>
      </dgm:t>
    </dgm:pt>
    <dgm:pt modelId="{E1F97918-7D82-4342-A2D8-C3EA9CF9BD4F}" type="parTrans" cxnId="{2F761406-5B20-C24C-B843-336A2B2EFBB0}">
      <dgm:prSet/>
      <dgm:spPr/>
      <dgm:t>
        <a:bodyPr/>
        <a:lstStyle/>
        <a:p>
          <a:endParaRPr lang="en-US"/>
        </a:p>
      </dgm:t>
    </dgm:pt>
    <dgm:pt modelId="{9DB4C830-BF71-8048-948B-C3CAC6F9A2FA}" type="sibTrans" cxnId="{2F761406-5B20-C24C-B843-336A2B2EFBB0}">
      <dgm:prSet/>
      <dgm:spPr/>
      <dgm:t>
        <a:bodyPr/>
        <a:lstStyle/>
        <a:p>
          <a:endParaRPr lang="en-US"/>
        </a:p>
      </dgm:t>
    </dgm:pt>
    <dgm:pt modelId="{1805D8ED-2B11-AE4B-A702-0C3A27CD4178}">
      <dgm:prSet phldrT="[Text]"/>
      <dgm:spPr>
        <a:solidFill>
          <a:srgbClr val="0082DA"/>
        </a:solidFill>
      </dgm:spPr>
      <dgm:t>
        <a:bodyPr/>
        <a:lstStyle/>
        <a:p>
          <a:r>
            <a:rPr lang="en-US" dirty="0"/>
            <a:t>NSCLC</a:t>
          </a:r>
        </a:p>
      </dgm:t>
    </dgm:pt>
    <dgm:pt modelId="{E8FA6565-087D-914A-AB1A-670BE60099A6}" type="parTrans" cxnId="{1715B94A-7BEE-1741-B893-54CB140C7914}">
      <dgm:prSet/>
      <dgm:spPr/>
      <dgm:t>
        <a:bodyPr/>
        <a:lstStyle/>
        <a:p>
          <a:endParaRPr lang="en-US"/>
        </a:p>
      </dgm:t>
    </dgm:pt>
    <dgm:pt modelId="{98FDAFD2-908D-124B-BC85-F17C28A9084E}" type="sibTrans" cxnId="{1715B94A-7BEE-1741-B893-54CB140C7914}">
      <dgm:prSet/>
      <dgm:spPr/>
      <dgm:t>
        <a:bodyPr/>
        <a:lstStyle/>
        <a:p>
          <a:endParaRPr lang="en-US"/>
        </a:p>
      </dgm:t>
    </dgm:pt>
    <dgm:pt modelId="{81E45F1C-227B-5745-B230-EE89C9B373A9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ALCL</a:t>
          </a:r>
        </a:p>
      </dgm:t>
    </dgm:pt>
    <dgm:pt modelId="{77E8AAE4-3D84-1D48-B31E-307728EDC766}" type="parTrans" cxnId="{DEE97E2F-C9A8-9D42-BFE5-D6C04506F6EE}">
      <dgm:prSet/>
      <dgm:spPr/>
      <dgm:t>
        <a:bodyPr/>
        <a:lstStyle/>
        <a:p>
          <a:endParaRPr lang="en-US"/>
        </a:p>
      </dgm:t>
    </dgm:pt>
    <dgm:pt modelId="{6DE5B7F1-17B2-1A44-9F22-ECFBD288AF9D}" type="sibTrans" cxnId="{DEE97E2F-C9A8-9D42-BFE5-D6C04506F6EE}">
      <dgm:prSet/>
      <dgm:spPr/>
      <dgm:t>
        <a:bodyPr/>
        <a:lstStyle/>
        <a:p>
          <a:endParaRPr lang="en-US"/>
        </a:p>
      </dgm:t>
    </dgm:pt>
    <dgm:pt modelId="{3F17A6F9-5195-8641-8F17-17728CFD7906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IMT</a:t>
          </a:r>
        </a:p>
      </dgm:t>
    </dgm:pt>
    <dgm:pt modelId="{CC7C7C94-A359-2242-826C-273C102C514C}" type="parTrans" cxnId="{F403FCFF-CDE9-974D-B704-D597EE497D2B}">
      <dgm:prSet/>
      <dgm:spPr/>
      <dgm:t>
        <a:bodyPr/>
        <a:lstStyle/>
        <a:p>
          <a:endParaRPr lang="en-US"/>
        </a:p>
      </dgm:t>
    </dgm:pt>
    <dgm:pt modelId="{83D25F86-92B2-F74F-9AE5-587D7A71C1F4}" type="sibTrans" cxnId="{F403FCFF-CDE9-974D-B704-D597EE497D2B}">
      <dgm:prSet/>
      <dgm:spPr/>
      <dgm:t>
        <a:bodyPr/>
        <a:lstStyle/>
        <a:p>
          <a:endParaRPr lang="en-US"/>
        </a:p>
      </dgm:t>
    </dgm:pt>
    <dgm:pt modelId="{F5567977-35CB-8049-A7D0-9C22B85C2C93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NBL</a:t>
          </a:r>
        </a:p>
      </dgm:t>
    </dgm:pt>
    <dgm:pt modelId="{2FA0AE65-E719-8341-B0AE-6E2883988865}" type="parTrans" cxnId="{26B84CB4-49F3-5247-A137-310A280DE229}">
      <dgm:prSet/>
      <dgm:spPr/>
      <dgm:t>
        <a:bodyPr/>
        <a:lstStyle/>
        <a:p>
          <a:endParaRPr lang="en-US"/>
        </a:p>
      </dgm:t>
    </dgm:pt>
    <dgm:pt modelId="{8724F55C-FF04-F34D-8C5B-4FC2C03CE468}" type="sibTrans" cxnId="{26B84CB4-49F3-5247-A137-310A280DE229}">
      <dgm:prSet/>
      <dgm:spPr/>
      <dgm:t>
        <a:bodyPr/>
        <a:lstStyle/>
        <a:p>
          <a:endParaRPr lang="en-US"/>
        </a:p>
      </dgm:t>
    </dgm:pt>
    <dgm:pt modelId="{71D44AD6-15F0-1843-9889-846C739EAF70}">
      <dgm:prSet phldrT="[Text]"/>
      <dgm:spPr>
        <a:solidFill>
          <a:srgbClr val="0082DA"/>
        </a:solidFill>
      </dgm:spPr>
      <dgm:t>
        <a:bodyPr/>
        <a:lstStyle/>
        <a:p>
          <a:r>
            <a:rPr lang="en-US" dirty="0"/>
            <a:t>EML4-ALK fusion</a:t>
          </a:r>
        </a:p>
      </dgm:t>
    </dgm:pt>
    <dgm:pt modelId="{675EF2F7-ABDA-C14E-AC88-F8A849A59076}" type="parTrans" cxnId="{B7D0FADB-9652-6149-B98D-72B975289871}">
      <dgm:prSet/>
      <dgm:spPr/>
      <dgm:t>
        <a:bodyPr/>
        <a:lstStyle/>
        <a:p>
          <a:endParaRPr lang="en-US"/>
        </a:p>
      </dgm:t>
    </dgm:pt>
    <dgm:pt modelId="{8F6056E2-8261-214A-B8D8-98397A03D813}" type="sibTrans" cxnId="{B7D0FADB-9652-6149-B98D-72B975289871}">
      <dgm:prSet/>
      <dgm:spPr/>
      <dgm:t>
        <a:bodyPr/>
        <a:lstStyle/>
        <a:p>
          <a:endParaRPr lang="en-US"/>
        </a:p>
      </dgm:t>
    </dgm:pt>
    <dgm:pt modelId="{ABD04F2D-4859-2145-810F-7796B8235CAE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NPM1-ALK fusion</a:t>
          </a:r>
        </a:p>
      </dgm:t>
    </dgm:pt>
    <dgm:pt modelId="{ED94D8BB-C714-4D41-8435-8F6EDAD85799}" type="parTrans" cxnId="{FC272CFE-3675-BF40-BAEA-55284A9A0FBF}">
      <dgm:prSet/>
      <dgm:spPr/>
      <dgm:t>
        <a:bodyPr/>
        <a:lstStyle/>
        <a:p>
          <a:endParaRPr lang="en-US"/>
        </a:p>
      </dgm:t>
    </dgm:pt>
    <dgm:pt modelId="{00C59100-DA62-D54E-9AF6-F91BE0A0E1FB}" type="sibTrans" cxnId="{FC272CFE-3675-BF40-BAEA-55284A9A0FBF}">
      <dgm:prSet/>
      <dgm:spPr/>
      <dgm:t>
        <a:bodyPr/>
        <a:lstStyle/>
        <a:p>
          <a:endParaRPr lang="en-US"/>
        </a:p>
      </dgm:t>
    </dgm:pt>
    <dgm:pt modelId="{D326EE27-D779-254E-A273-43A4FE6778DE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TPM3/4-ALK fusion</a:t>
          </a:r>
        </a:p>
      </dgm:t>
    </dgm:pt>
    <dgm:pt modelId="{54033F30-1940-2040-9D3A-491F94E5F50B}" type="parTrans" cxnId="{F24A30A6-F348-2444-82FB-D6B9E9B45D55}">
      <dgm:prSet/>
      <dgm:spPr/>
      <dgm:t>
        <a:bodyPr/>
        <a:lstStyle/>
        <a:p>
          <a:endParaRPr lang="en-US"/>
        </a:p>
      </dgm:t>
    </dgm:pt>
    <dgm:pt modelId="{3C0D7C99-1BF8-C047-A551-C20B2BDDF7E6}" type="sibTrans" cxnId="{F24A30A6-F348-2444-82FB-D6B9E9B45D55}">
      <dgm:prSet/>
      <dgm:spPr/>
      <dgm:t>
        <a:bodyPr/>
        <a:lstStyle/>
        <a:p>
          <a:endParaRPr lang="en-US"/>
        </a:p>
      </dgm:t>
    </dgm:pt>
    <dgm:pt modelId="{FCD46993-D24D-9C45-ABD7-610E9F10A4C8}">
      <dgm:prSet phldrT="[Text]"/>
      <dgm:spPr>
        <a:solidFill>
          <a:srgbClr val="BF5F00"/>
        </a:solidFill>
      </dgm:spPr>
      <dgm:t>
        <a:bodyPr/>
        <a:lstStyle/>
        <a:p>
          <a:r>
            <a:rPr lang="en-US" dirty="0"/>
            <a:t>ALK mutation / amplification</a:t>
          </a:r>
        </a:p>
      </dgm:t>
    </dgm:pt>
    <dgm:pt modelId="{5A9AC9C9-149C-DC4F-A802-E16075EDBA1C}" type="parTrans" cxnId="{C707A59D-5F41-3B48-940D-5285D7FA5687}">
      <dgm:prSet/>
      <dgm:spPr/>
      <dgm:t>
        <a:bodyPr/>
        <a:lstStyle/>
        <a:p>
          <a:endParaRPr lang="en-US"/>
        </a:p>
      </dgm:t>
    </dgm:pt>
    <dgm:pt modelId="{8FC456F3-0803-0241-BDE4-DE6F887DA3B6}" type="sibTrans" cxnId="{C707A59D-5F41-3B48-940D-5285D7FA5687}">
      <dgm:prSet/>
      <dgm:spPr/>
      <dgm:t>
        <a:bodyPr/>
        <a:lstStyle/>
        <a:p>
          <a:endParaRPr lang="en-US"/>
        </a:p>
      </dgm:t>
    </dgm:pt>
    <dgm:pt modelId="{A3ACC1C7-2B30-114F-90A2-0C56F81AA53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RMC</a:t>
          </a:r>
        </a:p>
      </dgm:t>
    </dgm:pt>
    <dgm:pt modelId="{579FBFC2-976B-0C4D-8308-BF4F43811BF3}" type="parTrans" cxnId="{C44A85C8-D7CA-2D4A-8795-6EF45AF2EB97}">
      <dgm:prSet/>
      <dgm:spPr/>
      <dgm:t>
        <a:bodyPr/>
        <a:lstStyle/>
        <a:p>
          <a:endParaRPr lang="en-US"/>
        </a:p>
      </dgm:t>
    </dgm:pt>
    <dgm:pt modelId="{72523198-66CF-6B42-AB74-ADEAB060A636}" type="sibTrans" cxnId="{C44A85C8-D7CA-2D4A-8795-6EF45AF2EB97}">
      <dgm:prSet/>
      <dgm:spPr/>
      <dgm:t>
        <a:bodyPr/>
        <a:lstStyle/>
        <a:p>
          <a:endParaRPr lang="en-US"/>
        </a:p>
      </dgm:t>
    </dgm:pt>
    <dgm:pt modelId="{9BD3A738-623D-EA4B-BC04-D0448AD762A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VCL-ALK fusion</a:t>
          </a:r>
        </a:p>
      </dgm:t>
    </dgm:pt>
    <dgm:pt modelId="{EBA9FF49-96F8-434E-BC6F-856B9C5C6000}" type="parTrans" cxnId="{893272E1-6AB5-CA4D-B9EA-FB2D3BA90912}">
      <dgm:prSet/>
      <dgm:spPr/>
      <dgm:t>
        <a:bodyPr/>
        <a:lstStyle/>
        <a:p>
          <a:endParaRPr lang="en-US"/>
        </a:p>
      </dgm:t>
    </dgm:pt>
    <dgm:pt modelId="{0352C7E1-191D-824D-B223-FD8B5B67CF65}" type="sibTrans" cxnId="{893272E1-6AB5-CA4D-B9EA-FB2D3BA90912}">
      <dgm:prSet/>
      <dgm:spPr/>
      <dgm:t>
        <a:bodyPr/>
        <a:lstStyle/>
        <a:p>
          <a:endParaRPr lang="en-US"/>
        </a:p>
      </dgm:t>
    </dgm:pt>
    <dgm:pt modelId="{74EC5C0E-6718-1142-ABA2-BB20F09E0A85}" type="pres">
      <dgm:prSet presAssocID="{23A9BE12-BB1B-5640-AED1-780F54EBCF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2AFDA3-AB98-A94F-B8FE-B90D897C517B}" type="pres">
      <dgm:prSet presAssocID="{08B25372-DCA8-0A4D-B2E5-73CB2D05F412}" presName="centerShape" presStyleLbl="node0" presStyleIdx="0" presStyleCnt="1"/>
      <dgm:spPr/>
    </dgm:pt>
    <dgm:pt modelId="{D1F5287E-56C0-FB4D-8D9C-349F0D342545}" type="pres">
      <dgm:prSet presAssocID="{1805D8ED-2B11-AE4B-A702-0C3A27CD4178}" presName="node" presStyleLbl="node1" presStyleIdx="0" presStyleCnt="5">
        <dgm:presLayoutVars>
          <dgm:bulletEnabled val="1"/>
        </dgm:presLayoutVars>
      </dgm:prSet>
      <dgm:spPr/>
    </dgm:pt>
    <dgm:pt modelId="{7D1B015B-A4FC-9044-817A-1C01DC0A1803}" type="pres">
      <dgm:prSet presAssocID="{1805D8ED-2B11-AE4B-A702-0C3A27CD4178}" presName="dummy" presStyleCnt="0"/>
      <dgm:spPr/>
    </dgm:pt>
    <dgm:pt modelId="{D2FF53D3-AE3A-4745-AB4C-48CD66CBD724}" type="pres">
      <dgm:prSet presAssocID="{98FDAFD2-908D-124B-BC85-F17C28A9084E}" presName="sibTrans" presStyleLbl="sibTrans2D1" presStyleIdx="0" presStyleCnt="5"/>
      <dgm:spPr/>
    </dgm:pt>
    <dgm:pt modelId="{BB8AE817-B0C5-5745-857A-C0DFA4C67AB7}" type="pres">
      <dgm:prSet presAssocID="{81E45F1C-227B-5745-B230-EE89C9B373A9}" presName="node" presStyleLbl="node1" presStyleIdx="1" presStyleCnt="5">
        <dgm:presLayoutVars>
          <dgm:bulletEnabled val="1"/>
        </dgm:presLayoutVars>
      </dgm:prSet>
      <dgm:spPr/>
    </dgm:pt>
    <dgm:pt modelId="{B92D30AD-D36F-8947-BE9E-D35958F882A7}" type="pres">
      <dgm:prSet presAssocID="{81E45F1C-227B-5745-B230-EE89C9B373A9}" presName="dummy" presStyleCnt="0"/>
      <dgm:spPr/>
    </dgm:pt>
    <dgm:pt modelId="{D0C1E234-6406-2C43-8F50-8D53B99B998F}" type="pres">
      <dgm:prSet presAssocID="{6DE5B7F1-17B2-1A44-9F22-ECFBD288AF9D}" presName="sibTrans" presStyleLbl="sibTrans2D1" presStyleIdx="1" presStyleCnt="5"/>
      <dgm:spPr/>
    </dgm:pt>
    <dgm:pt modelId="{6E5F7DFA-18F1-204C-8935-DAFA4DEFE9CF}" type="pres">
      <dgm:prSet presAssocID="{3F17A6F9-5195-8641-8F17-17728CFD7906}" presName="node" presStyleLbl="node1" presStyleIdx="2" presStyleCnt="5">
        <dgm:presLayoutVars>
          <dgm:bulletEnabled val="1"/>
        </dgm:presLayoutVars>
      </dgm:prSet>
      <dgm:spPr/>
    </dgm:pt>
    <dgm:pt modelId="{B93B1757-466A-D344-BA00-A9B6278E1EEB}" type="pres">
      <dgm:prSet presAssocID="{3F17A6F9-5195-8641-8F17-17728CFD7906}" presName="dummy" presStyleCnt="0"/>
      <dgm:spPr/>
    </dgm:pt>
    <dgm:pt modelId="{0985208D-E06E-D340-B454-FFBADFD35C5F}" type="pres">
      <dgm:prSet presAssocID="{83D25F86-92B2-F74F-9AE5-587D7A71C1F4}" presName="sibTrans" presStyleLbl="sibTrans2D1" presStyleIdx="2" presStyleCnt="5"/>
      <dgm:spPr/>
    </dgm:pt>
    <dgm:pt modelId="{D51F7F49-5306-914F-90C3-B5C8B6DD7A2E}" type="pres">
      <dgm:prSet presAssocID="{F5567977-35CB-8049-A7D0-9C22B85C2C93}" presName="node" presStyleLbl="node1" presStyleIdx="3" presStyleCnt="5">
        <dgm:presLayoutVars>
          <dgm:bulletEnabled val="1"/>
        </dgm:presLayoutVars>
      </dgm:prSet>
      <dgm:spPr/>
    </dgm:pt>
    <dgm:pt modelId="{B74B5655-C296-C642-AD00-089E215D4699}" type="pres">
      <dgm:prSet presAssocID="{F5567977-35CB-8049-A7D0-9C22B85C2C93}" presName="dummy" presStyleCnt="0"/>
      <dgm:spPr/>
    </dgm:pt>
    <dgm:pt modelId="{03B2E0CE-F5FC-BF4B-A1E6-321A4F4FDBD4}" type="pres">
      <dgm:prSet presAssocID="{8724F55C-FF04-F34D-8C5B-4FC2C03CE468}" presName="sibTrans" presStyleLbl="sibTrans2D1" presStyleIdx="3" presStyleCnt="5"/>
      <dgm:spPr/>
    </dgm:pt>
    <dgm:pt modelId="{1CDAE19E-1BF7-FB47-A840-2B15C11FDEB4}" type="pres">
      <dgm:prSet presAssocID="{A3ACC1C7-2B30-114F-90A2-0C56F81AA537}" presName="node" presStyleLbl="node1" presStyleIdx="4" presStyleCnt="5">
        <dgm:presLayoutVars>
          <dgm:bulletEnabled val="1"/>
        </dgm:presLayoutVars>
      </dgm:prSet>
      <dgm:spPr/>
    </dgm:pt>
    <dgm:pt modelId="{A90EBA38-628A-D64C-AA3F-938E3B6AA4C8}" type="pres">
      <dgm:prSet presAssocID="{A3ACC1C7-2B30-114F-90A2-0C56F81AA537}" presName="dummy" presStyleCnt="0"/>
      <dgm:spPr/>
    </dgm:pt>
    <dgm:pt modelId="{85EEF843-EEA1-084F-B561-4385B28F3B7D}" type="pres">
      <dgm:prSet presAssocID="{72523198-66CF-6B42-AB74-ADEAB060A636}" presName="sibTrans" presStyleLbl="sibTrans2D1" presStyleIdx="4" presStyleCnt="5"/>
      <dgm:spPr/>
    </dgm:pt>
  </dgm:ptLst>
  <dgm:cxnLst>
    <dgm:cxn modelId="{2F761406-5B20-C24C-B843-336A2B2EFBB0}" srcId="{23A9BE12-BB1B-5640-AED1-780F54EBCF68}" destId="{08B25372-DCA8-0A4D-B2E5-73CB2D05F412}" srcOrd="0" destOrd="0" parTransId="{E1F97918-7D82-4342-A2D8-C3EA9CF9BD4F}" sibTransId="{9DB4C830-BF71-8048-948B-C3CAC6F9A2FA}"/>
    <dgm:cxn modelId="{78E64619-1CF5-A748-B2D3-AE239FA37CA1}" type="presOf" srcId="{98FDAFD2-908D-124B-BC85-F17C28A9084E}" destId="{D2FF53D3-AE3A-4745-AB4C-48CD66CBD724}" srcOrd="0" destOrd="0" presId="urn:microsoft.com/office/officeart/2005/8/layout/radial6"/>
    <dgm:cxn modelId="{C99D8F2B-E29F-AF4D-9D3F-70936AB8FE9F}" type="presOf" srcId="{6DE5B7F1-17B2-1A44-9F22-ECFBD288AF9D}" destId="{D0C1E234-6406-2C43-8F50-8D53B99B998F}" srcOrd="0" destOrd="0" presId="urn:microsoft.com/office/officeart/2005/8/layout/radial6"/>
    <dgm:cxn modelId="{DEE97E2F-C9A8-9D42-BFE5-D6C04506F6EE}" srcId="{08B25372-DCA8-0A4D-B2E5-73CB2D05F412}" destId="{81E45F1C-227B-5745-B230-EE89C9B373A9}" srcOrd="1" destOrd="0" parTransId="{77E8AAE4-3D84-1D48-B31E-307728EDC766}" sibTransId="{6DE5B7F1-17B2-1A44-9F22-ECFBD288AF9D}"/>
    <dgm:cxn modelId="{68CE3940-5608-4345-8687-CBCC8819576E}" type="presOf" srcId="{81E45F1C-227B-5745-B230-EE89C9B373A9}" destId="{BB8AE817-B0C5-5745-857A-C0DFA4C67AB7}" srcOrd="0" destOrd="0" presId="urn:microsoft.com/office/officeart/2005/8/layout/radial6"/>
    <dgm:cxn modelId="{6BE7B863-EE96-4147-BBAC-1247837DFCA9}" type="presOf" srcId="{72523198-66CF-6B42-AB74-ADEAB060A636}" destId="{85EEF843-EEA1-084F-B561-4385B28F3B7D}" srcOrd="0" destOrd="0" presId="urn:microsoft.com/office/officeart/2005/8/layout/radial6"/>
    <dgm:cxn modelId="{1715B94A-7BEE-1741-B893-54CB140C7914}" srcId="{08B25372-DCA8-0A4D-B2E5-73CB2D05F412}" destId="{1805D8ED-2B11-AE4B-A702-0C3A27CD4178}" srcOrd="0" destOrd="0" parTransId="{E8FA6565-087D-914A-AB1A-670BE60099A6}" sibTransId="{98FDAFD2-908D-124B-BC85-F17C28A9084E}"/>
    <dgm:cxn modelId="{37E30D4D-09C4-7942-B584-D92668F666E1}" type="presOf" srcId="{A3ACC1C7-2B30-114F-90A2-0C56F81AA537}" destId="{1CDAE19E-1BF7-FB47-A840-2B15C11FDEB4}" srcOrd="0" destOrd="0" presId="urn:microsoft.com/office/officeart/2005/8/layout/radial6"/>
    <dgm:cxn modelId="{CFC7CD6E-BFD2-184C-AD1D-B2F140378B62}" type="presOf" srcId="{ABD04F2D-4859-2145-810F-7796B8235CAE}" destId="{BB8AE817-B0C5-5745-857A-C0DFA4C67AB7}" srcOrd="0" destOrd="1" presId="urn:microsoft.com/office/officeart/2005/8/layout/radial6"/>
    <dgm:cxn modelId="{608F9951-5629-2A4E-8877-4E058BD40041}" type="presOf" srcId="{23A9BE12-BB1B-5640-AED1-780F54EBCF68}" destId="{74EC5C0E-6718-1142-ABA2-BB20F09E0A85}" srcOrd="0" destOrd="0" presId="urn:microsoft.com/office/officeart/2005/8/layout/radial6"/>
    <dgm:cxn modelId="{356CB68F-5582-0244-BF47-AD614CB3356A}" type="presOf" srcId="{FCD46993-D24D-9C45-ABD7-610E9F10A4C8}" destId="{D51F7F49-5306-914F-90C3-B5C8B6DD7A2E}" srcOrd="0" destOrd="1" presId="urn:microsoft.com/office/officeart/2005/8/layout/radial6"/>
    <dgm:cxn modelId="{6708AB98-5730-8442-A10D-F723BDE58651}" type="presOf" srcId="{1805D8ED-2B11-AE4B-A702-0C3A27CD4178}" destId="{D1F5287E-56C0-FB4D-8D9C-349F0D342545}" srcOrd="0" destOrd="0" presId="urn:microsoft.com/office/officeart/2005/8/layout/radial6"/>
    <dgm:cxn modelId="{C707A59D-5F41-3B48-940D-5285D7FA5687}" srcId="{F5567977-35CB-8049-A7D0-9C22B85C2C93}" destId="{FCD46993-D24D-9C45-ABD7-610E9F10A4C8}" srcOrd="0" destOrd="0" parTransId="{5A9AC9C9-149C-DC4F-A802-E16075EDBA1C}" sibTransId="{8FC456F3-0803-0241-BDE4-DE6F887DA3B6}"/>
    <dgm:cxn modelId="{4267DD9E-B45A-F042-A690-50D158E33A10}" type="presOf" srcId="{D326EE27-D779-254E-A273-43A4FE6778DE}" destId="{6E5F7DFA-18F1-204C-8935-DAFA4DEFE9CF}" srcOrd="0" destOrd="1" presId="urn:microsoft.com/office/officeart/2005/8/layout/radial6"/>
    <dgm:cxn modelId="{F24A30A6-F348-2444-82FB-D6B9E9B45D55}" srcId="{3F17A6F9-5195-8641-8F17-17728CFD7906}" destId="{D326EE27-D779-254E-A273-43A4FE6778DE}" srcOrd="0" destOrd="0" parTransId="{54033F30-1940-2040-9D3A-491F94E5F50B}" sibTransId="{3C0D7C99-1BF8-C047-A551-C20B2BDDF7E6}"/>
    <dgm:cxn modelId="{6D4267A7-3878-8243-8EC8-982814D5A1D3}" type="presOf" srcId="{3F17A6F9-5195-8641-8F17-17728CFD7906}" destId="{6E5F7DFA-18F1-204C-8935-DAFA4DEFE9CF}" srcOrd="0" destOrd="0" presId="urn:microsoft.com/office/officeart/2005/8/layout/radial6"/>
    <dgm:cxn modelId="{0C280DB4-6ECE-D349-BAC0-CCB2B93A41C0}" type="presOf" srcId="{71D44AD6-15F0-1843-9889-846C739EAF70}" destId="{D1F5287E-56C0-FB4D-8D9C-349F0D342545}" srcOrd="0" destOrd="1" presId="urn:microsoft.com/office/officeart/2005/8/layout/radial6"/>
    <dgm:cxn modelId="{26B84CB4-49F3-5247-A137-310A280DE229}" srcId="{08B25372-DCA8-0A4D-B2E5-73CB2D05F412}" destId="{F5567977-35CB-8049-A7D0-9C22B85C2C93}" srcOrd="3" destOrd="0" parTransId="{2FA0AE65-E719-8341-B0AE-6E2883988865}" sibTransId="{8724F55C-FF04-F34D-8C5B-4FC2C03CE468}"/>
    <dgm:cxn modelId="{892E65C1-25EB-1A45-A717-DFF1A9F0928F}" type="presOf" srcId="{08B25372-DCA8-0A4D-B2E5-73CB2D05F412}" destId="{5E2AFDA3-AB98-A94F-B8FE-B90D897C517B}" srcOrd="0" destOrd="0" presId="urn:microsoft.com/office/officeart/2005/8/layout/radial6"/>
    <dgm:cxn modelId="{C44A85C8-D7CA-2D4A-8795-6EF45AF2EB97}" srcId="{08B25372-DCA8-0A4D-B2E5-73CB2D05F412}" destId="{A3ACC1C7-2B30-114F-90A2-0C56F81AA537}" srcOrd="4" destOrd="0" parTransId="{579FBFC2-976B-0C4D-8308-BF4F43811BF3}" sibTransId="{72523198-66CF-6B42-AB74-ADEAB060A636}"/>
    <dgm:cxn modelId="{6F555BC9-5579-FA41-B86A-6E87CEDA3B08}" type="presOf" srcId="{F5567977-35CB-8049-A7D0-9C22B85C2C93}" destId="{D51F7F49-5306-914F-90C3-B5C8B6DD7A2E}" srcOrd="0" destOrd="0" presId="urn:microsoft.com/office/officeart/2005/8/layout/radial6"/>
    <dgm:cxn modelId="{50D820CE-A846-A548-8191-7A62A3DB4D6F}" type="presOf" srcId="{83D25F86-92B2-F74F-9AE5-587D7A71C1F4}" destId="{0985208D-E06E-D340-B454-FFBADFD35C5F}" srcOrd="0" destOrd="0" presId="urn:microsoft.com/office/officeart/2005/8/layout/radial6"/>
    <dgm:cxn modelId="{DDB91FD1-0EC2-E84E-8E96-BA58A6803029}" type="presOf" srcId="{9BD3A738-623D-EA4B-BC04-D0448AD762A7}" destId="{1CDAE19E-1BF7-FB47-A840-2B15C11FDEB4}" srcOrd="0" destOrd="1" presId="urn:microsoft.com/office/officeart/2005/8/layout/radial6"/>
    <dgm:cxn modelId="{B7D0FADB-9652-6149-B98D-72B975289871}" srcId="{1805D8ED-2B11-AE4B-A702-0C3A27CD4178}" destId="{71D44AD6-15F0-1843-9889-846C739EAF70}" srcOrd="0" destOrd="0" parTransId="{675EF2F7-ABDA-C14E-AC88-F8A849A59076}" sibTransId="{8F6056E2-8261-214A-B8D8-98397A03D813}"/>
    <dgm:cxn modelId="{893272E1-6AB5-CA4D-B9EA-FB2D3BA90912}" srcId="{A3ACC1C7-2B30-114F-90A2-0C56F81AA537}" destId="{9BD3A738-623D-EA4B-BC04-D0448AD762A7}" srcOrd="0" destOrd="0" parTransId="{EBA9FF49-96F8-434E-BC6F-856B9C5C6000}" sibTransId="{0352C7E1-191D-824D-B223-FD8B5B67CF65}"/>
    <dgm:cxn modelId="{36A0CCF1-7AE4-7449-ABDF-AFC284D51DF6}" type="presOf" srcId="{8724F55C-FF04-F34D-8C5B-4FC2C03CE468}" destId="{03B2E0CE-F5FC-BF4B-A1E6-321A4F4FDBD4}" srcOrd="0" destOrd="0" presId="urn:microsoft.com/office/officeart/2005/8/layout/radial6"/>
    <dgm:cxn modelId="{FC272CFE-3675-BF40-BAEA-55284A9A0FBF}" srcId="{81E45F1C-227B-5745-B230-EE89C9B373A9}" destId="{ABD04F2D-4859-2145-810F-7796B8235CAE}" srcOrd="0" destOrd="0" parTransId="{ED94D8BB-C714-4D41-8435-8F6EDAD85799}" sibTransId="{00C59100-DA62-D54E-9AF6-F91BE0A0E1FB}"/>
    <dgm:cxn modelId="{F403FCFF-CDE9-974D-B704-D597EE497D2B}" srcId="{08B25372-DCA8-0A4D-B2E5-73CB2D05F412}" destId="{3F17A6F9-5195-8641-8F17-17728CFD7906}" srcOrd="2" destOrd="0" parTransId="{CC7C7C94-A359-2242-826C-273C102C514C}" sibTransId="{83D25F86-92B2-F74F-9AE5-587D7A71C1F4}"/>
    <dgm:cxn modelId="{29387471-E0BD-2648-8D6D-BD0C37A4189B}" type="presParOf" srcId="{74EC5C0E-6718-1142-ABA2-BB20F09E0A85}" destId="{5E2AFDA3-AB98-A94F-B8FE-B90D897C517B}" srcOrd="0" destOrd="0" presId="urn:microsoft.com/office/officeart/2005/8/layout/radial6"/>
    <dgm:cxn modelId="{FEC8330B-D4AF-1344-B23F-6173540B4C83}" type="presParOf" srcId="{74EC5C0E-6718-1142-ABA2-BB20F09E0A85}" destId="{D1F5287E-56C0-FB4D-8D9C-349F0D342545}" srcOrd="1" destOrd="0" presId="urn:microsoft.com/office/officeart/2005/8/layout/radial6"/>
    <dgm:cxn modelId="{CEACD439-8C27-8A4F-87D4-6CD31CC255A5}" type="presParOf" srcId="{74EC5C0E-6718-1142-ABA2-BB20F09E0A85}" destId="{7D1B015B-A4FC-9044-817A-1C01DC0A1803}" srcOrd="2" destOrd="0" presId="urn:microsoft.com/office/officeart/2005/8/layout/radial6"/>
    <dgm:cxn modelId="{D8CB7DFB-19E3-734F-A01F-25E2CFAA56FF}" type="presParOf" srcId="{74EC5C0E-6718-1142-ABA2-BB20F09E0A85}" destId="{D2FF53D3-AE3A-4745-AB4C-48CD66CBD724}" srcOrd="3" destOrd="0" presId="urn:microsoft.com/office/officeart/2005/8/layout/radial6"/>
    <dgm:cxn modelId="{8E146FEF-E7E2-AC41-A552-D7CD77B05BDA}" type="presParOf" srcId="{74EC5C0E-6718-1142-ABA2-BB20F09E0A85}" destId="{BB8AE817-B0C5-5745-857A-C0DFA4C67AB7}" srcOrd="4" destOrd="0" presId="urn:microsoft.com/office/officeart/2005/8/layout/radial6"/>
    <dgm:cxn modelId="{18754F16-7AFD-324B-844C-38CBED46895B}" type="presParOf" srcId="{74EC5C0E-6718-1142-ABA2-BB20F09E0A85}" destId="{B92D30AD-D36F-8947-BE9E-D35958F882A7}" srcOrd="5" destOrd="0" presId="urn:microsoft.com/office/officeart/2005/8/layout/radial6"/>
    <dgm:cxn modelId="{A62985C1-C113-4247-A135-5BF36709F259}" type="presParOf" srcId="{74EC5C0E-6718-1142-ABA2-BB20F09E0A85}" destId="{D0C1E234-6406-2C43-8F50-8D53B99B998F}" srcOrd="6" destOrd="0" presId="urn:microsoft.com/office/officeart/2005/8/layout/radial6"/>
    <dgm:cxn modelId="{4327AAAC-A6F9-B34E-B077-BEF12AABAA6B}" type="presParOf" srcId="{74EC5C0E-6718-1142-ABA2-BB20F09E0A85}" destId="{6E5F7DFA-18F1-204C-8935-DAFA4DEFE9CF}" srcOrd="7" destOrd="0" presId="urn:microsoft.com/office/officeart/2005/8/layout/radial6"/>
    <dgm:cxn modelId="{9875C739-B71C-DE49-882E-357656BF9040}" type="presParOf" srcId="{74EC5C0E-6718-1142-ABA2-BB20F09E0A85}" destId="{B93B1757-466A-D344-BA00-A9B6278E1EEB}" srcOrd="8" destOrd="0" presId="urn:microsoft.com/office/officeart/2005/8/layout/radial6"/>
    <dgm:cxn modelId="{F5A20631-0211-E04A-B06E-00F5B1A21E44}" type="presParOf" srcId="{74EC5C0E-6718-1142-ABA2-BB20F09E0A85}" destId="{0985208D-E06E-D340-B454-FFBADFD35C5F}" srcOrd="9" destOrd="0" presId="urn:microsoft.com/office/officeart/2005/8/layout/radial6"/>
    <dgm:cxn modelId="{B7F2755E-1480-6647-8CC6-D15D69D54E8D}" type="presParOf" srcId="{74EC5C0E-6718-1142-ABA2-BB20F09E0A85}" destId="{D51F7F49-5306-914F-90C3-B5C8B6DD7A2E}" srcOrd="10" destOrd="0" presId="urn:microsoft.com/office/officeart/2005/8/layout/radial6"/>
    <dgm:cxn modelId="{D981A08A-2B23-E548-9A0E-C240A2086162}" type="presParOf" srcId="{74EC5C0E-6718-1142-ABA2-BB20F09E0A85}" destId="{B74B5655-C296-C642-AD00-089E215D4699}" srcOrd="11" destOrd="0" presId="urn:microsoft.com/office/officeart/2005/8/layout/radial6"/>
    <dgm:cxn modelId="{21463753-7BD7-E845-9C73-FA605D43326E}" type="presParOf" srcId="{74EC5C0E-6718-1142-ABA2-BB20F09E0A85}" destId="{03B2E0CE-F5FC-BF4B-A1E6-321A4F4FDBD4}" srcOrd="12" destOrd="0" presId="urn:microsoft.com/office/officeart/2005/8/layout/radial6"/>
    <dgm:cxn modelId="{FA7EF331-5AA9-6740-A783-8F2A3F4D2BD2}" type="presParOf" srcId="{74EC5C0E-6718-1142-ABA2-BB20F09E0A85}" destId="{1CDAE19E-1BF7-FB47-A840-2B15C11FDEB4}" srcOrd="13" destOrd="0" presId="urn:microsoft.com/office/officeart/2005/8/layout/radial6"/>
    <dgm:cxn modelId="{5BF31AE1-0EB0-5E45-8739-B87DF69F6577}" type="presParOf" srcId="{74EC5C0E-6718-1142-ABA2-BB20F09E0A85}" destId="{A90EBA38-628A-D64C-AA3F-938E3B6AA4C8}" srcOrd="14" destOrd="0" presId="urn:microsoft.com/office/officeart/2005/8/layout/radial6"/>
    <dgm:cxn modelId="{C8D7E4E9-BDBC-2449-AC09-F49B3A7BD796}" type="presParOf" srcId="{74EC5C0E-6718-1142-ABA2-BB20F09E0A85}" destId="{85EEF843-EEA1-084F-B561-4385B28F3B7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F843-EEA1-084F-B561-4385B28F3B7D}">
      <dsp:nvSpPr>
        <dsp:cNvPr id="0" name=""/>
        <dsp:cNvSpPr/>
      </dsp:nvSpPr>
      <dsp:spPr>
        <a:xfrm>
          <a:off x="1294775" y="461766"/>
          <a:ext cx="3088334" cy="3088334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2E0CE-F5FC-BF4B-A1E6-321A4F4FDBD4}">
      <dsp:nvSpPr>
        <dsp:cNvPr id="0" name=""/>
        <dsp:cNvSpPr/>
      </dsp:nvSpPr>
      <dsp:spPr>
        <a:xfrm>
          <a:off x="1294775" y="461766"/>
          <a:ext cx="3088334" cy="3088334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5208D-E06E-D340-B454-FFBADFD35C5F}">
      <dsp:nvSpPr>
        <dsp:cNvPr id="0" name=""/>
        <dsp:cNvSpPr/>
      </dsp:nvSpPr>
      <dsp:spPr>
        <a:xfrm>
          <a:off x="1294775" y="461766"/>
          <a:ext cx="3088334" cy="3088334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1E234-6406-2C43-8F50-8D53B99B998F}">
      <dsp:nvSpPr>
        <dsp:cNvPr id="0" name=""/>
        <dsp:cNvSpPr/>
      </dsp:nvSpPr>
      <dsp:spPr>
        <a:xfrm>
          <a:off x="1294775" y="461766"/>
          <a:ext cx="3088334" cy="3088334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F53D3-AE3A-4745-AB4C-48CD66CBD724}">
      <dsp:nvSpPr>
        <dsp:cNvPr id="0" name=""/>
        <dsp:cNvSpPr/>
      </dsp:nvSpPr>
      <dsp:spPr>
        <a:xfrm>
          <a:off x="1294775" y="461766"/>
          <a:ext cx="3088334" cy="3088334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AFDA3-AB98-A94F-B8FE-B90D897C517B}">
      <dsp:nvSpPr>
        <dsp:cNvPr id="0" name=""/>
        <dsp:cNvSpPr/>
      </dsp:nvSpPr>
      <dsp:spPr>
        <a:xfrm>
          <a:off x="2129207" y="1296198"/>
          <a:ext cx="1419471" cy="1419471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ALK activated tumors</a:t>
          </a:r>
        </a:p>
      </dsp:txBody>
      <dsp:txXfrm>
        <a:off x="2337084" y="1504075"/>
        <a:ext cx="1003717" cy="1003717"/>
      </dsp:txXfrm>
    </dsp:sp>
    <dsp:sp modelId="{D1F5287E-56C0-FB4D-8D9C-349F0D342545}">
      <dsp:nvSpPr>
        <dsp:cNvPr id="0" name=""/>
        <dsp:cNvSpPr/>
      </dsp:nvSpPr>
      <dsp:spPr>
        <a:xfrm>
          <a:off x="2342127" y="722"/>
          <a:ext cx="993630" cy="993630"/>
        </a:xfrm>
        <a:prstGeom prst="ellipse">
          <a:avLst/>
        </a:prstGeom>
        <a:solidFill>
          <a:srgbClr val="0082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NSCLC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EML4-ALK fusion</a:t>
          </a:r>
        </a:p>
      </dsp:txBody>
      <dsp:txXfrm>
        <a:off x="2487641" y="146236"/>
        <a:ext cx="702602" cy="702602"/>
      </dsp:txXfrm>
    </dsp:sp>
    <dsp:sp modelId="{BB8AE817-B0C5-5745-857A-C0DFA4C67AB7}">
      <dsp:nvSpPr>
        <dsp:cNvPr id="0" name=""/>
        <dsp:cNvSpPr/>
      </dsp:nvSpPr>
      <dsp:spPr>
        <a:xfrm>
          <a:off x="3776698" y="1042998"/>
          <a:ext cx="993630" cy="993630"/>
        </a:xfrm>
        <a:prstGeom prst="ellipse">
          <a:avLst/>
        </a:prstGeom>
        <a:solidFill>
          <a:srgbClr val="BF5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ALCL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NPM1-ALK fusion</a:t>
          </a:r>
        </a:p>
      </dsp:txBody>
      <dsp:txXfrm>
        <a:off x="3922212" y="1188512"/>
        <a:ext cx="702602" cy="702602"/>
      </dsp:txXfrm>
    </dsp:sp>
    <dsp:sp modelId="{6E5F7DFA-18F1-204C-8935-DAFA4DEFE9CF}">
      <dsp:nvSpPr>
        <dsp:cNvPr id="0" name=""/>
        <dsp:cNvSpPr/>
      </dsp:nvSpPr>
      <dsp:spPr>
        <a:xfrm>
          <a:off x="3228741" y="2729437"/>
          <a:ext cx="993630" cy="993630"/>
        </a:xfrm>
        <a:prstGeom prst="ellipse">
          <a:avLst/>
        </a:prstGeom>
        <a:solidFill>
          <a:srgbClr val="BF5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TPM3/4-ALK fusion</a:t>
          </a:r>
        </a:p>
      </dsp:txBody>
      <dsp:txXfrm>
        <a:off x="3374255" y="2874951"/>
        <a:ext cx="702602" cy="702602"/>
      </dsp:txXfrm>
    </dsp:sp>
    <dsp:sp modelId="{D51F7F49-5306-914F-90C3-B5C8B6DD7A2E}">
      <dsp:nvSpPr>
        <dsp:cNvPr id="0" name=""/>
        <dsp:cNvSpPr/>
      </dsp:nvSpPr>
      <dsp:spPr>
        <a:xfrm>
          <a:off x="1455514" y="2729437"/>
          <a:ext cx="993630" cy="993630"/>
        </a:xfrm>
        <a:prstGeom prst="ellipse">
          <a:avLst/>
        </a:prstGeom>
        <a:solidFill>
          <a:srgbClr val="BF5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NBL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ALK mutation / amplification</a:t>
          </a:r>
        </a:p>
      </dsp:txBody>
      <dsp:txXfrm>
        <a:off x="1601028" y="2874951"/>
        <a:ext cx="702602" cy="702602"/>
      </dsp:txXfrm>
    </dsp:sp>
    <dsp:sp modelId="{1CDAE19E-1BF7-FB47-A840-2B15C11FDEB4}">
      <dsp:nvSpPr>
        <dsp:cNvPr id="0" name=""/>
        <dsp:cNvSpPr/>
      </dsp:nvSpPr>
      <dsp:spPr>
        <a:xfrm>
          <a:off x="907557" y="1042998"/>
          <a:ext cx="993630" cy="99363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RMC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VCL-ALK fusion</a:t>
          </a:r>
        </a:p>
      </dsp:txBody>
      <dsp:txXfrm>
        <a:off x="1053071" y="1188512"/>
        <a:ext cx="702602" cy="702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BB43-81CA-4DF1-8542-595F8CB73CA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86FB-91B0-4F7D-97E2-37450331F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6338" y="696913"/>
            <a:ext cx="4306887" cy="3228975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xfrm>
            <a:off x="389467" y="4114801"/>
            <a:ext cx="6387253" cy="448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5060" indent="-290408" defTabSz="945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1631" indent="-232326" defTabSz="945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6283" indent="-232326" defTabSz="945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0936" indent="-232326" defTabSz="9454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5588" indent="-232326" defTabSz="945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0240" indent="-232326" defTabSz="945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4893" indent="-232326" defTabSz="945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9545" indent="-232326" defTabSz="945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31FD7F-6555-4DFF-B052-D5B22A8AFC6E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1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22778" y="1023250"/>
            <a:ext cx="4697942" cy="35055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2217" y="4867700"/>
            <a:ext cx="5527181" cy="3889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7354" indent="-87354">
              <a:lnSpc>
                <a:spcPct val="93000"/>
              </a:lnSpc>
              <a:spcBef>
                <a:spcPct val="0"/>
              </a:spcBef>
              <a:buSzPct val="45000"/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r>
              <a:rPr lang="en-GB" altLang="en-US" sz="1400" b="1" dirty="0">
                <a:latin typeface="Arial" panose="020B0604020202020204" pitchFamily="34" charset="0"/>
                <a:cs typeface="msgothic" charset="0"/>
              </a:rPr>
              <a:t>Frequency of cytogenetic subtypes of pediatric ALL.</a:t>
            </a:r>
          </a:p>
        </p:txBody>
      </p:sp>
    </p:spTree>
    <p:extLst>
      <p:ext uri="{BB962C8B-B14F-4D97-AF65-F5344CB8AC3E}">
        <p14:creationId xmlns:p14="http://schemas.microsoft.com/office/powerpoint/2010/main" val="418208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22778" y="1023250"/>
            <a:ext cx="4697942" cy="35055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2217" y="4867700"/>
            <a:ext cx="5527181" cy="3889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7354" indent="-87354">
              <a:lnSpc>
                <a:spcPct val="93000"/>
              </a:lnSpc>
              <a:spcBef>
                <a:spcPct val="0"/>
              </a:spcBef>
              <a:buSzPct val="45000"/>
              <a:tabLst>
                <a:tab pos="737654" algn="l"/>
                <a:tab pos="1475308" algn="l"/>
                <a:tab pos="2212962" algn="l"/>
                <a:tab pos="2950616" algn="l"/>
                <a:tab pos="3688271" algn="l"/>
                <a:tab pos="4425925" algn="l"/>
                <a:tab pos="5163579" algn="l"/>
              </a:tabLst>
            </a:pPr>
            <a:r>
              <a:rPr lang="en-GB" altLang="en-US" sz="1400" b="1" dirty="0">
                <a:latin typeface="Arial" panose="020B0604020202020204" pitchFamily="34" charset="0"/>
                <a:cs typeface="msgothic" charset="0"/>
              </a:rPr>
              <a:t>Current Ph-like ALL genetic testing algorithm used by the Children's Oncology Group.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Diagnostic </a:t>
            </a:r>
            <a:r>
              <a:rPr lang="en-GB" altLang="en-US" dirty="0" err="1">
                <a:latin typeface="Arial" panose="020B0604020202020204" pitchFamily="34" charset="0"/>
                <a:cs typeface="msgothic" charset="0"/>
              </a:rPr>
              <a:t>leukemia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cells from children with high risk B-ALL are first screened for the Ph-like ALL gene expression signature using an 8-gene low density microarray (LDA) that includes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CRLF2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as one of the 8 assessed genes.</a:t>
            </a:r>
            <a:r>
              <a:rPr lang="en-GB" altLang="en-US" baseline="33000" dirty="0">
                <a:latin typeface="Arial" panose="020B0604020202020204" pitchFamily="34" charset="0"/>
                <a:cs typeface="msgothic" charset="0"/>
              </a:rPr>
              <a:t>51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Specimens with the Ph-like ALL signature that lack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BCR-ABL1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fusion (Ph</a:t>
            </a:r>
            <a:r>
              <a:rPr lang="en-GB" altLang="en-US" baseline="33000" dirty="0">
                <a:latin typeface="Arial" panose="020B0604020202020204" pitchFamily="34" charset="0"/>
                <a:cs typeface="msgothic" charset="0"/>
              </a:rPr>
              <a:t>+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ALL) undergo additional genetic testing. Those with high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CRLF2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expression are assessed for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P2RY8-CRLF2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IGH-CRLF2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rearrangements by RT-PCR and FISH, respectively, and for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JAK1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,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JAK2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and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IL7R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mutations by PCR. Ph-like ALL specimens without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CRLF2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overexpression undergo multiplex RT-PCR fusion testing to detect ABL-class,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JAK2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, and </a:t>
            </a:r>
            <a:r>
              <a:rPr lang="en-GB" altLang="en-US" i="1" dirty="0">
                <a:latin typeface="Arial" panose="020B0604020202020204" pitchFamily="34" charset="0"/>
                <a:cs typeface="msgothic" charset="0"/>
              </a:rPr>
              <a:t>EPOR</a:t>
            </a: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 rearrangements. Not all Ph-like fusions will be detected by this algorithm. Complete assessment may require alternative assays for identification, such as RNA-sequencing or unbiased fusion testing capable of identifying new 5′ partners. HR B-ALL, high-risk B-ALL.</a:t>
            </a:r>
          </a:p>
        </p:txBody>
      </p:sp>
    </p:spTree>
    <p:extLst>
      <p:ext uri="{BB962C8B-B14F-4D97-AF65-F5344CB8AC3E}">
        <p14:creationId xmlns:p14="http://schemas.microsoft.com/office/powerpoint/2010/main" val="265671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332" indent="-290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5999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3046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0095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7142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34191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1238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8286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6-14-09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332" indent="-2902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5999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3046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00095" indent="-2319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7142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34191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01238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8286" indent="-2319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562C45-AD48-4019-98D2-602F877C5D4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7788"/>
            <a:ext cx="4730750" cy="3548062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</a:t>
            </a:r>
            <a:r>
              <a:rPr lang="en-US" baseline="0" dirty="0"/>
              <a:t>though the tumors types and biology are somewhat different between adult and </a:t>
            </a:r>
            <a:r>
              <a:rPr lang="en-US" baseline="0" dirty="0" err="1"/>
              <a:t>peds</a:t>
            </a:r>
            <a:r>
              <a:rPr lang="en-US" baseline="0" dirty="0"/>
              <a:t>, there are sometimes unexpected similarities. For instance, a tumor-driving signaling pathway could be similar between an adult cancer like NSCLC and a pediatric tumor type such as ALCL or </a:t>
            </a:r>
            <a:r>
              <a:rPr lang="en-US" baseline="0" dirty="0" err="1"/>
              <a:t>neuroblastoma</a:t>
            </a:r>
            <a:r>
              <a:rPr lang="en-US" baseline="0" dirty="0"/>
              <a:t>, as is seen with ALK activation. Therefore certain drugs that are efficacious in a specific adult tumor may show efficacy in pediatrics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935F-03F9-42D3-A7B2-EBDFA01B75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Highlighted arms are agents never tested in children, but based on discussions with FDA, NCI and COG it was decided  that agents with an established adult recommended phase 2 dose, could be considered after careful review of toxicities and PK of the agent.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2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9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5035296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645920"/>
            <a:ext cx="7772400" cy="1827843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710324"/>
            <a:ext cx="3993515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697"/>
            <a:ext cx="2286000" cy="475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 smtClean="0"/>
              <a:pPr>
                <a:defRPr/>
              </a:pPr>
              <a:t>February 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6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45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5035296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645920"/>
            <a:ext cx="7772400" cy="1827843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5710324"/>
            <a:ext cx="3993515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5727697"/>
            <a:ext cx="2286000" cy="475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 smtClean="0"/>
              <a:pPr>
                <a:defRPr/>
              </a:pPr>
              <a:t>February 7,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82880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6864096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165952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1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6864096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3228985" cy="6864096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4343400"/>
            <a:ext cx="405642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72519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6486144"/>
            <a:ext cx="1916887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1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7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33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7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99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2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7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5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2" y="1426633"/>
            <a:ext cx="4108387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7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506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66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5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92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86144"/>
            <a:ext cx="1916888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4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4" y="6486144"/>
            <a:ext cx="307975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62150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89770" y="5808134"/>
            <a:ext cx="5200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865121"/>
            <a:ext cx="3163776" cy="1084580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061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Autofit/>
          </a:bodyPr>
          <a:lstStyle>
            <a:lvl1pPr>
              <a:defRPr sz="191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6"/>
            <a:ext cx="8229600" cy="498316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338"/>
              </a:spcAft>
              <a:defRPr sz="1800" b="0"/>
            </a:lvl1pPr>
            <a:lvl2pPr>
              <a:lnSpc>
                <a:spcPct val="110000"/>
              </a:lnSpc>
              <a:spcAft>
                <a:spcPts val="338"/>
              </a:spcAft>
              <a:defRPr sz="1800"/>
            </a:lvl2pPr>
            <a:lvl3pPr marL="642921" indent="-128585">
              <a:lnSpc>
                <a:spcPct val="110000"/>
              </a:lnSpc>
              <a:spcAft>
                <a:spcPts val="338"/>
              </a:spcAft>
              <a:buFont typeface="Courier New" panose="02070309020205020404" pitchFamily="49" charset="0"/>
              <a:buChar char="o"/>
              <a:defRPr sz="1800"/>
            </a:lvl3pPr>
            <a:lvl4pPr>
              <a:lnSpc>
                <a:spcPct val="110000"/>
              </a:lnSpc>
              <a:spcAft>
                <a:spcPts val="338"/>
              </a:spcAft>
              <a:defRPr sz="1800"/>
            </a:lvl4pPr>
            <a:lvl5pPr>
              <a:lnSpc>
                <a:spcPct val="110000"/>
              </a:lnSpc>
              <a:spcAft>
                <a:spcPts val="338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05800" y="6400801"/>
            <a:ext cx="457200" cy="38895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0871A9-28FF-440A-9C7F-9206B9538D02}" type="slidenum">
              <a:rPr lang="en-US" sz="900" baseline="0" smtClean="0">
                <a:solidFill>
                  <a:schemeClr val="tx1"/>
                </a:solidFill>
              </a:rPr>
              <a:pPr/>
              <a:t>‹#›</a:t>
            </a:fld>
            <a:endParaRPr lang="en-US" sz="900" baseline="0" dirty="0">
              <a:solidFill>
                <a:schemeClr val="tx1"/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7543800" y="6400802"/>
            <a:ext cx="85725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858000" y="6408760"/>
            <a:ext cx="154305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DEE5A-C277-4C12-AAA9-9F871020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362E4-D7C6-4B43-B2CD-62CD46C72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0871A9-28FF-440A-9C7F-9206B9538D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1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6706-5A74-410E-905B-20761A3F8B3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AE21C-2B00-4280-ABD1-E3FA0A0EB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9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40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February 7,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PPT_Out\nature-log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PPT_Out\nature-log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AboutFDA/CentersOffices/OfficeofMedicalProductsandTobacco/OCE/ucm544641.htm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74619"/>
            <a:ext cx="7772400" cy="23258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Molecular Targets in Cancer Drug Development: Access to Precision Medicine for Children with Cancer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8213" y="4595326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Gregory H. Reaman, M.D.</a:t>
            </a:r>
          </a:p>
          <a:p>
            <a:r>
              <a:rPr lang="en-US" b="1" dirty="0"/>
              <a:t>Associate Director for Pediatric Oncology,</a:t>
            </a:r>
          </a:p>
          <a:p>
            <a:r>
              <a:rPr lang="en-US" b="1" dirty="0"/>
              <a:t> Oncology Center of Excellence</a:t>
            </a:r>
          </a:p>
          <a:p>
            <a:r>
              <a:rPr lang="en-US" b="1" dirty="0"/>
              <a:t>      Associate Director, Oncology Sciences</a:t>
            </a:r>
          </a:p>
          <a:p>
            <a:r>
              <a:rPr lang="en-US" b="1" dirty="0"/>
              <a:t> Office of Hematology and Oncology Products, OND, CDER</a:t>
            </a:r>
          </a:p>
        </p:txBody>
      </p:sp>
    </p:spTree>
    <p:extLst>
      <p:ext uri="{BB962C8B-B14F-4D97-AF65-F5344CB8AC3E}">
        <p14:creationId xmlns:p14="http://schemas.microsoft.com/office/powerpoint/2010/main" val="24842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633" b="1" dirty="0">
                <a:latin typeface="+mn-lt"/>
                <a:cs typeface="Arial" panose="020B0604020202020204" pitchFamily="34" charset="0"/>
              </a:rPr>
              <a:t>Ph-like ALL Genetic Stratification for COG ALL Trials.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21" y="6074281"/>
            <a:ext cx="1893600" cy="5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" y="979561"/>
            <a:ext cx="701424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67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Sarah K. Tasian et al. Blood 2017;130:2064-2072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©2017 by American Society of Hematology</a:t>
            </a:r>
          </a:p>
        </p:txBody>
      </p:sp>
    </p:spTree>
    <p:extLst>
      <p:ext uri="{BB962C8B-B14F-4D97-AF65-F5344CB8AC3E}">
        <p14:creationId xmlns:p14="http://schemas.microsoft.com/office/powerpoint/2010/main" val="145966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560669"/>
            <a:ext cx="8509103" cy="926020"/>
          </a:xfrm>
        </p:spPr>
        <p:txBody>
          <a:bodyPr/>
          <a:lstStyle/>
          <a:p>
            <a:r>
              <a:rPr lang="en-US" b="1" dirty="0"/>
              <a:t>Opportunities for Pediatrics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66875"/>
            <a:ext cx="8509103" cy="462894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Embryonal </a:t>
            </a:r>
            <a:r>
              <a:rPr lang="en-US" b="1" dirty="0"/>
              <a:t>solid tumors </a:t>
            </a:r>
            <a:r>
              <a:rPr lang="en-US" dirty="0"/>
              <a:t>with low mutation frequency</a:t>
            </a:r>
          </a:p>
          <a:p>
            <a:pPr>
              <a:spcBef>
                <a:spcPts val="1200"/>
              </a:spcBef>
            </a:pPr>
            <a:r>
              <a:rPr lang="en-US" dirty="0"/>
              <a:t>Genetic and epigenetic evidence base for driver gene mutations differ between adult and pediatric cancers</a:t>
            </a:r>
          </a:p>
          <a:p>
            <a:pPr>
              <a:spcBef>
                <a:spcPts val="1200"/>
              </a:spcBef>
            </a:pPr>
            <a:r>
              <a:rPr lang="en-US" dirty="0"/>
              <a:t>Multiple demonstrations of actionable gene aberrations in pediatric tumors provide suggest that inhibition of the same molecular targets may result in vulnerability of select childhood cancers</a:t>
            </a:r>
          </a:p>
          <a:p>
            <a:pPr>
              <a:spcBef>
                <a:spcPts val="1200"/>
              </a:spcBef>
            </a:pPr>
            <a:r>
              <a:rPr lang="en-US" dirty="0"/>
              <a:t>Insufficient/delayed development opportunities for children require a paradigm shift in approaches to </a:t>
            </a:r>
            <a:r>
              <a:rPr lang="en-US" b="1" dirty="0"/>
              <a:t>early pediatric evaluation of potentially promising new agents</a:t>
            </a:r>
          </a:p>
          <a:p>
            <a:pPr>
              <a:spcBef>
                <a:spcPts val="1200"/>
              </a:spcBef>
            </a:pPr>
            <a:r>
              <a:rPr lang="en-US" dirty="0"/>
              <a:t>Paradigm shift necessitates amendment to current legislation to accelerate timelines.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826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9" y="643466"/>
            <a:ext cx="779170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7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64997" y="130738"/>
            <a:ext cx="8509103" cy="6728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latin typeface="+mn-lt"/>
              </a:rPr>
              <a:t>Somatic</a:t>
            </a:r>
            <a:r>
              <a:rPr lang="en-US" altLang="en-US" sz="2400" b="1" dirty="0"/>
              <a:t> mutations in the pediatric pan-cancer cohort</a:t>
            </a:r>
          </a:p>
        </p:txBody>
      </p:sp>
      <p:pic>
        <p:nvPicPr>
          <p:cNvPr id="205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527" y="803564"/>
            <a:ext cx="8215746" cy="5541818"/>
          </a:xfrm>
        </p:spPr>
      </p:pic>
      <p:pic>
        <p:nvPicPr>
          <p:cNvPr id="2052" name="Picture 5" descr="D:\PPT_Out\nature-logo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18" y="6519155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-1626754" y="6586682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en-US" sz="1200" dirty="0">
                <a:latin typeface="Arial" panose="020B0604020202020204" pitchFamily="34" charset="0"/>
              </a:rPr>
              <a:t>S N Gröbner </a:t>
            </a:r>
            <a:r>
              <a:rPr lang="da-DK" altLang="en-US" sz="1200" i="1" dirty="0">
                <a:latin typeface="Arial" panose="020B0604020202020204" pitchFamily="34" charset="0"/>
              </a:rPr>
              <a:t>et al. Nature</a:t>
            </a:r>
            <a:r>
              <a:rPr lang="da-DK" altLang="en-US" sz="1200" dirty="0">
                <a:latin typeface="Arial" panose="020B0604020202020204" pitchFamily="34" charset="0"/>
              </a:rPr>
              <a:t> </a:t>
            </a:r>
            <a:r>
              <a:rPr lang="fr-FR" altLang="en-US" sz="1200" b="1" dirty="0">
                <a:latin typeface="Arial" panose="020B0604020202020204" pitchFamily="34" charset="0"/>
              </a:rPr>
              <a:t>555</a:t>
            </a:r>
            <a:r>
              <a:rPr lang="fr-FR" altLang="en-US" sz="1200" dirty="0">
                <a:latin typeface="Arial" panose="020B0604020202020204" pitchFamily="34" charset="0"/>
              </a:rPr>
              <a:t>, 321–327</a:t>
            </a:r>
            <a:r>
              <a:rPr lang="da-DK" altLang="en-US" sz="1200" dirty="0">
                <a:latin typeface="Arial" panose="020B0604020202020204" pitchFamily="34" charset="0"/>
              </a:rPr>
              <a:t> (2018) doi:10.1038/nature25480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6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61503" y="60788"/>
            <a:ext cx="8509103" cy="9260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latin typeface="+mn-lt"/>
              </a:rPr>
              <a:t>Potentially druggable events in pediatric cancers</a:t>
            </a:r>
          </a:p>
        </p:txBody>
      </p:sp>
      <p:pic>
        <p:nvPicPr>
          <p:cNvPr id="205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545" y="831274"/>
            <a:ext cx="8804564" cy="5652653"/>
          </a:xfrm>
        </p:spPr>
      </p:pic>
      <p:pic>
        <p:nvPicPr>
          <p:cNvPr id="2052" name="Picture 5" descr="D:\PPT_Out\nature-logo.jpg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91" y="65024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-1592118" y="6586682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en-US" sz="1200" dirty="0">
                <a:latin typeface="Arial" panose="020B0604020202020204" pitchFamily="34" charset="0"/>
              </a:rPr>
              <a:t>S N Gröbner </a:t>
            </a:r>
            <a:r>
              <a:rPr lang="da-DK" altLang="en-US" sz="1200" i="1" dirty="0">
                <a:latin typeface="Arial" panose="020B0604020202020204" pitchFamily="34" charset="0"/>
              </a:rPr>
              <a:t>et al. Nature</a:t>
            </a:r>
            <a:r>
              <a:rPr lang="da-DK" altLang="en-US" sz="1200" dirty="0">
                <a:latin typeface="Arial" panose="020B0604020202020204" pitchFamily="34" charset="0"/>
              </a:rPr>
              <a:t> </a:t>
            </a:r>
            <a:r>
              <a:rPr lang="fr-FR" altLang="en-US" sz="1200" b="1" dirty="0">
                <a:latin typeface="Arial" panose="020B0604020202020204" pitchFamily="34" charset="0"/>
              </a:rPr>
              <a:t>555</a:t>
            </a:r>
            <a:r>
              <a:rPr lang="fr-FR" altLang="en-US" sz="1200" dirty="0">
                <a:latin typeface="Arial" panose="020B0604020202020204" pitchFamily="34" charset="0"/>
              </a:rPr>
              <a:t>, 321–327</a:t>
            </a:r>
            <a:r>
              <a:rPr lang="da-DK" altLang="en-US" sz="1200" dirty="0">
                <a:latin typeface="Arial" panose="020B0604020202020204" pitchFamily="34" charset="0"/>
              </a:rPr>
              <a:t> (2018) doi:10.1038/nature25480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0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381ADE-E420-4ECE-8CFA-E2E0F54BB195}" type="slidenum">
              <a:rPr lang="en-US" altLang="en-US" sz="14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763" y="457200"/>
            <a:ext cx="86820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cs typeface="Arial" pitchFamily="34" charset="0"/>
              </a:rPr>
              <a:t>U.S. Legislation and Pediatric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cs typeface="Arial" pitchFamily="34" charset="0"/>
              </a:rPr>
              <a:t>Drug Development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2400" y="1905000"/>
            <a:ext cx="41148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PREA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Drugs and biologics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Mandatory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studies </a:t>
            </a:r>
            <a:endParaRPr lang="en-US" altLang="en-US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Requires studies 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only on indication(s) under review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Orphan indications exempt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from studies </a:t>
            </a:r>
            <a:endParaRPr lang="en-US" altLang="en-US" sz="2800" b="1" dirty="0">
              <a:solidFill>
                <a:srgbClr val="80808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Pediatric studies must be labeled</a:t>
            </a:r>
          </a:p>
          <a:p>
            <a:pPr eaLnBrk="1" hangingPunct="1">
              <a:lnSpc>
                <a:spcPct val="80000"/>
              </a:lnSpc>
              <a:buClr>
                <a:srgbClr val="808080"/>
              </a:buClr>
              <a:buSzPct val="70000"/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572000" y="1905000"/>
            <a:ext cx="44243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BPCA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Drugs and biologics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Voluntary </a:t>
            </a: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studies with incentive</a:t>
            </a:r>
            <a:endParaRPr lang="en-US" altLang="en-US" sz="28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Studies relate to entire moiety and </a:t>
            </a:r>
            <a:r>
              <a:rPr lang="en-US" altLang="en-US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may expand indications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Studies may be requested for orphan indications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808080"/>
              </a:buClr>
              <a:buSzPct val="70000"/>
              <a:buFont typeface="Wingdings" pitchFamily="2" charset="2"/>
              <a:buChar char="o"/>
            </a:pPr>
            <a:r>
              <a:rPr lang="en-US" altLang="en-U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Pediatric studies must  be labeled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6" y="155575"/>
            <a:ext cx="736847" cy="83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731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898495" y="837695"/>
            <a:ext cx="7361237" cy="1094828"/>
          </a:xfrm>
        </p:spPr>
        <p:txBody>
          <a:bodyPr anchor="ctr" anchorCtr="0"/>
          <a:lstStyle/>
          <a:p>
            <a:pPr eaLnBrk="1" hangingPunct="1"/>
            <a:r>
              <a:rPr lang="en-US" sz="2800" dirty="0">
                <a:ea typeface="MS PGothic" charset="0"/>
                <a:cs typeface="Imago Book" charset="0"/>
              </a:rPr>
              <a:t>Pediatric Tumors are Different</a:t>
            </a:r>
            <a:br>
              <a:rPr lang="en-US" sz="2900" dirty="0">
                <a:latin typeface="Imago Book" charset="0"/>
                <a:ea typeface="MS PGothic" charset="0"/>
                <a:cs typeface="Imago Book" charset="0"/>
              </a:rPr>
            </a:br>
            <a:r>
              <a:rPr lang="en-US" sz="2400" i="1" dirty="0">
                <a:ea typeface="MS PGothic" charset="0"/>
                <a:cs typeface="Times New Roman"/>
              </a:rPr>
              <a:t>…but not always</a:t>
            </a:r>
          </a:p>
        </p:txBody>
      </p:sp>
      <p:sp>
        <p:nvSpPr>
          <p:cNvPr id="86022" name="Rectangle 4"/>
          <p:cNvSpPr>
            <a:spLocks noChangeArrowheads="1"/>
          </p:cNvSpPr>
          <p:nvPr/>
        </p:nvSpPr>
        <p:spPr bwMode="auto">
          <a:xfrm>
            <a:off x="2861472" y="5747149"/>
            <a:ext cx="3421063" cy="2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7F7F7F"/>
                </a:solidFill>
                <a:latin typeface="Imago Book" charset="0"/>
                <a:ea typeface="MS PGothic" charset="0"/>
                <a:cs typeface="MS PGothic" charset="0"/>
              </a:rPr>
              <a:t>Mano, AACR Cancer Discovery June, 2012, </a:t>
            </a:r>
          </a:p>
        </p:txBody>
      </p:sp>
      <p:sp>
        <p:nvSpPr>
          <p:cNvPr id="86023" name="TextBox 6"/>
          <p:cNvSpPr txBox="1">
            <a:spLocks noChangeArrowheads="1"/>
          </p:cNvSpPr>
          <p:nvPr/>
        </p:nvSpPr>
        <p:spPr bwMode="auto">
          <a:xfrm>
            <a:off x="-1182688" y="5464971"/>
            <a:ext cx="16751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Imago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23A77-A43C-40D1-B0F3-BA557FF4A27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41826" y="1952298"/>
          <a:ext cx="5677886" cy="374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6172" y="2203248"/>
            <a:ext cx="1384102" cy="679502"/>
            <a:chOff x="6045933" y="1574133"/>
            <a:chExt cx="2624008" cy="915521"/>
          </a:xfrm>
        </p:grpSpPr>
        <p:sp>
          <p:nvSpPr>
            <p:cNvPr id="6" name="TextBox 5"/>
            <p:cNvSpPr txBox="1"/>
            <p:nvPr/>
          </p:nvSpPr>
          <p:spPr>
            <a:xfrm>
              <a:off x="6045933" y="1574133"/>
              <a:ext cx="2623707" cy="352478"/>
            </a:xfrm>
            <a:prstGeom prst="rect">
              <a:avLst/>
            </a:prstGeom>
            <a:solidFill>
              <a:srgbClr val="0082DA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Adult tumor types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46234" y="2137176"/>
              <a:ext cx="2623707" cy="3524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Pediatric tumor types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96107" y="2203249"/>
            <a:ext cx="3003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Children do not get NSCLC, but some pediatric tumors have ALK activation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targetability</a:t>
            </a:r>
            <a:r>
              <a:rPr lang="en-US" dirty="0">
                <a:sym typeface="Wingdings"/>
              </a:rPr>
              <a:t> with ALK inhibitors?</a:t>
            </a:r>
          </a:p>
          <a:p>
            <a:endParaRPr lang="en-US" dirty="0">
              <a:sym typeface="Wingdings"/>
            </a:endParaRPr>
          </a:p>
          <a:p>
            <a:r>
              <a:rPr lang="en-US" sz="1200" dirty="0"/>
              <a:t>NSCLC: non small cell lung cancer</a:t>
            </a:r>
          </a:p>
          <a:p>
            <a:r>
              <a:rPr lang="en-US" sz="1200" dirty="0"/>
              <a:t>RMC: renal medullary cancer</a:t>
            </a:r>
          </a:p>
          <a:p>
            <a:r>
              <a:rPr lang="en-US" sz="1200" dirty="0"/>
              <a:t>NBL: neuroblastoma</a:t>
            </a:r>
          </a:p>
          <a:p>
            <a:r>
              <a:rPr lang="en-US" sz="1200" dirty="0"/>
              <a:t>IMT: inflammatory </a:t>
            </a:r>
            <a:r>
              <a:rPr lang="en-US" sz="1200" dirty="0" err="1"/>
              <a:t>myofibroblastic</a:t>
            </a:r>
            <a:r>
              <a:rPr lang="en-US" sz="1200" dirty="0"/>
              <a:t> tumor</a:t>
            </a:r>
          </a:p>
          <a:p>
            <a:r>
              <a:rPr lang="en-US" sz="1200" dirty="0"/>
              <a:t>ALCL: anaplastic large cell lymphoma</a:t>
            </a:r>
          </a:p>
        </p:txBody>
      </p:sp>
    </p:spTree>
    <p:extLst>
      <p:ext uri="{BB962C8B-B14F-4D97-AF65-F5344CB8AC3E}">
        <p14:creationId xmlns:p14="http://schemas.microsoft.com/office/powerpoint/2010/main" val="26175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72" y="318845"/>
            <a:ext cx="8509103" cy="926020"/>
          </a:xfrm>
        </p:spPr>
        <p:txBody>
          <a:bodyPr>
            <a:normAutofit/>
          </a:bodyPr>
          <a:lstStyle/>
          <a:p>
            <a:r>
              <a:rPr lang="en-US" sz="3600" b="1" dirty="0"/>
              <a:t>RACE for Children Act: Changing the Paradigm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29539"/>
            <a:ext cx="8509103" cy="533321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Incorporated as Title V Sec. 504 of the </a:t>
            </a:r>
            <a:r>
              <a:rPr lang="en-US" sz="2400" b="1" dirty="0"/>
              <a:t>FDA Reauthorization Act (FDARA),</a:t>
            </a:r>
            <a:r>
              <a:rPr lang="en-US" sz="2400" dirty="0"/>
              <a:t> enacted August 18, 2017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Requires</a:t>
            </a:r>
            <a:r>
              <a:rPr lang="en-US" sz="2400" dirty="0"/>
              <a:t> evaluation of new molecularly targeted drugs and biologics “intended for the treatment of adult cancers and directed at a </a:t>
            </a:r>
            <a:r>
              <a:rPr lang="en-US" sz="2400" b="1" dirty="0"/>
              <a:t>molecular target </a:t>
            </a:r>
            <a:r>
              <a:rPr lang="en-US" sz="2400" dirty="0"/>
              <a:t>substantially relevant to the growth or progression of a pediatric cancer.”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Amends PREA: requirement for pediatric assessment based on </a:t>
            </a:r>
            <a:r>
              <a:rPr lang="en-US" sz="2400" dirty="0" err="1"/>
              <a:t>MoA</a:t>
            </a:r>
            <a:r>
              <a:rPr lang="en-US" sz="2400" dirty="0"/>
              <a:t> rather than clinical indication.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Molecularly targeted pediatric cancer investigation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FF0000"/>
                </a:solidFill>
              </a:rPr>
              <a:t>dosing, safety and </a:t>
            </a:r>
            <a:r>
              <a:rPr lang="en-US" sz="2400" b="1" dirty="0">
                <a:solidFill>
                  <a:srgbClr val="FF0000"/>
                </a:solidFill>
              </a:rPr>
              <a:t>preliminary </a:t>
            </a:r>
            <a:r>
              <a:rPr lang="en-US" sz="2400" dirty="0">
                <a:solidFill>
                  <a:srgbClr val="FF0000"/>
                </a:solidFill>
              </a:rPr>
              <a:t>efficacy</a:t>
            </a:r>
            <a:r>
              <a:rPr lang="en-US" sz="2400" dirty="0"/>
              <a:t> to inform potential pediatric labeling.”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Elimination of </a:t>
            </a:r>
            <a:r>
              <a:rPr lang="en-US" sz="2400" b="1" dirty="0"/>
              <a:t>orphan exemption for pediatric studies </a:t>
            </a:r>
            <a:r>
              <a:rPr lang="en-US" sz="2400" dirty="0"/>
              <a:t>for cancer drugs directed at relevant molecular targets.</a:t>
            </a:r>
          </a:p>
          <a:p>
            <a:endParaRPr lang="en-US" sz="240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622742"/>
            <a:ext cx="2895600" cy="23525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7308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Molecular Target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A molecule in human cells (normal or malignant) that is intrinsically associated with a particular disease process such as etiology, progression, and/or drug resistance. To be referred to as a target, there must be evidence that by addressing the target with a small molecule, biologic product, or other intervention, a desired therapeutic effect is produced resulting in the alteration of the disease process</a:t>
            </a:r>
          </a:p>
        </p:txBody>
      </p:sp>
    </p:spTree>
    <p:extLst>
      <p:ext uri="{BB962C8B-B14F-4D97-AF65-F5344CB8AC3E}">
        <p14:creationId xmlns:p14="http://schemas.microsoft.com/office/powerpoint/2010/main" val="201416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333375"/>
            <a:ext cx="8509103" cy="923925"/>
          </a:xfrm>
        </p:spPr>
        <p:txBody>
          <a:bodyPr>
            <a:normAutofit/>
          </a:bodyPr>
          <a:lstStyle/>
          <a:p>
            <a:r>
              <a:rPr lang="en-US" sz="4400" b="1" dirty="0"/>
              <a:t>Statutory Requirements for FDA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06775"/>
            <a:ext cx="8509103" cy="5175000"/>
          </a:xfrm>
        </p:spPr>
        <p:txBody>
          <a:bodyPr>
            <a:normAutofit/>
          </a:bodyPr>
          <a:lstStyle/>
          <a:p>
            <a:r>
              <a:rPr lang="en-US" sz="2800" dirty="0"/>
              <a:t>Establish with NCI, update regularly, and post on FDA website a </a:t>
            </a:r>
            <a:r>
              <a:rPr lang="en-US" sz="2800" b="1" dirty="0"/>
              <a:t>list of “relevant” targets </a:t>
            </a:r>
            <a:r>
              <a:rPr lang="en-US" sz="2800" dirty="0"/>
              <a:t>(1 year)</a:t>
            </a:r>
          </a:p>
          <a:p>
            <a:r>
              <a:rPr lang="en-US" sz="2800" dirty="0"/>
              <a:t>Establish and post a </a:t>
            </a:r>
            <a:r>
              <a:rPr lang="en-US" sz="2800" b="1" dirty="0"/>
              <a:t>list of targets (non-relevant) leading to  waivers </a:t>
            </a:r>
            <a:r>
              <a:rPr lang="en-US" sz="2800" dirty="0"/>
              <a:t>of pediatric studies (1 year)</a:t>
            </a:r>
          </a:p>
          <a:p>
            <a:r>
              <a:rPr lang="en-US" sz="2800" dirty="0"/>
              <a:t>Work with NCI, Pediatric Subcommittee of ODAC, PeRC, investigators, sponsors, experts, and advocates on implementation and required studies</a:t>
            </a:r>
          </a:p>
          <a:p>
            <a:r>
              <a:rPr lang="en-US" sz="2800" dirty="0"/>
              <a:t>Convene an open public meeting to generate/finalize lists (1 year)</a:t>
            </a:r>
          </a:p>
          <a:p>
            <a:r>
              <a:rPr lang="en-US" sz="2800" dirty="0"/>
              <a:t>Issue guidance on implementation (2 years)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81775"/>
            <a:ext cx="2895600" cy="2762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49353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Cancer Drug Development for Children and Adolescents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44754"/>
            <a:ext cx="8509103" cy="438942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Well recognized, long-standing challenges- biologic, societal, economic</a:t>
            </a:r>
          </a:p>
          <a:p>
            <a:pPr>
              <a:spcBef>
                <a:spcPts val="1200"/>
              </a:spcBef>
            </a:pPr>
            <a:r>
              <a:rPr lang="en-US" b="1" dirty="0"/>
              <a:t>Widely leverages adult drug discovery/development-  limited opportunities for extrapolation and limited pre-clinical testing in pediatric models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Impact of legislative initiatives which support pediatric drug development  has been markedly less obvious in Oncology than in other clinical areas.</a:t>
            </a:r>
          </a:p>
          <a:p>
            <a:pPr>
              <a:spcBef>
                <a:spcPts val="1200"/>
              </a:spcBef>
            </a:pPr>
            <a:r>
              <a:rPr lang="en-US" dirty="0"/>
              <a:t>Accepted off label use as part of standard of care and  clinical research- delayed pediatric evaluations</a:t>
            </a:r>
          </a:p>
          <a:p>
            <a:pPr>
              <a:spcBef>
                <a:spcPts val="1200"/>
              </a:spcBef>
            </a:pPr>
            <a:r>
              <a:rPr lang="en-US" dirty="0"/>
              <a:t>Improved outcomes for children with cancer lead to misperception of the unmet clinical need for new drugs.</a:t>
            </a:r>
          </a:p>
          <a:p>
            <a:pPr>
              <a:spcBef>
                <a:spcPts val="1200"/>
              </a:spcBef>
            </a:pPr>
            <a:r>
              <a:rPr lang="en-US" dirty="0"/>
              <a:t>Unique practice model- integration of clinical research and  management provides obvious opportunity to facilitate drug development.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Lag in evolution of cancer drug development paradigm in pediatrics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632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DF91E-2B8F-433A-B207-0C565D19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Framework* for Defining Relevance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3D03-E35A-43D4-AF1B-AAFE37D3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Presence of target in one or more pediatric cancers- not prevalence-dependent</a:t>
            </a:r>
          </a:p>
          <a:p>
            <a:r>
              <a:rPr lang="en-US" dirty="0"/>
              <a:t>Target function- etiology, drug resistance, lethality</a:t>
            </a:r>
          </a:p>
          <a:p>
            <a:r>
              <a:rPr lang="en-US" dirty="0"/>
              <a:t>Non-clinical evidence- general and pediatric-specific</a:t>
            </a:r>
          </a:p>
          <a:p>
            <a:r>
              <a:rPr lang="en-US" dirty="0"/>
              <a:t>Adult clinical experience</a:t>
            </a:r>
          </a:p>
          <a:p>
            <a:r>
              <a:rPr lang="en-US" dirty="0"/>
              <a:t>Predictive/response biomarkers availability</a:t>
            </a:r>
          </a:p>
          <a:p>
            <a:r>
              <a:rPr lang="en-US" dirty="0"/>
              <a:t>Accessibility for immunotherapy-directed targets</a:t>
            </a:r>
          </a:p>
          <a:p>
            <a:r>
              <a:rPr lang="en-US" dirty="0"/>
              <a:t>Therapeutic agent available/in development</a:t>
            </a:r>
          </a:p>
          <a:p>
            <a:r>
              <a:rPr lang="en-US" b="1" dirty="0"/>
              <a:t>Focus on </a:t>
            </a:r>
            <a:r>
              <a:rPr lang="en-US" b="1" dirty="0">
                <a:solidFill>
                  <a:srgbClr val="FF0000"/>
                </a:solidFill>
              </a:rPr>
              <a:t>accelerating</a:t>
            </a:r>
            <a:r>
              <a:rPr lang="en-US" b="1" dirty="0"/>
              <a:t> appropriate initial pediatric evaluations </a:t>
            </a:r>
            <a:r>
              <a:rPr lang="en-US" b="1" dirty="0">
                <a:solidFill>
                  <a:srgbClr val="C00000"/>
                </a:solidFill>
              </a:rPr>
              <a:t>early </a:t>
            </a:r>
            <a:r>
              <a:rPr lang="en-US" b="1" dirty="0"/>
              <a:t>in development timeline not increasing number of pediatric phase 1 studies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*Multi-stakeholder workshop sponsored by </a:t>
            </a:r>
            <a:r>
              <a:rPr lang="en-US" dirty="0" err="1"/>
              <a:t>FoCR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7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Target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Statutory requirement to address regulatory uncertainty for Industry and </a:t>
            </a:r>
            <a:r>
              <a:rPr lang="en-US" b="1" dirty="0"/>
              <a:t>guide ( not dictate)</a:t>
            </a:r>
            <a:r>
              <a:rPr lang="en-US" dirty="0"/>
              <a:t> decision-making re. early evaluation of a specific agent as an amended PREA requirement through the </a:t>
            </a:r>
            <a:r>
              <a:rPr lang="en-US" dirty="0" err="1"/>
              <a:t>iPSP</a:t>
            </a:r>
            <a:r>
              <a:rPr lang="en-US" dirty="0"/>
              <a:t> process</a:t>
            </a:r>
          </a:p>
          <a:p>
            <a:r>
              <a:rPr lang="en-US" b="1" dirty="0"/>
              <a:t>Designation as relevant neither an absolute nor exclusive requirement for decisions related to pediatric evaluation: </a:t>
            </a:r>
            <a:r>
              <a:rPr lang="en-US" dirty="0"/>
              <a:t>studies of new products may be required if directed at a target </a:t>
            </a:r>
            <a:r>
              <a:rPr lang="en-US" b="1" dirty="0"/>
              <a:t>not</a:t>
            </a:r>
            <a:r>
              <a:rPr lang="en-US" dirty="0"/>
              <a:t> on the list and waivers may be justified for products directed at targets considered relevant</a:t>
            </a:r>
            <a:endParaRPr lang="en-US" b="1" dirty="0"/>
          </a:p>
          <a:p>
            <a:r>
              <a:rPr lang="en-US" b="1" dirty="0"/>
              <a:t>Not envisioned to restrict authority or flexibility</a:t>
            </a:r>
          </a:p>
          <a:p>
            <a:r>
              <a:rPr lang="en-US" dirty="0"/>
              <a:t>Relevant molecular targets- independent of agent and/or biomarker availability</a:t>
            </a:r>
          </a:p>
          <a:p>
            <a:r>
              <a:rPr lang="en-US" b="1" dirty="0"/>
              <a:t>Candidate</a:t>
            </a:r>
            <a:r>
              <a:rPr lang="en-US" dirty="0"/>
              <a:t> Target List constructed by OCE with NCI and input from international content experts; reviewed in a open public meeting</a:t>
            </a:r>
          </a:p>
          <a:p>
            <a:r>
              <a:rPr lang="en-US" dirty="0"/>
              <a:t>Published, peer-reviewed literature, abstracts, public databases</a:t>
            </a:r>
          </a:p>
          <a:p>
            <a:r>
              <a:rPr lang="en-US" dirty="0"/>
              <a:t>No pre-specified </a:t>
            </a:r>
            <a:r>
              <a:rPr lang="en-US" b="1" dirty="0"/>
              <a:t>minimum evidence 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165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BC54-8E4A-4712-BAFF-6DE2A5D4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sz="4800" b="1" dirty="0"/>
              <a:t>Molecular Targets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7BDD-23E9-483D-8900-E3C1A894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Relevant Molecular Targets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Targets Associated with Specific Gene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Targets Associated with Cell Lineage Determinants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Targets on Normal Immune Cells and/or Cellular Components of the Tumor Microenvironment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/>
              <a:t>Targets Associated with Pathways/ Functional Mechanisms of Cancer Cells</a:t>
            </a:r>
          </a:p>
          <a:p>
            <a:r>
              <a:rPr lang="en-US" sz="3000" dirty="0"/>
              <a:t>Non-relevant Molecular Targets Leading to Waivers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u="sng" dirty="0">
                <a:hlinkClick r:id="rId2"/>
              </a:rPr>
              <a:t>    https://www.fda.gov/AboutFDA/CentersOffices/OfficeofMedicalProductsandTobacco/OCE/ucm544641.htm</a:t>
            </a:r>
            <a:r>
              <a:rPr lang="en-US" sz="30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0398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A34BF-04AC-4F0C-BCE8-F8DCF4278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Pediatric Cancer Platform Trial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5AB86B-222D-4C4C-8600-D4FE4BC2C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NCI-COGS Pediatric MATCH </a:t>
            </a:r>
          </a:p>
          <a:p>
            <a:r>
              <a:rPr lang="en-US" dirty="0"/>
              <a:t>Following slides: courtesy of Dr. Nita Seibel, NCI</a:t>
            </a:r>
          </a:p>
        </p:txBody>
      </p:sp>
    </p:spTree>
    <p:extLst>
      <p:ext uri="{BB962C8B-B14F-4D97-AF65-F5344CB8AC3E}">
        <p14:creationId xmlns:p14="http://schemas.microsoft.com/office/powerpoint/2010/main" val="405011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90626"/>
            <a:ext cx="7772400" cy="2271947"/>
          </a:xfrm>
        </p:spPr>
        <p:txBody>
          <a:bodyPr/>
          <a:lstStyle/>
          <a:p>
            <a:pPr algn="ctr"/>
            <a:r>
              <a:rPr lang="en-US" sz="3600" dirty="0">
                <a:latin typeface="+mj-lt"/>
              </a:rPr>
              <a:t>Update on NCI-COG Pediatric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Molecular Analysis for Therapy Choice (MATCH) APEC1621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1800" i="0" dirty="0"/>
              <a:t>A phase 2 precision medicine cancer trial </a:t>
            </a:r>
            <a:br>
              <a:rPr lang="en-US" sz="1800" i="0" dirty="0"/>
            </a:br>
            <a:r>
              <a:rPr lang="en-US" sz="1800" i="0" dirty="0"/>
              <a:t>Co-developed by the Children’s Oncology Group and the National Cancer Institute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June 2, 2018</a:t>
            </a:r>
          </a:p>
        </p:txBody>
      </p:sp>
    </p:spTree>
    <p:extLst>
      <p:ext uri="{BB962C8B-B14F-4D97-AF65-F5344CB8AC3E}">
        <p14:creationId xmlns:p14="http://schemas.microsoft.com/office/powerpoint/2010/main" val="245525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45" y="346364"/>
            <a:ext cx="658091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448" y="2073402"/>
            <a:ext cx="2551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4800" b="1" kern="0" dirty="0">
                <a:solidFill>
                  <a:srgbClr val="003399"/>
                </a:solidFill>
              </a:rPr>
              <a:t>What is Pediatric MATCH?</a:t>
            </a:r>
          </a:p>
        </p:txBody>
      </p:sp>
    </p:spTree>
    <p:extLst>
      <p:ext uri="{BB962C8B-B14F-4D97-AF65-F5344CB8AC3E}">
        <p14:creationId xmlns:p14="http://schemas.microsoft.com/office/powerpoint/2010/main" val="175508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6328-0498-47C1-A4EE-FDB8392B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NCI-COG Pediatric MATCH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BC2E88-C263-4A45-9331-15F5177B7D4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790876" y="1771651"/>
            <a:ext cx="4895253" cy="24028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061D52-0222-4D38-A3DF-BDF522B0356E}"/>
              </a:ext>
            </a:extLst>
          </p:cNvPr>
          <p:cNvSpPr/>
          <p:nvPr/>
        </p:nvSpPr>
        <p:spPr>
          <a:xfrm>
            <a:off x="387119" y="2106331"/>
            <a:ext cx="4118137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whether matching certain drugs in children and adolescents whose tumors have specific gene abnormalities will effectively treat their cancer, regardless of the cancer type</a:t>
            </a:r>
          </a:p>
          <a:p>
            <a:pPr marL="192881" indent="-192881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signal-finding trial;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treatments that show promise can advance to larger, more definitive trials</a:t>
            </a:r>
          </a:p>
        </p:txBody>
      </p:sp>
    </p:spTree>
    <p:extLst>
      <p:ext uri="{BB962C8B-B14F-4D97-AF65-F5344CB8AC3E}">
        <p14:creationId xmlns:p14="http://schemas.microsoft.com/office/powerpoint/2010/main" val="2160538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68CA56-4585-40DC-96A4-8F223FB62F07}"/>
              </a:ext>
            </a:extLst>
          </p:cNvPr>
          <p:cNvCxnSpPr>
            <a:cxnSpLocks/>
          </p:cNvCxnSpPr>
          <p:nvPr/>
        </p:nvCxnSpPr>
        <p:spPr>
          <a:xfrm>
            <a:off x="6761780" y="2618811"/>
            <a:ext cx="0" cy="261439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8"/>
            <a:ext cx="8515350" cy="422672"/>
          </a:xfrm>
        </p:spPr>
        <p:txBody>
          <a:bodyPr/>
          <a:lstStyle/>
          <a:p>
            <a:r>
              <a:rPr lang="en-US" sz="2400" dirty="0"/>
              <a:t>Pediatric MATCH Screening  Protocol APEC1621SC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B3137-4378-4066-B897-A5ADF8138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722527"/>
            <a:ext cx="2063849" cy="10348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Screening registration  children and adolescents with advanced cancers 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</a:rPr>
              <a:t>Tissue biopsy </a:t>
            </a:r>
            <a:endParaRPr lang="en-US" sz="12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D35D35-7E93-4DAF-A7B1-BAF030FA0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034" y="1722527"/>
            <a:ext cx="2195142" cy="1059682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accent4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BB0E3D"/>
              </a:buClr>
              <a:defRPr/>
            </a:pPr>
            <a:r>
              <a:rPr lang="en-US" sz="1200" b="1" dirty="0">
                <a:solidFill>
                  <a:srgbClr val="FFFFFF"/>
                </a:solidFill>
                <a:latin typeface="Arial"/>
              </a:rPr>
              <a:t>Tumor testing using validated single platform, with immunohistochemistry (IHC) for PTEN, SMARCB1, SMARCA4, RB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4E273A68-E963-4958-8A80-2E3F0AB04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3668830"/>
            <a:ext cx="1276516" cy="78887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  <a:latin typeface="Arial"/>
              </a:rPr>
              <a:t>No treatment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500" b="1" dirty="0">
                <a:solidFill>
                  <a:srgbClr val="FFFFFF"/>
                </a:solidFill>
                <a:latin typeface="Arial"/>
              </a:rPr>
              <a:t>assignment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D33B5C-1177-46A3-95E1-511B46B1476B}"/>
              </a:ext>
            </a:extLst>
          </p:cNvPr>
          <p:cNvCxnSpPr>
            <a:cxnSpLocks/>
          </p:cNvCxnSpPr>
          <p:nvPr/>
        </p:nvCxnSpPr>
        <p:spPr>
          <a:xfrm>
            <a:off x="2487430" y="2348659"/>
            <a:ext cx="42722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256C02B1-5700-4D7B-BF1D-6E654F339D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21783" y="4044203"/>
            <a:ext cx="66436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22">
            <a:extLst>
              <a:ext uri="{FF2B5EF4-FFF2-40B4-BE49-F238E27FC236}">
                <a16:creationId xmlns:a16="http://schemas.microsoft.com/office/drawing/2014/main" id="{D9491CA5-A897-45E8-8C97-94676B50AAC4}"/>
              </a:ext>
            </a:extLst>
          </p:cNvPr>
          <p:cNvCxnSpPr>
            <a:cxnSpLocks noChangeShapeType="1"/>
            <a:stCxn id="6" idx="3"/>
            <a:endCxn id="8" idx="1"/>
          </p:cNvCxnSpPr>
          <p:nvPr/>
        </p:nvCxnSpPr>
        <p:spPr bwMode="auto">
          <a:xfrm>
            <a:off x="4603668" y="4043053"/>
            <a:ext cx="516254" cy="7031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43A845-8475-4ED2-BF38-517747174F94}"/>
              </a:ext>
            </a:extLst>
          </p:cNvPr>
          <p:cNvCxnSpPr>
            <a:cxnSpLocks/>
          </p:cNvCxnSpPr>
          <p:nvPr/>
        </p:nvCxnSpPr>
        <p:spPr>
          <a:xfrm flipV="1">
            <a:off x="5967048" y="4057651"/>
            <a:ext cx="774159" cy="774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>
            <a:extLst>
              <a:ext uri="{FF2B5EF4-FFF2-40B4-BE49-F238E27FC236}">
                <a16:creationId xmlns:a16="http://schemas.microsoft.com/office/drawing/2014/main" id="{B1CD2CDF-25DC-4593-B149-2D72ED51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764" y="2253119"/>
            <a:ext cx="608274" cy="40355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C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267B84F-CC8F-4F99-971E-EEA2D94D2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093" y="2734176"/>
            <a:ext cx="582373" cy="312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D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B171A0F-BB11-4330-9419-DDC1EF24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210" y="3134079"/>
            <a:ext cx="572256" cy="3918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07E17E0-04C2-4E1F-BAF0-D61810A1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210" y="3642466"/>
            <a:ext cx="592829" cy="4359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F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10701F40-3D2C-4B6D-9474-77907F37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2405" y="4609498"/>
            <a:ext cx="602992" cy="413085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5EB19E-6F10-42E8-BC88-23A31DACA916}"/>
              </a:ext>
            </a:extLst>
          </p:cNvPr>
          <p:cNvCxnSpPr>
            <a:cxnSpLocks/>
          </p:cNvCxnSpPr>
          <p:nvPr/>
        </p:nvCxnSpPr>
        <p:spPr>
          <a:xfrm>
            <a:off x="6741206" y="2437034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01A0D5-8E61-4FB4-AE4E-D7571625F0A6}"/>
              </a:ext>
            </a:extLst>
          </p:cNvPr>
          <p:cNvCxnSpPr/>
          <p:nvPr/>
        </p:nvCxnSpPr>
        <p:spPr>
          <a:xfrm>
            <a:off x="6741206" y="2926587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CFFFBC-2140-484C-B828-FFC6E44D441C}"/>
              </a:ext>
            </a:extLst>
          </p:cNvPr>
          <p:cNvCxnSpPr/>
          <p:nvPr/>
        </p:nvCxnSpPr>
        <p:spPr>
          <a:xfrm>
            <a:off x="6751323" y="3285301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D1662D-C281-4FFD-AED4-04C1CE1C4AA8}"/>
              </a:ext>
            </a:extLst>
          </p:cNvPr>
          <p:cNvCxnSpPr/>
          <p:nvPr/>
        </p:nvCxnSpPr>
        <p:spPr>
          <a:xfrm>
            <a:off x="6787976" y="4457700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B4B059-1C02-40A5-96F0-92341C632A9E}"/>
              </a:ext>
            </a:extLst>
          </p:cNvPr>
          <p:cNvCxnSpPr/>
          <p:nvPr/>
        </p:nvCxnSpPr>
        <p:spPr>
          <a:xfrm>
            <a:off x="6751324" y="4834960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CC7BAE3-F5DC-4212-991A-B46B940D3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922" y="3642466"/>
            <a:ext cx="1133772" cy="8152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Yes, treatment assignment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CE9B04-80BD-4E88-A71A-40ED8A80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803" y="3461251"/>
            <a:ext cx="1218864" cy="116360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Tumor gene abnormality  matching to a trial arm?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29D0B-AD3C-4721-82E4-736F5C37ECD6}"/>
              </a:ext>
            </a:extLst>
          </p:cNvPr>
          <p:cNvSpPr/>
          <p:nvPr/>
        </p:nvSpPr>
        <p:spPr>
          <a:xfrm>
            <a:off x="4167082" y="2067702"/>
            <a:ext cx="3663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FFFFFF"/>
                </a:solidFill>
                <a:latin typeface="Calibri" charset="0"/>
                <a:ea typeface="ＭＳ Ｐゴシック" charset="0"/>
              </a:rPr>
              <a:t>Drug E</a:t>
            </a:r>
          </a:p>
        </p:txBody>
      </p:sp>
      <p:cxnSp>
        <p:nvCxnSpPr>
          <p:cNvPr id="31" name="Straight Arrow Connector 19">
            <a:extLst>
              <a:ext uri="{FF2B5EF4-FFF2-40B4-BE49-F238E27FC236}">
                <a16:creationId xmlns:a16="http://schemas.microsoft.com/office/drawing/2014/main" id="{34F75E0E-413B-48B8-99BE-37F4CDB83056}"/>
              </a:ext>
            </a:extLst>
          </p:cNvPr>
          <p:cNvCxnSpPr>
            <a:cxnSpLocks noChangeShapeType="1"/>
            <a:endCxn id="6" idx="0"/>
          </p:cNvCxnSpPr>
          <p:nvPr/>
        </p:nvCxnSpPr>
        <p:spPr bwMode="auto">
          <a:xfrm>
            <a:off x="3994235" y="2782210"/>
            <a:ext cx="0" cy="679041"/>
          </a:xfrm>
          <a:prstGeom prst="straightConnector1">
            <a:avLst/>
          </a:prstGeom>
          <a:noFill/>
          <a:ln w="28575" algn="ctr">
            <a:solidFill>
              <a:schemeClr val="accent4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0CBBE1-1F82-4A82-8CAA-9A58D8B60088}"/>
              </a:ext>
            </a:extLst>
          </p:cNvPr>
          <p:cNvCxnSpPr>
            <a:cxnSpLocks/>
          </p:cNvCxnSpPr>
          <p:nvPr/>
        </p:nvCxnSpPr>
        <p:spPr>
          <a:xfrm flipV="1">
            <a:off x="6761780" y="1598115"/>
            <a:ext cx="0" cy="10206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9E8E49-99FF-48F3-BA37-95984603DC97}"/>
              </a:ext>
            </a:extLst>
          </p:cNvPr>
          <p:cNvCxnSpPr>
            <a:cxnSpLocks/>
          </p:cNvCxnSpPr>
          <p:nvPr/>
        </p:nvCxnSpPr>
        <p:spPr>
          <a:xfrm>
            <a:off x="6761780" y="1598115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>
            <a:extLst>
              <a:ext uri="{FF2B5EF4-FFF2-40B4-BE49-F238E27FC236}">
                <a16:creationId xmlns:a16="http://schemas.microsoft.com/office/drawing/2014/main" id="{FE13F2F3-2103-47FA-9DF8-2EF54A09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666" y="1349480"/>
            <a:ext cx="582370" cy="36448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00000"/>
              <a:buChar char="&gt;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—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1" dirty="0">
                <a:solidFill>
                  <a:srgbClr val="FFFFFF"/>
                </a:solidFill>
                <a:latin typeface="Arial"/>
              </a:rPr>
              <a:t>Drug 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14F0D0-4EA9-4BDD-B264-54FBA2C2B350}"/>
              </a:ext>
            </a:extLst>
          </p:cNvPr>
          <p:cNvCxnSpPr>
            <a:cxnSpLocks/>
          </p:cNvCxnSpPr>
          <p:nvPr/>
        </p:nvCxnSpPr>
        <p:spPr>
          <a:xfrm>
            <a:off x="6751324" y="1952802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4EF18C-798B-4425-A5F9-1EC4E51D5B5D}"/>
              </a:ext>
            </a:extLst>
          </p:cNvPr>
          <p:cNvCxnSpPr>
            <a:cxnSpLocks/>
          </p:cNvCxnSpPr>
          <p:nvPr/>
        </p:nvCxnSpPr>
        <p:spPr>
          <a:xfrm>
            <a:off x="6741206" y="3840810"/>
            <a:ext cx="4048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C245290-B62A-47AE-866D-84E38D90F662}"/>
              </a:ext>
            </a:extLst>
          </p:cNvPr>
          <p:cNvSpPr/>
          <p:nvPr/>
        </p:nvSpPr>
        <p:spPr>
          <a:xfrm>
            <a:off x="7146092" y="1771223"/>
            <a:ext cx="602946" cy="40616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Drug B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2BDE1E-F7CA-4839-B040-B9A66B7655F7}"/>
              </a:ext>
            </a:extLst>
          </p:cNvPr>
          <p:cNvCxnSpPr>
            <a:cxnSpLocks/>
          </p:cNvCxnSpPr>
          <p:nvPr/>
        </p:nvCxnSpPr>
        <p:spPr>
          <a:xfrm>
            <a:off x="6751323" y="5659481"/>
            <a:ext cx="43108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BA033B0-C94A-430A-BE0E-72945FF85B3F}"/>
              </a:ext>
            </a:extLst>
          </p:cNvPr>
          <p:cNvSpPr/>
          <p:nvPr/>
        </p:nvSpPr>
        <p:spPr>
          <a:xfrm>
            <a:off x="7166666" y="4216378"/>
            <a:ext cx="582372" cy="295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Drug G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581EE57-B3A4-452D-88D6-AE254E66EFE0}"/>
              </a:ext>
            </a:extLst>
          </p:cNvPr>
          <p:cNvCxnSpPr>
            <a:cxnSpLocks/>
          </p:cNvCxnSpPr>
          <p:nvPr/>
        </p:nvCxnSpPr>
        <p:spPr>
          <a:xfrm flipH="1">
            <a:off x="6763321" y="5139761"/>
            <a:ext cx="7870" cy="51972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60067BB-B154-4F40-87ED-E05C70BCF74A}"/>
              </a:ext>
            </a:extLst>
          </p:cNvPr>
          <p:cNvSpPr/>
          <p:nvPr/>
        </p:nvSpPr>
        <p:spPr>
          <a:xfrm>
            <a:off x="7192863" y="5460443"/>
            <a:ext cx="592535" cy="34912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</a:rPr>
              <a:t>Drug J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E4CB9-C767-4C69-92A0-E3ADEBDE548F}"/>
              </a:ext>
            </a:extLst>
          </p:cNvPr>
          <p:cNvSpPr/>
          <p:nvPr/>
        </p:nvSpPr>
        <p:spPr>
          <a:xfrm>
            <a:off x="7170821" y="5060283"/>
            <a:ext cx="614576" cy="32918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FFFFFF"/>
                </a:solidFill>
                <a:latin typeface="Arial"/>
              </a:rPr>
              <a:t>DrugI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58D3740-AD59-4070-A423-B2562DC318BE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6741207" y="5224875"/>
            <a:ext cx="429615" cy="833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8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168908"/>
            <a:ext cx="8165592" cy="956488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NCI Pediatric MATCH Subprotocols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In Development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0" y="2405722"/>
          <a:ext cx="9144000" cy="331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09207690"/>
                    </a:ext>
                  </a:extLst>
                </a:gridCol>
              </a:tblGrid>
              <a:tr h="718787">
                <a:tc>
                  <a:txBody>
                    <a:bodyPr/>
                    <a:lstStyle/>
                    <a:p>
                      <a:r>
                        <a:rPr lang="en-US" sz="1600" dirty="0"/>
                        <a:t>Agent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aMOI</a:t>
                      </a:r>
                      <a:r>
                        <a:rPr lang="en-US" sz="1600" dirty="0"/>
                        <a:t>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Subarm</a:t>
                      </a:r>
                      <a:r>
                        <a:rPr lang="en-US" sz="1600" dirty="0"/>
                        <a:t>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Subprotocol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r>
                        <a:rPr lang="en-US" sz="1200" dirty="0"/>
                        <a:t>CDK4/6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Palbociclib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Rajen Mody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 1621-I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73"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ERK 1/2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5-10%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Ulixertinib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Kieuhoa 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APEC 1621-J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r>
                        <a:rPr lang="en-US" sz="1200" dirty="0"/>
                        <a:t>IDH1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Ivosidenib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Elizabeth Alva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 1621-K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Protocol in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r>
                        <a:rPr lang="en-US" sz="1200" dirty="0"/>
                        <a:t>HRAS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Tipifarnib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Christine Pratilas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APEC1621M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Concept in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85191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r>
                        <a:rPr lang="en-US" sz="1200" dirty="0"/>
                        <a:t>RET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LOXO 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Andrea Flynn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APEC1621N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Protocol in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0796"/>
                  </a:ext>
                </a:extLst>
              </a:tr>
              <a:tr h="410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318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964042"/>
            <a:ext cx="8165592" cy="52728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NCI Pediatric MATCH </a:t>
            </a:r>
            <a:r>
              <a:rPr lang="en-US" sz="3200" dirty="0" err="1">
                <a:solidFill>
                  <a:schemeClr val="tx2"/>
                </a:solidFill>
              </a:rPr>
              <a:t>Subprotocols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0" y="1644834"/>
          <a:ext cx="9144000" cy="405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79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Agent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aMOI</a:t>
                      </a:r>
                      <a:r>
                        <a:rPr lang="en-US" sz="1400" dirty="0">
                          <a:latin typeface="+mj-lt"/>
                        </a:rPr>
                        <a:t>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Subarm</a:t>
                      </a:r>
                      <a:r>
                        <a:rPr lang="en-US" sz="1400" dirty="0">
                          <a:latin typeface="+mj-lt"/>
                        </a:rPr>
                        <a:t> 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+mj-lt"/>
                        </a:rPr>
                        <a:t>Subprotocol</a:t>
                      </a:r>
                      <a:endParaRPr lang="en-US" sz="1400" dirty="0">
                        <a:latin typeface="+mj-lt"/>
                      </a:endParaRPr>
                    </a:p>
                    <a:p>
                      <a:r>
                        <a:rPr lang="en-US" sz="1400" dirty="0">
                          <a:latin typeface="+mj-lt"/>
                        </a:rPr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/>
                        <a:t>Pan-TRK</a:t>
                      </a:r>
                      <a:r>
                        <a:rPr lang="en-US" sz="1200" baseline="0" dirty="0"/>
                        <a:t> inhibitor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Larotrectinib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Katie</a:t>
                      </a:r>
                      <a:r>
                        <a:rPr lang="en-US" sz="1200" baseline="0" dirty="0"/>
                        <a:t> Janeway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 1621-A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FGFR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Erdafitinib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Alice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APEC 1621-B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/>
                        <a:t>EZH2</a:t>
                      </a:r>
                      <a:r>
                        <a:rPr lang="en-US" sz="1200" baseline="0" dirty="0"/>
                        <a:t> inhibitor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2-3%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Tazemetostat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Susan 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 1621-C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PI3K/</a:t>
                      </a:r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mTOR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5-10%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LY 3023414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Ted Laetsch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APEC 1621-D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525">
                <a:tc>
                  <a:txBody>
                    <a:bodyPr/>
                    <a:lstStyle/>
                    <a:p>
                      <a:r>
                        <a:rPr lang="en-US" sz="1200" dirty="0"/>
                        <a:t>MEK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Selumetinib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Carl 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APEC 1621-E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ALK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Ensartinib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Meredith Irwin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APEC 1621-F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/>
                        <a:t>BRAF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Vemurafenib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Aerang</a:t>
                      </a:r>
                      <a:r>
                        <a:rPr lang="en-US" sz="1200" dirty="0"/>
                        <a:t> 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APEC 1621-G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393"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PARP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2-3%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ighlight>
                            <a:srgbClr val="FFFF00"/>
                          </a:highlight>
                        </a:rPr>
                        <a:t>Olaparib</a:t>
                      </a:r>
                      <a:endParaRPr lang="en-US" sz="1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Julia Glade Bender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FF00"/>
                          </a:highlight>
                        </a:rPr>
                        <a:t>APEC1621-H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1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0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282012"/>
            <a:ext cx="8509103" cy="1298960"/>
          </a:xfrm>
        </p:spPr>
        <p:txBody>
          <a:bodyPr>
            <a:noAutofit/>
          </a:bodyPr>
          <a:lstStyle/>
          <a:p>
            <a:r>
              <a:rPr lang="en-US" sz="3600" b="1" dirty="0"/>
              <a:t>Evolving Landscape of Oncology Drug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486969"/>
            <a:ext cx="8509103" cy="480885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Evolutionary Paradigm shift: Human genome (2003) – wide-spread availability of NGS</a:t>
            </a:r>
          </a:p>
          <a:p>
            <a:r>
              <a:rPr lang="en-US" sz="2800" dirty="0"/>
              <a:t>Genomic and proteomic interrogation of individual cancers screened for specific molecular abnormalities for which “highly specific” targeted agents are developed</a:t>
            </a:r>
          </a:p>
          <a:p>
            <a:r>
              <a:rPr lang="en-US" sz="2800" dirty="0"/>
              <a:t>Resulted in the creation of multiple rare subsets(defined by molecular phenotype) of previously common cancers and reconsideration of taxonomy</a:t>
            </a:r>
          </a:p>
          <a:p>
            <a:r>
              <a:rPr lang="en-US" sz="2800" dirty="0"/>
              <a:t>Transformative: NSCLC, Melanoma, Myeloma, AML</a:t>
            </a:r>
          </a:p>
          <a:p>
            <a:r>
              <a:rPr lang="en-US" sz="2800" dirty="0"/>
              <a:t>Tissue/histology agnostic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03822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8853-20EE-4215-9D28-6287D380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F98ED-3109-4AB4-B127-2AC04339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implementation of FDARA Sec. 504- August, 2020</a:t>
            </a:r>
          </a:p>
          <a:p>
            <a:r>
              <a:rPr lang="en-US" dirty="0"/>
              <a:t>Expansion of pediatric pre-clinical testing in progress</a:t>
            </a:r>
          </a:p>
          <a:p>
            <a:r>
              <a:rPr lang="en-US" dirty="0"/>
              <a:t>Prioritization of which new targeted agents for pediatric assessment by Industry and academic investigator community</a:t>
            </a:r>
          </a:p>
          <a:p>
            <a:r>
              <a:rPr lang="en-US" dirty="0"/>
              <a:t>Global coordination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031516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31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3369"/>
            <a:ext cx="9144000" cy="13255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Evolution of Identification of Genomic Alterations in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Lung Adenocarcinoma</a:t>
            </a:r>
          </a:p>
        </p:txBody>
      </p:sp>
      <p:graphicFrame>
        <p:nvGraphicFramePr>
          <p:cNvPr id="16" name="Chart 22"/>
          <p:cNvGraphicFramePr>
            <a:graphicFrameLocks/>
          </p:cNvGraphicFramePr>
          <p:nvPr>
            <p:extLst/>
          </p:nvPr>
        </p:nvGraphicFramePr>
        <p:xfrm>
          <a:off x="4137025" y="2805112"/>
          <a:ext cx="50069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Worksheet" r:id="rId3" imgW="5010049" imgH="4057606" progId="Excel.Sheet.8">
                  <p:embed/>
                </p:oleObj>
              </mc:Choice>
              <mc:Fallback>
                <p:oleObj name="Worksheet" r:id="rId3" imgW="5010049" imgH="4057606" progId="Excel.Sheet.8">
                  <p:embed/>
                  <p:pic>
                    <p:nvPicPr>
                      <p:cNvPr id="16" name="Chart 2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2805112"/>
                        <a:ext cx="5006975" cy="40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746278"/>
              </p:ext>
            </p:extLst>
          </p:nvPr>
        </p:nvGraphicFramePr>
        <p:xfrm>
          <a:off x="5029200" y="966788"/>
          <a:ext cx="32004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Worksheet" r:id="rId5" imgW="3200592" imgH="3124100" progId="Excel.Sheet.8">
                  <p:embed/>
                </p:oleObj>
              </mc:Choice>
              <mc:Fallback>
                <p:oleObj name="Worksheet" r:id="rId5" imgW="3200592" imgH="3124100" progId="Excel.Sheet.8">
                  <p:embed/>
                  <p:pic>
                    <p:nvPicPr>
                      <p:cNvPr id="17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966788"/>
                        <a:ext cx="3200400" cy="312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52600" y="6019800"/>
            <a:ext cx="965200" cy="400099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n-US" sz="2000" b="1" kern="0" dirty="0">
                <a:solidFill>
                  <a:srgbClr val="002060"/>
                </a:solidFill>
              </a:rPr>
              <a:t>2009</a:t>
            </a:r>
            <a:endParaRPr lang="en-U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19" name="Chart 15"/>
          <p:cNvGraphicFramePr>
            <a:graphicFrameLocks/>
          </p:cNvGraphicFramePr>
          <p:nvPr>
            <p:extLst/>
          </p:nvPr>
        </p:nvGraphicFramePr>
        <p:xfrm>
          <a:off x="381000" y="4038600"/>
          <a:ext cx="3835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r:id="rId7" imgW="3834716" imgH="1926503" progId="Excel.Sheet.8">
                  <p:embed/>
                </p:oleObj>
              </mc:Choice>
              <mc:Fallback>
                <p:oleObj r:id="rId7" imgW="3834716" imgH="1926503" progId="Excel.Sheet.8">
                  <p:embed/>
                  <p:pic>
                    <p:nvPicPr>
                      <p:cNvPr id="19" name="Char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38600"/>
                        <a:ext cx="3835400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12194" y="3124200"/>
            <a:ext cx="1058862" cy="400099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2004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29657" y="6096000"/>
            <a:ext cx="1023937" cy="400099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n-US" sz="2000" b="1" kern="0" dirty="0">
                <a:solidFill>
                  <a:srgbClr val="002060"/>
                </a:solidFill>
              </a:rPr>
              <a:t>2014</a:t>
            </a:r>
          </a:p>
        </p:txBody>
      </p:sp>
      <p:graphicFrame>
        <p:nvGraphicFramePr>
          <p:cNvPr id="22" name="Chart 10"/>
          <p:cNvGraphicFramePr>
            <a:graphicFrameLocks/>
          </p:cNvGraphicFramePr>
          <p:nvPr>
            <p:extLst/>
          </p:nvPr>
        </p:nvGraphicFramePr>
        <p:xfrm>
          <a:off x="800100" y="1358900"/>
          <a:ext cx="33020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r:id="rId9" imgW="3304318" imgH="2389839" progId="Excel.Sheet.8">
                  <p:embed/>
                </p:oleObj>
              </mc:Choice>
              <mc:Fallback>
                <p:oleObj r:id="rId9" imgW="3304318" imgH="2389839" progId="Excel.Sheet.8">
                  <p:embed/>
                  <p:pic>
                    <p:nvPicPr>
                      <p:cNvPr id="22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358900"/>
                        <a:ext cx="3302000" cy="238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85100" y="3124200"/>
            <a:ext cx="1828800" cy="400099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305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1984 - 2003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415990" y="1973796"/>
            <a:ext cx="914400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4305"/>
            <a:r>
              <a:rPr lang="en-US" sz="1400" b="1" dirty="0">
                <a:solidFill>
                  <a:prstClr val="black"/>
                </a:solidFill>
                <a:cs typeface="Calibri" pitchFamily="34" charset="0"/>
              </a:rPr>
              <a:t>No known genotype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1828800"/>
            <a:ext cx="564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193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EGFR</a:t>
            </a:r>
            <a:endParaRPr lang="en-US" dirty="0">
              <a:solidFill>
                <a:srgbClr val="00193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5571478" y="2036356"/>
            <a:ext cx="914400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4305"/>
            <a:r>
              <a:rPr lang="en-US" sz="1400" b="1" dirty="0">
                <a:solidFill>
                  <a:prstClr val="black"/>
                </a:solidFill>
                <a:cs typeface="Calibri" pitchFamily="34" charset="0"/>
              </a:rPr>
              <a:t>No known genotype</a:t>
            </a:r>
          </a:p>
        </p:txBody>
      </p:sp>
    </p:spTree>
    <p:extLst>
      <p:ext uri="{BB962C8B-B14F-4D97-AF65-F5344CB8AC3E}">
        <p14:creationId xmlns:p14="http://schemas.microsoft.com/office/powerpoint/2010/main" val="120026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-901700" y="609600"/>
            <a:ext cx="10045700" cy="8382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				</a:t>
            </a:r>
            <a:r>
              <a:rPr lang="en-US" altLang="en-US" sz="3600" b="1" dirty="0">
                <a:ea typeface="Calibri" pitchFamily="34" charset="0"/>
                <a:cs typeface="Calibri" pitchFamily="34" charset="0"/>
              </a:rPr>
              <a:t>Challenges with “old paradigm”</a:t>
            </a:r>
          </a:p>
        </p:txBody>
      </p:sp>
      <p:sp>
        <p:nvSpPr>
          <p:cNvPr id="8397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C4FE09-797C-4EFD-9FDD-B96AAEA2448E}" type="slidenum">
              <a:rPr lang="en-US" altLang="en-US" sz="900" smtClean="0">
                <a:solidFill>
                  <a:schemeClr val="bg1"/>
                </a:solidFill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3972" name="Oval 1"/>
          <p:cNvSpPr>
            <a:spLocks noChangeArrowheads="1"/>
          </p:cNvSpPr>
          <p:nvPr/>
        </p:nvSpPr>
        <p:spPr bwMode="auto">
          <a:xfrm>
            <a:off x="955675" y="1577975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73" name="Oval 6"/>
          <p:cNvSpPr>
            <a:spLocks noChangeArrowheads="1"/>
          </p:cNvSpPr>
          <p:nvPr/>
        </p:nvSpPr>
        <p:spPr bwMode="auto">
          <a:xfrm>
            <a:off x="152400" y="2049463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83974" name="Oval 7"/>
          <p:cNvSpPr>
            <a:spLocks noChangeArrowheads="1"/>
          </p:cNvSpPr>
          <p:nvPr/>
        </p:nvSpPr>
        <p:spPr bwMode="auto">
          <a:xfrm>
            <a:off x="1787525" y="2127251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75" name="Oval 8"/>
          <p:cNvSpPr>
            <a:spLocks noChangeArrowheads="1"/>
          </p:cNvSpPr>
          <p:nvPr/>
        </p:nvSpPr>
        <p:spPr bwMode="auto">
          <a:xfrm>
            <a:off x="876300" y="2605088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76" name="Oval 9"/>
          <p:cNvSpPr>
            <a:spLocks noChangeArrowheads="1"/>
          </p:cNvSpPr>
          <p:nvPr/>
        </p:nvSpPr>
        <p:spPr bwMode="auto">
          <a:xfrm>
            <a:off x="73025" y="5029200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  <p:sp>
        <p:nvSpPr>
          <p:cNvPr id="83977" name="Oval 10"/>
          <p:cNvSpPr>
            <a:spLocks noChangeArrowheads="1"/>
          </p:cNvSpPr>
          <p:nvPr/>
        </p:nvSpPr>
        <p:spPr bwMode="auto">
          <a:xfrm>
            <a:off x="2625725" y="1744663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78" name="TextBox 2"/>
          <p:cNvSpPr txBox="1">
            <a:spLocks noChangeArrowheads="1"/>
          </p:cNvSpPr>
          <p:nvPr/>
        </p:nvSpPr>
        <p:spPr bwMode="auto">
          <a:xfrm>
            <a:off x="2625725" y="1882775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EGFR</a:t>
            </a:r>
          </a:p>
        </p:txBody>
      </p:sp>
      <p:sp>
        <p:nvSpPr>
          <p:cNvPr id="83979" name="TextBox 12"/>
          <p:cNvSpPr txBox="1">
            <a:spLocks noChangeArrowheads="1"/>
          </p:cNvSpPr>
          <p:nvPr/>
        </p:nvSpPr>
        <p:spPr bwMode="auto">
          <a:xfrm>
            <a:off x="1793875" y="2284413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ROS1</a:t>
            </a:r>
          </a:p>
        </p:txBody>
      </p:sp>
      <p:sp>
        <p:nvSpPr>
          <p:cNvPr id="83980" name="TextBox 15"/>
          <p:cNvSpPr txBox="1">
            <a:spLocks noChangeArrowheads="1"/>
          </p:cNvSpPr>
          <p:nvPr/>
        </p:nvSpPr>
        <p:spPr bwMode="auto">
          <a:xfrm>
            <a:off x="876300" y="2767013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KRAS</a:t>
            </a:r>
          </a:p>
        </p:txBody>
      </p:sp>
      <p:sp>
        <p:nvSpPr>
          <p:cNvPr id="83981" name="TextBox 16"/>
          <p:cNvSpPr txBox="1">
            <a:spLocks noChangeArrowheads="1"/>
          </p:cNvSpPr>
          <p:nvPr/>
        </p:nvSpPr>
        <p:spPr bwMode="auto">
          <a:xfrm>
            <a:off x="152400" y="2219325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MET</a:t>
            </a:r>
          </a:p>
        </p:txBody>
      </p:sp>
      <p:sp>
        <p:nvSpPr>
          <p:cNvPr id="83982" name="TextBox 18"/>
          <p:cNvSpPr txBox="1">
            <a:spLocks noChangeArrowheads="1"/>
          </p:cNvSpPr>
          <p:nvPr/>
        </p:nvSpPr>
        <p:spPr bwMode="auto">
          <a:xfrm>
            <a:off x="955675" y="1698625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p53</a:t>
            </a:r>
          </a:p>
        </p:txBody>
      </p:sp>
      <p:cxnSp>
        <p:nvCxnSpPr>
          <p:cNvPr id="83983" name="Straight Arrow Connector 4"/>
          <p:cNvCxnSpPr>
            <a:cxnSpLocks noChangeShapeType="1"/>
          </p:cNvCxnSpPr>
          <p:nvPr/>
        </p:nvCxnSpPr>
        <p:spPr bwMode="auto">
          <a:xfrm flipV="1">
            <a:off x="3463925" y="2035175"/>
            <a:ext cx="11430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84" name="Straight Arrow Connector 21"/>
          <p:cNvCxnSpPr>
            <a:cxnSpLocks noChangeShapeType="1"/>
          </p:cNvCxnSpPr>
          <p:nvPr/>
        </p:nvCxnSpPr>
        <p:spPr bwMode="auto">
          <a:xfrm>
            <a:off x="3463925" y="2705100"/>
            <a:ext cx="9906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5" name="TextBox 11"/>
          <p:cNvSpPr txBox="1">
            <a:spLocks noChangeArrowheads="1"/>
          </p:cNvSpPr>
          <p:nvPr/>
        </p:nvSpPr>
        <p:spPr bwMode="auto">
          <a:xfrm>
            <a:off x="4619625" y="1817689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Platinum doublet</a:t>
            </a:r>
          </a:p>
        </p:txBody>
      </p:sp>
      <p:sp>
        <p:nvSpPr>
          <p:cNvPr id="83986" name="TextBox 27"/>
          <p:cNvSpPr txBox="1">
            <a:spLocks noChangeArrowheads="1"/>
          </p:cNvSpPr>
          <p:nvPr/>
        </p:nvSpPr>
        <p:spPr bwMode="auto">
          <a:xfrm>
            <a:off x="4454525" y="2813051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Platinum doublet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 + drug X</a:t>
            </a:r>
          </a:p>
        </p:txBody>
      </p:sp>
      <p:cxnSp>
        <p:nvCxnSpPr>
          <p:cNvPr id="83987" name="Straight Arrow Connector 28"/>
          <p:cNvCxnSpPr>
            <a:cxnSpLocks noChangeShapeType="1"/>
          </p:cNvCxnSpPr>
          <p:nvPr/>
        </p:nvCxnSpPr>
        <p:spPr bwMode="auto">
          <a:xfrm flipV="1">
            <a:off x="6248400" y="2611437"/>
            <a:ext cx="723900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8" name="TextBox 31"/>
          <p:cNvSpPr txBox="1">
            <a:spLocks noChangeArrowheads="1"/>
          </p:cNvSpPr>
          <p:nvPr/>
        </p:nvSpPr>
        <p:spPr bwMode="auto">
          <a:xfrm>
            <a:off x="6972300" y="1882775"/>
            <a:ext cx="2008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latin typeface="Calibri" pitchFamily="34" charset="0"/>
                <a:ea typeface="Calibri" pitchFamily="34" charset="0"/>
                <a:cs typeface="Calibri" pitchFamily="34" charset="0"/>
              </a:rPr>
              <a:t>HIGH RISK PHASE 3 FAILURE OR CLINICALLY SMALL EFFECT</a:t>
            </a:r>
          </a:p>
        </p:txBody>
      </p:sp>
      <p:sp>
        <p:nvSpPr>
          <p:cNvPr id="83989" name="Oval 33"/>
          <p:cNvSpPr>
            <a:spLocks noChangeArrowheads="1"/>
          </p:cNvSpPr>
          <p:nvPr/>
        </p:nvSpPr>
        <p:spPr bwMode="auto">
          <a:xfrm>
            <a:off x="2536825" y="2720975"/>
            <a:ext cx="8382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90" name="TextBox 35"/>
          <p:cNvSpPr txBox="1">
            <a:spLocks noChangeArrowheads="1"/>
          </p:cNvSpPr>
          <p:nvPr/>
        </p:nvSpPr>
        <p:spPr bwMode="auto">
          <a:xfrm>
            <a:off x="73025" y="5149851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ALK</a:t>
            </a:r>
          </a:p>
        </p:txBody>
      </p:sp>
      <p:cxnSp>
        <p:nvCxnSpPr>
          <p:cNvPr id="83991" name="Straight Arrow Connector 38"/>
          <p:cNvCxnSpPr>
            <a:cxnSpLocks noChangeShapeType="1"/>
          </p:cNvCxnSpPr>
          <p:nvPr/>
        </p:nvCxnSpPr>
        <p:spPr bwMode="auto">
          <a:xfrm flipV="1">
            <a:off x="1063625" y="5334001"/>
            <a:ext cx="723900" cy="11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92" name="TextBox 20"/>
          <p:cNvSpPr txBox="1">
            <a:spLocks noChangeArrowheads="1"/>
          </p:cNvSpPr>
          <p:nvPr/>
        </p:nvSpPr>
        <p:spPr bwMode="auto">
          <a:xfrm>
            <a:off x="941388" y="4572001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Targeted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Therapy</a:t>
            </a:r>
          </a:p>
        </p:txBody>
      </p:sp>
      <p:sp>
        <p:nvSpPr>
          <p:cNvPr id="83993" name="TextBox 40"/>
          <p:cNvSpPr txBox="1">
            <a:spLocks noChangeArrowheads="1"/>
          </p:cNvSpPr>
          <p:nvPr/>
        </p:nvSpPr>
        <p:spPr bwMode="auto">
          <a:xfrm>
            <a:off x="1951040" y="4945063"/>
            <a:ext cx="2008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itchFamily="34" charset="0"/>
                <a:ea typeface="Calibri" pitchFamily="34" charset="0"/>
                <a:cs typeface="Calibri" pitchFamily="34" charset="0"/>
              </a:rPr>
              <a:t>Large, Clinically Meaningful Effect</a:t>
            </a:r>
          </a:p>
        </p:txBody>
      </p:sp>
      <p:sp>
        <p:nvSpPr>
          <p:cNvPr id="83994" name="TextBox 22"/>
          <p:cNvSpPr txBox="1">
            <a:spLocks noChangeArrowheads="1"/>
          </p:cNvSpPr>
          <p:nvPr/>
        </p:nvSpPr>
        <p:spPr bwMode="auto">
          <a:xfrm>
            <a:off x="3959227" y="4318000"/>
            <a:ext cx="495617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1% Prevalence of even common tumors: Number needed to screen &gt; 100 patients</a:t>
            </a: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need to reduce screen failure rate</a:t>
            </a:r>
            <a:endParaRPr lang="en-US" altLang="en-US" sz="20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1 drug/ 1 biomarker per trial unsustainable</a:t>
            </a: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Need common multi-analyte platform(s)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Calibri" pitchFamily="34" charset="0"/>
                <a:ea typeface="Calibri" pitchFamily="34" charset="0"/>
                <a:cs typeface="Calibri" pitchFamily="34" charset="0"/>
              </a:rPr>
              <a:t>Need Rapid Learning/ Failure/ Confirmation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995" name="TextBox 23"/>
          <p:cNvSpPr txBox="1">
            <a:spLocks noChangeArrowheads="1"/>
          </p:cNvSpPr>
          <p:nvPr/>
        </p:nvSpPr>
        <p:spPr bwMode="auto">
          <a:xfrm>
            <a:off x="812800" y="3582989"/>
            <a:ext cx="5607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Challenges with “new paradigm”</a:t>
            </a:r>
          </a:p>
        </p:txBody>
      </p:sp>
      <p:sp>
        <p:nvSpPr>
          <p:cNvPr id="83996" name="TextBox 43"/>
          <p:cNvSpPr txBox="1">
            <a:spLocks noChangeArrowheads="1"/>
          </p:cNvSpPr>
          <p:nvPr/>
        </p:nvSpPr>
        <p:spPr bwMode="auto">
          <a:xfrm>
            <a:off x="2536825" y="2847975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itchFamily="34" charset="0"/>
                <a:ea typeface="Calibri" pitchFamily="34" charset="0"/>
                <a:cs typeface="Calibri" pitchFamily="34" charset="0"/>
              </a:rPr>
              <a:t>ALK</a:t>
            </a:r>
          </a:p>
        </p:txBody>
      </p:sp>
      <p:sp>
        <p:nvSpPr>
          <p:cNvPr id="83997" name="TextBox 1"/>
          <p:cNvSpPr txBox="1">
            <a:spLocks noChangeArrowheads="1"/>
          </p:cNvSpPr>
          <p:nvPr/>
        </p:nvSpPr>
        <p:spPr bwMode="auto">
          <a:xfrm>
            <a:off x="3733800" y="14478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N=800-1200</a:t>
            </a:r>
          </a:p>
        </p:txBody>
      </p:sp>
      <p:sp>
        <p:nvSpPr>
          <p:cNvPr id="83998" name="TextBox 29"/>
          <p:cNvSpPr txBox="1">
            <a:spLocks noChangeArrowheads="1"/>
          </p:cNvSpPr>
          <p:nvPr/>
        </p:nvSpPr>
        <p:spPr bwMode="auto">
          <a:xfrm>
            <a:off x="601663" y="57912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N=100-200</a:t>
            </a:r>
          </a:p>
        </p:txBody>
      </p:sp>
    </p:spTree>
    <p:extLst>
      <p:ext uri="{BB962C8B-B14F-4D97-AF65-F5344CB8AC3E}">
        <p14:creationId xmlns:p14="http://schemas.microsoft.com/office/powerpoint/2010/main" val="325233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49481"/>
            <a:ext cx="8093758" cy="1008404"/>
          </a:xfrm>
        </p:spPr>
        <p:txBody>
          <a:bodyPr>
            <a:noAutofit/>
          </a:bodyPr>
          <a:lstStyle/>
          <a:p>
            <a:r>
              <a:rPr lang="en-US" sz="3600" b="1" dirty="0"/>
              <a:t>Precision Medicine and Oncology Drug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1803165"/>
            <a:ext cx="8509103" cy="44926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Precision oncology requires novel study platforms for evaluating  new targeted therapies</a:t>
            </a:r>
          </a:p>
          <a:p>
            <a:pPr lvl="1"/>
            <a:r>
              <a:rPr lang="en-US" dirty="0"/>
              <a:t>Multiple new targeted agents (including same in class)</a:t>
            </a:r>
          </a:p>
          <a:p>
            <a:pPr lvl="1"/>
            <a:r>
              <a:rPr lang="en-US" dirty="0"/>
              <a:t>Platform studies: Master Protocols</a:t>
            </a:r>
          </a:p>
          <a:p>
            <a:pPr lvl="1"/>
            <a:r>
              <a:rPr lang="en-US" dirty="0"/>
              <a:t>Combinations</a:t>
            </a:r>
          </a:p>
          <a:p>
            <a:pPr lvl="1"/>
            <a:r>
              <a:rPr lang="en-US" dirty="0"/>
              <a:t>Standard control arms</a:t>
            </a:r>
          </a:p>
          <a:p>
            <a:pPr lvl="1"/>
            <a:r>
              <a:rPr lang="en-US" dirty="0"/>
              <a:t>Centralized biomarker platforms</a:t>
            </a:r>
          </a:p>
          <a:p>
            <a:pPr lvl="1"/>
            <a:r>
              <a:rPr lang="en-US" dirty="0"/>
              <a:t>Efficiency in setting of small populations (rare subsets)</a:t>
            </a:r>
          </a:p>
          <a:p>
            <a:pPr marL="342900" lvl="1" indent="-342900">
              <a:buFont typeface="Arial"/>
              <a:buChar char="•"/>
            </a:pPr>
            <a:r>
              <a:rPr lang="en-US" sz="3000" dirty="0"/>
              <a:t>Precision cancer medicine: </a:t>
            </a:r>
            <a:r>
              <a:rPr lang="en-US" sz="3000" b="1" dirty="0"/>
              <a:t>targeted</a:t>
            </a:r>
            <a:r>
              <a:rPr lang="en-US" sz="3000" dirty="0"/>
              <a:t> </a:t>
            </a:r>
            <a:r>
              <a:rPr lang="en-US" sz="3000" b="1" dirty="0"/>
              <a:t>therapy</a:t>
            </a:r>
            <a:r>
              <a:rPr lang="en-US" sz="3000" dirty="0"/>
              <a:t> selection by identifying </a:t>
            </a:r>
            <a:r>
              <a:rPr lang="en-US" sz="3000" b="1" dirty="0"/>
              <a:t>key gene variants.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7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Frequency of cytogenetic subtypes of pediatric ALL.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41" y="5806441"/>
            <a:ext cx="946080" cy="89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61" y="979561"/>
            <a:ext cx="725040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4896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Charles G. Mullighan Hematology 2012;2012:389-396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©2012 by American Society of Hematology</a:t>
            </a:r>
          </a:p>
        </p:txBody>
      </p:sp>
    </p:spTree>
    <p:extLst>
      <p:ext uri="{BB962C8B-B14F-4D97-AF65-F5344CB8AC3E}">
        <p14:creationId xmlns:p14="http://schemas.microsoft.com/office/powerpoint/2010/main" val="422084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6" y="762000"/>
            <a:ext cx="8764288" cy="56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6" r="15684" b="-1"/>
          <a:stretch/>
        </p:blipFill>
        <p:spPr>
          <a:xfrm>
            <a:off x="249382" y="643467"/>
            <a:ext cx="86868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9C73FC86F3B42B6B03D2BD51BC6B3" ma:contentTypeVersion="0" ma:contentTypeDescription="Create a new document." ma:contentTypeScope="" ma:versionID="5a6bf01c07262efd4cfbc38f1f2b71fd">
  <xsd:schema xmlns:xsd="http://www.w3.org/2001/XMLSchema" xmlns:xs="http://www.w3.org/2001/XMLSchema" xmlns:p="http://schemas.microsoft.com/office/2006/metadata/properties" xmlns:ns2="8c03bb1b-5374-43ab-b67b-77cc7bb5ad1e" targetNamespace="http://schemas.microsoft.com/office/2006/metadata/properties" ma:root="true" ma:fieldsID="6d4548df59dbdb8e2fedd5e7a74941fa" ns2:_="">
    <xsd:import namespace="8c03bb1b-5374-43ab-b67b-77cc7bb5ad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bb1b-5374-43ab-b67b-77cc7bb5ad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c03bb1b-5374-43ab-b67b-77cc7bb5ad1e">DJSM2D444XXY-2-306</_dlc_DocId>
    <_dlc_DocIdUrl xmlns="8c03bb1b-5374-43ab-b67b-77cc7bb5ad1e">
      <Url>http://sharepoint.fda.gov/orgs/CDER-OHOP/_layouts/DocIdRedir.aspx?ID=DJSM2D444XXY-2-306</Url>
      <Description>DJSM2D444XXY-2-306</Description>
    </_dlc_DocIdUrl>
  </documentManagement>
</p:properties>
</file>

<file path=customXml/itemProps1.xml><?xml version="1.0" encoding="utf-8"?>
<ds:datastoreItem xmlns:ds="http://schemas.openxmlformats.org/officeDocument/2006/customXml" ds:itemID="{F71D4B34-6814-4A18-A96C-687A5C736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03bb1b-5374-43ab-b67b-77cc7bb5a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8F4B3-018F-4185-9CC2-74490F27550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56A38AB-BD98-48FA-B6C8-B55B429D62F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0675D8-67EF-4C10-8110-6A1FA784B7E6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c03bb1b-5374-43ab-b67b-77cc7bb5a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2072</TotalTime>
  <Words>1986</Words>
  <Application>Microsoft Office PowerPoint</Application>
  <PresentationFormat>On-screen Show (4:3)</PresentationFormat>
  <Paragraphs>298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Helvetica</vt:lpstr>
      <vt:lpstr>Imago</vt:lpstr>
      <vt:lpstr>Imago Book</vt:lpstr>
      <vt:lpstr>msgothic</vt:lpstr>
      <vt:lpstr>Sapient Centro Slab</vt:lpstr>
      <vt:lpstr>SapientCentroSlab-Light</vt:lpstr>
      <vt:lpstr>SapientSansBold</vt:lpstr>
      <vt:lpstr>SapientSansRegular</vt:lpstr>
      <vt:lpstr>Times New Roman</vt:lpstr>
      <vt:lpstr>Wingdings</vt:lpstr>
      <vt:lpstr>Office Theme</vt:lpstr>
      <vt:lpstr>1_Office Theme</vt:lpstr>
      <vt:lpstr>NCI PPT Template 16x9 RED</vt:lpstr>
      <vt:lpstr>Worksheet</vt:lpstr>
      <vt:lpstr>Microsoft Excel 97-2003 Worksheet</vt:lpstr>
      <vt:lpstr>Molecular Targets in Cancer Drug Development: Access to Precision Medicine for Children with Cancer  </vt:lpstr>
      <vt:lpstr>Cancer Drug Development for Children and Adolescents</vt:lpstr>
      <vt:lpstr>Evolving Landscape of Oncology Drug Development</vt:lpstr>
      <vt:lpstr>Evolution of Identification of Genomic Alterations in  Lung Adenocarcinoma</vt:lpstr>
      <vt:lpstr>    Challenges with “old paradigm”</vt:lpstr>
      <vt:lpstr>Precision Medicine and Oncology Drug Development</vt:lpstr>
      <vt:lpstr>PowerPoint Presentation</vt:lpstr>
      <vt:lpstr>PowerPoint Presentation</vt:lpstr>
      <vt:lpstr>PowerPoint Presentation</vt:lpstr>
      <vt:lpstr>PowerPoint Presentation</vt:lpstr>
      <vt:lpstr>Opportunities for Pediatrics</vt:lpstr>
      <vt:lpstr>PowerPoint Presentation</vt:lpstr>
      <vt:lpstr>Somatic mutations in the pediatric pan-cancer cohort</vt:lpstr>
      <vt:lpstr>Potentially druggable events in pediatric cancers</vt:lpstr>
      <vt:lpstr>PowerPoint Presentation</vt:lpstr>
      <vt:lpstr>Pediatric Tumors are Different …but not always</vt:lpstr>
      <vt:lpstr>RACE for Children Act: Changing the Paradigm</vt:lpstr>
      <vt:lpstr>Molecular Target Definition</vt:lpstr>
      <vt:lpstr>Statutory Requirements for FDA</vt:lpstr>
      <vt:lpstr>Framework* for Defining Relevance</vt:lpstr>
      <vt:lpstr>Target Lists</vt:lpstr>
      <vt:lpstr>                    Molecular Targets</vt:lpstr>
      <vt:lpstr>Pediatric Cancer Platform Trial</vt:lpstr>
      <vt:lpstr>Update on NCI-COG Pediatric  Molecular Analysis for Therapy Choice (MATCH) APEC1621 Study</vt:lpstr>
      <vt:lpstr>PowerPoint Presentation</vt:lpstr>
      <vt:lpstr>NCI-COG Pediatric MATCH</vt:lpstr>
      <vt:lpstr>Pediatric MATCH Screening  Protocol APEC1621SC</vt:lpstr>
      <vt:lpstr>NCI Pediatric MATCH Subprotocols In Development</vt:lpstr>
      <vt:lpstr>NCI Pediatric MATCH Subprotocols</vt:lpstr>
      <vt:lpstr>The Future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Payne, Meshaun</cp:lastModifiedBy>
  <cp:revision>91</cp:revision>
  <cp:lastPrinted>2018-05-15T17:24:48Z</cp:lastPrinted>
  <dcterms:created xsi:type="dcterms:W3CDTF">2015-10-02T20:33:31Z</dcterms:created>
  <dcterms:modified xsi:type="dcterms:W3CDTF">2019-02-07T17:55:46Z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0x010100C879C73FC86F3B42B6B03D2BD51BC6B3</vt:lpwstr>
  </property>
  <property fmtid="{D5CDD505-2E9C-101B-9397-08002B2CF9AE}" pid="3" name="_dlc_DocIdItemGuid">
    <vt:lpwstr>52083ca3-5242-47bc-91f3-2045ee3123e9</vt:lpwstr>
  </property>
</Properties>
</file>