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5.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notesSlides/notesSlide8.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2"/>
  </p:notesMasterIdLst>
  <p:sldIdLst>
    <p:sldId id="258"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customXml" Target="../customXml/item1.xml"/><Relationship Id="rId50" Type="http://schemas.openxmlformats.org/officeDocument/2006/relationships/customXml" Target="../customXml/item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94F1F9-670B-4BD8-A79A-22FF1A005646}" type="datetimeFigureOut">
              <a:rPr lang="en-US" smtClean="0"/>
              <a:t>10/11/2016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488F4B-C8AB-4DED-82A3-6F6C06D43A36}" type="slidenum">
              <a:rPr lang="en-US" smtClean="0"/>
              <a:t>‹#›</a:t>
            </a:fld>
            <a:endParaRPr lang="en-US"/>
          </a:p>
        </p:txBody>
      </p:sp>
    </p:spTree>
    <p:extLst>
      <p:ext uri="{BB962C8B-B14F-4D97-AF65-F5344CB8AC3E}">
        <p14:creationId xmlns:p14="http://schemas.microsoft.com/office/powerpoint/2010/main" val="294365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charset="0"/>
                <a:cs typeface="Arial" charset="0"/>
              </a:defRPr>
            </a:lvl1pPr>
            <a:lvl2pPr marL="729057" indent="-280406" defTabSz="914437" eaLnBrk="0" hangingPunct="0">
              <a:spcBef>
                <a:spcPct val="30000"/>
              </a:spcBef>
              <a:defRPr sz="1200">
                <a:solidFill>
                  <a:schemeClr val="tx1"/>
                </a:solidFill>
                <a:latin typeface="Arial" charset="0"/>
                <a:cs typeface="Arial" charset="0"/>
              </a:defRPr>
            </a:lvl2pPr>
            <a:lvl3pPr marL="1121626" indent="-224325" defTabSz="914437" eaLnBrk="0" hangingPunct="0">
              <a:spcBef>
                <a:spcPct val="30000"/>
              </a:spcBef>
              <a:defRPr sz="1200">
                <a:solidFill>
                  <a:schemeClr val="tx1"/>
                </a:solidFill>
                <a:latin typeface="Arial" charset="0"/>
                <a:cs typeface="Arial" charset="0"/>
              </a:defRPr>
            </a:lvl3pPr>
            <a:lvl4pPr marL="1570276" indent="-224325" defTabSz="914437" eaLnBrk="0" hangingPunct="0">
              <a:spcBef>
                <a:spcPct val="30000"/>
              </a:spcBef>
              <a:defRPr sz="1200">
                <a:solidFill>
                  <a:schemeClr val="tx1"/>
                </a:solidFill>
                <a:latin typeface="Arial" charset="0"/>
                <a:cs typeface="Arial" charset="0"/>
              </a:defRPr>
            </a:lvl4pPr>
            <a:lvl5pPr marL="2018927" indent="-224325" defTabSz="914437" eaLnBrk="0" hangingPunct="0">
              <a:spcBef>
                <a:spcPct val="30000"/>
              </a:spcBef>
              <a:defRPr sz="1200">
                <a:solidFill>
                  <a:schemeClr val="tx1"/>
                </a:solidFill>
                <a:latin typeface="Arial" charset="0"/>
                <a:cs typeface="Arial" charset="0"/>
              </a:defRPr>
            </a:lvl5pPr>
            <a:lvl6pPr marL="2467577" indent="-224325" defTabSz="914437" eaLnBrk="0" fontAlgn="base" hangingPunct="0">
              <a:spcBef>
                <a:spcPct val="30000"/>
              </a:spcBef>
              <a:spcAft>
                <a:spcPct val="0"/>
              </a:spcAft>
              <a:defRPr sz="1200">
                <a:solidFill>
                  <a:schemeClr val="tx1"/>
                </a:solidFill>
                <a:latin typeface="Arial" charset="0"/>
                <a:cs typeface="Arial" charset="0"/>
              </a:defRPr>
            </a:lvl6pPr>
            <a:lvl7pPr marL="2916227" indent="-224325" defTabSz="914437" eaLnBrk="0" fontAlgn="base" hangingPunct="0">
              <a:spcBef>
                <a:spcPct val="30000"/>
              </a:spcBef>
              <a:spcAft>
                <a:spcPct val="0"/>
              </a:spcAft>
              <a:defRPr sz="1200">
                <a:solidFill>
                  <a:schemeClr val="tx1"/>
                </a:solidFill>
                <a:latin typeface="Arial" charset="0"/>
                <a:cs typeface="Arial" charset="0"/>
              </a:defRPr>
            </a:lvl7pPr>
            <a:lvl8pPr marL="3364878" indent="-224325" defTabSz="914437" eaLnBrk="0" fontAlgn="base" hangingPunct="0">
              <a:spcBef>
                <a:spcPct val="30000"/>
              </a:spcBef>
              <a:spcAft>
                <a:spcPct val="0"/>
              </a:spcAft>
              <a:defRPr sz="1200">
                <a:solidFill>
                  <a:schemeClr val="tx1"/>
                </a:solidFill>
                <a:latin typeface="Arial" charset="0"/>
                <a:cs typeface="Arial" charset="0"/>
              </a:defRPr>
            </a:lvl8pPr>
            <a:lvl9pPr marL="3813528" indent="-224325" defTabSz="914437"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FF19E2B-5A31-4622-AFD4-9E8AFFC26ADD}" type="slidenum">
              <a:rPr lang="en-US" altLang="en-US" smtClean="0"/>
              <a:pPr eaLnBrk="1" hangingPunct="1">
                <a:spcBef>
                  <a:spcPct val="0"/>
                </a:spcBef>
              </a:pPr>
              <a:t>3</a:t>
            </a:fld>
            <a:endParaRPr lang="en-US" alt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charset="0"/>
                <a:cs typeface="Arial" charset="0"/>
              </a:defRPr>
            </a:lvl1pPr>
            <a:lvl2pPr marL="729057" indent="-280406" defTabSz="914437" eaLnBrk="0" hangingPunct="0">
              <a:spcBef>
                <a:spcPct val="30000"/>
              </a:spcBef>
              <a:defRPr sz="1200">
                <a:solidFill>
                  <a:schemeClr val="tx1"/>
                </a:solidFill>
                <a:latin typeface="Arial" charset="0"/>
                <a:cs typeface="Arial" charset="0"/>
              </a:defRPr>
            </a:lvl2pPr>
            <a:lvl3pPr marL="1121626" indent="-224325" defTabSz="914437" eaLnBrk="0" hangingPunct="0">
              <a:spcBef>
                <a:spcPct val="30000"/>
              </a:spcBef>
              <a:defRPr sz="1200">
                <a:solidFill>
                  <a:schemeClr val="tx1"/>
                </a:solidFill>
                <a:latin typeface="Arial" charset="0"/>
                <a:cs typeface="Arial" charset="0"/>
              </a:defRPr>
            </a:lvl3pPr>
            <a:lvl4pPr marL="1570276" indent="-224325" defTabSz="914437" eaLnBrk="0" hangingPunct="0">
              <a:spcBef>
                <a:spcPct val="30000"/>
              </a:spcBef>
              <a:defRPr sz="1200">
                <a:solidFill>
                  <a:schemeClr val="tx1"/>
                </a:solidFill>
                <a:latin typeface="Arial" charset="0"/>
                <a:cs typeface="Arial" charset="0"/>
              </a:defRPr>
            </a:lvl4pPr>
            <a:lvl5pPr marL="2018927" indent="-224325" defTabSz="914437" eaLnBrk="0" hangingPunct="0">
              <a:spcBef>
                <a:spcPct val="30000"/>
              </a:spcBef>
              <a:defRPr sz="1200">
                <a:solidFill>
                  <a:schemeClr val="tx1"/>
                </a:solidFill>
                <a:latin typeface="Arial" charset="0"/>
                <a:cs typeface="Arial" charset="0"/>
              </a:defRPr>
            </a:lvl5pPr>
            <a:lvl6pPr marL="2467577" indent="-224325" defTabSz="914437" eaLnBrk="0" fontAlgn="base" hangingPunct="0">
              <a:spcBef>
                <a:spcPct val="30000"/>
              </a:spcBef>
              <a:spcAft>
                <a:spcPct val="0"/>
              </a:spcAft>
              <a:defRPr sz="1200">
                <a:solidFill>
                  <a:schemeClr val="tx1"/>
                </a:solidFill>
                <a:latin typeface="Arial" charset="0"/>
                <a:cs typeface="Arial" charset="0"/>
              </a:defRPr>
            </a:lvl6pPr>
            <a:lvl7pPr marL="2916227" indent="-224325" defTabSz="914437" eaLnBrk="0" fontAlgn="base" hangingPunct="0">
              <a:spcBef>
                <a:spcPct val="30000"/>
              </a:spcBef>
              <a:spcAft>
                <a:spcPct val="0"/>
              </a:spcAft>
              <a:defRPr sz="1200">
                <a:solidFill>
                  <a:schemeClr val="tx1"/>
                </a:solidFill>
                <a:latin typeface="Arial" charset="0"/>
                <a:cs typeface="Arial" charset="0"/>
              </a:defRPr>
            </a:lvl7pPr>
            <a:lvl8pPr marL="3364878" indent="-224325" defTabSz="914437" eaLnBrk="0" fontAlgn="base" hangingPunct="0">
              <a:spcBef>
                <a:spcPct val="30000"/>
              </a:spcBef>
              <a:spcAft>
                <a:spcPct val="0"/>
              </a:spcAft>
              <a:defRPr sz="1200">
                <a:solidFill>
                  <a:schemeClr val="tx1"/>
                </a:solidFill>
                <a:latin typeface="Arial" charset="0"/>
                <a:cs typeface="Arial" charset="0"/>
              </a:defRPr>
            </a:lvl8pPr>
            <a:lvl9pPr marL="3813528" indent="-224325" defTabSz="914437"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1B92194-59D0-4307-8EC5-D2EF3A2903F6}" type="slidenum">
              <a:rPr lang="en-US" altLang="en-US" smtClean="0"/>
              <a:pPr eaLnBrk="1" hangingPunct="1">
                <a:spcBef>
                  <a:spcPct val="0"/>
                </a:spcBef>
              </a:pPr>
              <a:t>23</a:t>
            </a:fld>
            <a:endParaRPr lang="en-US"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altLang="en-US" smtClean="0"/>
              <a:t>Information needs to be presented in a concise, simple, objective, balanced and non-promotional</a:t>
            </a:r>
          </a:p>
          <a:p>
            <a:pPr eaLnBrk="1" hangingPunct="1"/>
            <a:r>
              <a:rPr lang="en-US" altLang="en-US" smtClean="0"/>
              <a:t>Safety in humans obtained from prior clinical studies</a:t>
            </a:r>
          </a:p>
          <a:p>
            <a:pPr eaLnBrk="1" hangingPunct="1"/>
            <a:r>
              <a:rPr lang="en-US" altLang="en-US" smtClean="0"/>
              <a:t>Reprints from published articles may be appended when useful</a:t>
            </a:r>
          </a:p>
          <a:p>
            <a:pPr eaLnBrk="1" hangingPunct="1"/>
            <a:r>
              <a:rPr lang="en-US" altLang="en-US" smtClean="0"/>
              <a:t>Risks an side effects to be anticipated on the basis of prior experience with the drug under investigation or related drugs, and of precautions or special monitoring to be done as part of the investigational use of the drug.	</a:t>
            </a:r>
          </a:p>
          <a:p>
            <a:pPr eaLnBrk="1" hangingPunct="1"/>
            <a:r>
              <a:rPr lang="en-US" altLang="en-US" smtClean="0"/>
              <a:t>The regs also state that under 21 CFR 312.55, that “before an investigation begins, a sponsor (other than a sponsor-investigator) shall give each participant clinical investigator a copy of the IB</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charset="0"/>
                <a:cs typeface="Arial" charset="0"/>
              </a:defRPr>
            </a:lvl1pPr>
            <a:lvl2pPr marL="729057" indent="-280406" defTabSz="914437" eaLnBrk="0" hangingPunct="0">
              <a:spcBef>
                <a:spcPct val="30000"/>
              </a:spcBef>
              <a:defRPr sz="1200">
                <a:solidFill>
                  <a:schemeClr val="tx1"/>
                </a:solidFill>
                <a:latin typeface="Arial" charset="0"/>
                <a:cs typeface="Arial" charset="0"/>
              </a:defRPr>
            </a:lvl2pPr>
            <a:lvl3pPr marL="1121626" indent="-224325" defTabSz="914437" eaLnBrk="0" hangingPunct="0">
              <a:spcBef>
                <a:spcPct val="30000"/>
              </a:spcBef>
              <a:defRPr sz="1200">
                <a:solidFill>
                  <a:schemeClr val="tx1"/>
                </a:solidFill>
                <a:latin typeface="Arial" charset="0"/>
                <a:cs typeface="Arial" charset="0"/>
              </a:defRPr>
            </a:lvl3pPr>
            <a:lvl4pPr marL="1570276" indent="-224325" defTabSz="914437" eaLnBrk="0" hangingPunct="0">
              <a:spcBef>
                <a:spcPct val="30000"/>
              </a:spcBef>
              <a:defRPr sz="1200">
                <a:solidFill>
                  <a:schemeClr val="tx1"/>
                </a:solidFill>
                <a:latin typeface="Arial" charset="0"/>
                <a:cs typeface="Arial" charset="0"/>
              </a:defRPr>
            </a:lvl4pPr>
            <a:lvl5pPr marL="2018927" indent="-224325" defTabSz="914437" eaLnBrk="0" hangingPunct="0">
              <a:spcBef>
                <a:spcPct val="30000"/>
              </a:spcBef>
              <a:defRPr sz="1200">
                <a:solidFill>
                  <a:schemeClr val="tx1"/>
                </a:solidFill>
                <a:latin typeface="Arial" charset="0"/>
                <a:cs typeface="Arial" charset="0"/>
              </a:defRPr>
            </a:lvl5pPr>
            <a:lvl6pPr marL="2467577" indent="-224325" defTabSz="914437" eaLnBrk="0" fontAlgn="base" hangingPunct="0">
              <a:spcBef>
                <a:spcPct val="30000"/>
              </a:spcBef>
              <a:spcAft>
                <a:spcPct val="0"/>
              </a:spcAft>
              <a:defRPr sz="1200">
                <a:solidFill>
                  <a:schemeClr val="tx1"/>
                </a:solidFill>
                <a:latin typeface="Arial" charset="0"/>
                <a:cs typeface="Arial" charset="0"/>
              </a:defRPr>
            </a:lvl6pPr>
            <a:lvl7pPr marL="2916227" indent="-224325" defTabSz="914437" eaLnBrk="0" fontAlgn="base" hangingPunct="0">
              <a:spcBef>
                <a:spcPct val="30000"/>
              </a:spcBef>
              <a:spcAft>
                <a:spcPct val="0"/>
              </a:spcAft>
              <a:defRPr sz="1200">
                <a:solidFill>
                  <a:schemeClr val="tx1"/>
                </a:solidFill>
                <a:latin typeface="Arial" charset="0"/>
                <a:cs typeface="Arial" charset="0"/>
              </a:defRPr>
            </a:lvl7pPr>
            <a:lvl8pPr marL="3364878" indent="-224325" defTabSz="914437" eaLnBrk="0" fontAlgn="base" hangingPunct="0">
              <a:spcBef>
                <a:spcPct val="30000"/>
              </a:spcBef>
              <a:spcAft>
                <a:spcPct val="0"/>
              </a:spcAft>
              <a:defRPr sz="1200">
                <a:solidFill>
                  <a:schemeClr val="tx1"/>
                </a:solidFill>
                <a:latin typeface="Arial" charset="0"/>
                <a:cs typeface="Arial" charset="0"/>
              </a:defRPr>
            </a:lvl8pPr>
            <a:lvl9pPr marL="3813528" indent="-224325" defTabSz="914437"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9967F9B-8AA1-45D3-B6E1-9ADFDCB8D4F6}" type="slidenum">
              <a:rPr lang="en-US" altLang="en-US" smtClean="0"/>
              <a:pPr eaLnBrk="1" hangingPunct="1">
                <a:spcBef>
                  <a:spcPct val="0"/>
                </a:spcBef>
              </a:pPr>
              <a:t>27</a:t>
            </a:fld>
            <a:endParaRPr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smtClean="0"/>
              <a:t>The amount of information will depend on the nature of the trial, the active ingredient, the dosage form, the drug’s marketing status and previous human experience</a:t>
            </a:r>
          </a:p>
          <a:p>
            <a:pPr eaLnBrk="1" hangingPunct="1"/>
            <a:r>
              <a:rPr lang="en-US" altLang="en-US" smtClean="0"/>
              <a:t>It will also depend if it is a lawfully marketed drug, or compounded in your pharmacy</a:t>
            </a:r>
          </a:p>
          <a:p>
            <a:pPr eaLnBrk="1" hangingPunct="1"/>
            <a:r>
              <a:rPr lang="en-US" altLang="en-US" smtClean="0"/>
              <a:t>If prescription or non-prescription drug, provide current labeling and NDA/ANDA number if known  Also needs a statement that it will be administered using the dosage form, strength, and route of administration described in the labeling</a:t>
            </a:r>
          </a:p>
          <a:p>
            <a:pPr eaLnBrk="1" hangingPunct="1"/>
            <a:r>
              <a:rPr lang="en-US" altLang="en-US" smtClean="0"/>
              <a:t>If modifications are made, data on release and/or stability  should be provided. Also, for parenterla products, need to submit data showing sterility and non-pyrogenicity</a:t>
            </a:r>
          </a:p>
          <a:p>
            <a:pPr eaLnBrk="1" hangingPunct="1"/>
            <a:r>
              <a:rPr lang="en-US" altLang="en-US" smtClean="0"/>
              <a:t>If the drug is not lawfully marketed, and it is being investigated under a commercial IND, a LOA is sufficient.</a:t>
            </a:r>
          </a:p>
          <a:p>
            <a:pPr eaLnBrk="1" hangingPunct="1"/>
            <a:r>
              <a:rPr lang="en-US" altLang="en-US" smtClean="0"/>
              <a:t>If not marketed, a complete CMC section is needed</a:t>
            </a:r>
          </a:p>
          <a:p>
            <a:pPr eaLnBrk="1" hangingPunct="1"/>
            <a:r>
              <a:rPr lang="en-US" altLang="en-US" smtClean="0"/>
              <a:t>If the drug is not lawfully marketed in the US but approved and marketed in a foreign country, or is lawfully marketed as a diet supple or food, need the following inf</a:t>
            </a:r>
          </a:p>
          <a:p>
            <a:pPr eaLnBrk="1" hangingPunct="1"/>
            <a:r>
              <a:rPr lang="en-US" altLang="en-US" smtClean="0"/>
              <a:t>If encapsulating the study drug and placebo, provide information on any fillers, ingredients of the gelatin capsule</a:t>
            </a:r>
          </a:p>
          <a:p>
            <a:pPr eaLnBrk="1" hangingPunct="1"/>
            <a:r>
              <a:rPr lang="en-US" altLang="en-US" smtClean="0"/>
              <a:t>If compounding an oral solution form tablets, provide information on the preparation of the solution, ingredients and stability data.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charset="0"/>
                <a:cs typeface="Arial" charset="0"/>
              </a:defRPr>
            </a:lvl1pPr>
            <a:lvl2pPr marL="729057" indent="-280406" defTabSz="914437" eaLnBrk="0" hangingPunct="0">
              <a:spcBef>
                <a:spcPct val="30000"/>
              </a:spcBef>
              <a:defRPr sz="1200">
                <a:solidFill>
                  <a:schemeClr val="tx1"/>
                </a:solidFill>
                <a:latin typeface="Arial" charset="0"/>
                <a:cs typeface="Arial" charset="0"/>
              </a:defRPr>
            </a:lvl2pPr>
            <a:lvl3pPr marL="1121626" indent="-224325" defTabSz="914437" eaLnBrk="0" hangingPunct="0">
              <a:spcBef>
                <a:spcPct val="30000"/>
              </a:spcBef>
              <a:defRPr sz="1200">
                <a:solidFill>
                  <a:schemeClr val="tx1"/>
                </a:solidFill>
                <a:latin typeface="Arial" charset="0"/>
                <a:cs typeface="Arial" charset="0"/>
              </a:defRPr>
            </a:lvl3pPr>
            <a:lvl4pPr marL="1570276" indent="-224325" defTabSz="914437" eaLnBrk="0" hangingPunct="0">
              <a:spcBef>
                <a:spcPct val="30000"/>
              </a:spcBef>
              <a:defRPr sz="1200">
                <a:solidFill>
                  <a:schemeClr val="tx1"/>
                </a:solidFill>
                <a:latin typeface="Arial" charset="0"/>
                <a:cs typeface="Arial" charset="0"/>
              </a:defRPr>
            </a:lvl4pPr>
            <a:lvl5pPr marL="2018927" indent="-224325" defTabSz="914437" eaLnBrk="0" hangingPunct="0">
              <a:spcBef>
                <a:spcPct val="30000"/>
              </a:spcBef>
              <a:defRPr sz="1200">
                <a:solidFill>
                  <a:schemeClr val="tx1"/>
                </a:solidFill>
                <a:latin typeface="Arial" charset="0"/>
                <a:cs typeface="Arial" charset="0"/>
              </a:defRPr>
            </a:lvl5pPr>
            <a:lvl6pPr marL="2467577" indent="-224325" defTabSz="914437" eaLnBrk="0" fontAlgn="base" hangingPunct="0">
              <a:spcBef>
                <a:spcPct val="30000"/>
              </a:spcBef>
              <a:spcAft>
                <a:spcPct val="0"/>
              </a:spcAft>
              <a:defRPr sz="1200">
                <a:solidFill>
                  <a:schemeClr val="tx1"/>
                </a:solidFill>
                <a:latin typeface="Arial" charset="0"/>
                <a:cs typeface="Arial" charset="0"/>
              </a:defRPr>
            </a:lvl6pPr>
            <a:lvl7pPr marL="2916227" indent="-224325" defTabSz="914437" eaLnBrk="0" fontAlgn="base" hangingPunct="0">
              <a:spcBef>
                <a:spcPct val="30000"/>
              </a:spcBef>
              <a:spcAft>
                <a:spcPct val="0"/>
              </a:spcAft>
              <a:defRPr sz="1200">
                <a:solidFill>
                  <a:schemeClr val="tx1"/>
                </a:solidFill>
                <a:latin typeface="Arial" charset="0"/>
                <a:cs typeface="Arial" charset="0"/>
              </a:defRPr>
            </a:lvl7pPr>
            <a:lvl8pPr marL="3364878" indent="-224325" defTabSz="914437" eaLnBrk="0" fontAlgn="base" hangingPunct="0">
              <a:spcBef>
                <a:spcPct val="30000"/>
              </a:spcBef>
              <a:spcAft>
                <a:spcPct val="0"/>
              </a:spcAft>
              <a:defRPr sz="1200">
                <a:solidFill>
                  <a:schemeClr val="tx1"/>
                </a:solidFill>
                <a:latin typeface="Arial" charset="0"/>
                <a:cs typeface="Arial" charset="0"/>
              </a:defRPr>
            </a:lvl8pPr>
            <a:lvl9pPr marL="3813528" indent="-224325" defTabSz="914437"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EA7B30C-C68E-4B64-B50D-3CB44DAEBFCD}" type="slidenum">
              <a:rPr lang="en-US" altLang="en-US" smtClean="0"/>
              <a:pPr eaLnBrk="1" hangingPunct="1">
                <a:spcBef>
                  <a:spcPct val="0"/>
                </a:spcBef>
              </a:pPr>
              <a:t>28</a:t>
            </a:fld>
            <a:endParaRPr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altLang="en-US" smtClean="0"/>
              <a:t>Include copies of references-References provided upon request is no appropriate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charset="0"/>
                <a:cs typeface="Arial" charset="0"/>
              </a:defRPr>
            </a:lvl1pPr>
            <a:lvl2pPr marL="729057" indent="-280406" defTabSz="914437" eaLnBrk="0" hangingPunct="0">
              <a:spcBef>
                <a:spcPct val="30000"/>
              </a:spcBef>
              <a:defRPr sz="1200">
                <a:solidFill>
                  <a:schemeClr val="tx1"/>
                </a:solidFill>
                <a:latin typeface="Arial" charset="0"/>
                <a:cs typeface="Arial" charset="0"/>
              </a:defRPr>
            </a:lvl2pPr>
            <a:lvl3pPr marL="1121626" indent="-224325" defTabSz="914437" eaLnBrk="0" hangingPunct="0">
              <a:spcBef>
                <a:spcPct val="30000"/>
              </a:spcBef>
              <a:defRPr sz="1200">
                <a:solidFill>
                  <a:schemeClr val="tx1"/>
                </a:solidFill>
                <a:latin typeface="Arial" charset="0"/>
                <a:cs typeface="Arial" charset="0"/>
              </a:defRPr>
            </a:lvl3pPr>
            <a:lvl4pPr marL="1570276" indent="-224325" defTabSz="914437" eaLnBrk="0" hangingPunct="0">
              <a:spcBef>
                <a:spcPct val="30000"/>
              </a:spcBef>
              <a:defRPr sz="1200">
                <a:solidFill>
                  <a:schemeClr val="tx1"/>
                </a:solidFill>
                <a:latin typeface="Arial" charset="0"/>
                <a:cs typeface="Arial" charset="0"/>
              </a:defRPr>
            </a:lvl4pPr>
            <a:lvl5pPr marL="2018927" indent="-224325" defTabSz="914437" eaLnBrk="0" hangingPunct="0">
              <a:spcBef>
                <a:spcPct val="30000"/>
              </a:spcBef>
              <a:defRPr sz="1200">
                <a:solidFill>
                  <a:schemeClr val="tx1"/>
                </a:solidFill>
                <a:latin typeface="Arial" charset="0"/>
                <a:cs typeface="Arial" charset="0"/>
              </a:defRPr>
            </a:lvl5pPr>
            <a:lvl6pPr marL="2467577" indent="-224325" defTabSz="914437" eaLnBrk="0" fontAlgn="base" hangingPunct="0">
              <a:spcBef>
                <a:spcPct val="30000"/>
              </a:spcBef>
              <a:spcAft>
                <a:spcPct val="0"/>
              </a:spcAft>
              <a:defRPr sz="1200">
                <a:solidFill>
                  <a:schemeClr val="tx1"/>
                </a:solidFill>
                <a:latin typeface="Arial" charset="0"/>
                <a:cs typeface="Arial" charset="0"/>
              </a:defRPr>
            </a:lvl6pPr>
            <a:lvl7pPr marL="2916227" indent="-224325" defTabSz="914437" eaLnBrk="0" fontAlgn="base" hangingPunct="0">
              <a:spcBef>
                <a:spcPct val="30000"/>
              </a:spcBef>
              <a:spcAft>
                <a:spcPct val="0"/>
              </a:spcAft>
              <a:defRPr sz="1200">
                <a:solidFill>
                  <a:schemeClr val="tx1"/>
                </a:solidFill>
                <a:latin typeface="Arial" charset="0"/>
                <a:cs typeface="Arial" charset="0"/>
              </a:defRPr>
            </a:lvl7pPr>
            <a:lvl8pPr marL="3364878" indent="-224325" defTabSz="914437" eaLnBrk="0" fontAlgn="base" hangingPunct="0">
              <a:spcBef>
                <a:spcPct val="30000"/>
              </a:spcBef>
              <a:spcAft>
                <a:spcPct val="0"/>
              </a:spcAft>
              <a:defRPr sz="1200">
                <a:solidFill>
                  <a:schemeClr val="tx1"/>
                </a:solidFill>
                <a:latin typeface="Arial" charset="0"/>
                <a:cs typeface="Arial" charset="0"/>
              </a:defRPr>
            </a:lvl8pPr>
            <a:lvl9pPr marL="3813528" indent="-224325" defTabSz="914437"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54A2280-D79F-4D7C-B18B-DB5B7C914A76}" type="slidenum">
              <a:rPr lang="en-US" altLang="en-US" smtClean="0"/>
              <a:pPr eaLnBrk="1" hangingPunct="1">
                <a:spcBef>
                  <a:spcPct val="0"/>
                </a:spcBef>
              </a:pPr>
              <a:t>30</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charset="0"/>
                <a:cs typeface="Arial" charset="0"/>
              </a:defRPr>
            </a:lvl1pPr>
            <a:lvl2pPr marL="729057" indent="-280406" defTabSz="914437" eaLnBrk="0" hangingPunct="0">
              <a:spcBef>
                <a:spcPct val="30000"/>
              </a:spcBef>
              <a:defRPr sz="1200">
                <a:solidFill>
                  <a:schemeClr val="tx1"/>
                </a:solidFill>
                <a:latin typeface="Arial" charset="0"/>
                <a:cs typeface="Arial" charset="0"/>
              </a:defRPr>
            </a:lvl2pPr>
            <a:lvl3pPr marL="1121626" indent="-224325" defTabSz="914437" eaLnBrk="0" hangingPunct="0">
              <a:spcBef>
                <a:spcPct val="30000"/>
              </a:spcBef>
              <a:defRPr sz="1200">
                <a:solidFill>
                  <a:schemeClr val="tx1"/>
                </a:solidFill>
                <a:latin typeface="Arial" charset="0"/>
                <a:cs typeface="Arial" charset="0"/>
              </a:defRPr>
            </a:lvl3pPr>
            <a:lvl4pPr marL="1570276" indent="-224325" defTabSz="914437" eaLnBrk="0" hangingPunct="0">
              <a:spcBef>
                <a:spcPct val="30000"/>
              </a:spcBef>
              <a:defRPr sz="1200">
                <a:solidFill>
                  <a:schemeClr val="tx1"/>
                </a:solidFill>
                <a:latin typeface="Arial" charset="0"/>
                <a:cs typeface="Arial" charset="0"/>
              </a:defRPr>
            </a:lvl4pPr>
            <a:lvl5pPr marL="2018927" indent="-224325" defTabSz="914437" eaLnBrk="0" hangingPunct="0">
              <a:spcBef>
                <a:spcPct val="30000"/>
              </a:spcBef>
              <a:defRPr sz="1200">
                <a:solidFill>
                  <a:schemeClr val="tx1"/>
                </a:solidFill>
                <a:latin typeface="Arial" charset="0"/>
                <a:cs typeface="Arial" charset="0"/>
              </a:defRPr>
            </a:lvl5pPr>
            <a:lvl6pPr marL="2467577" indent="-224325" defTabSz="914437" eaLnBrk="0" fontAlgn="base" hangingPunct="0">
              <a:spcBef>
                <a:spcPct val="30000"/>
              </a:spcBef>
              <a:spcAft>
                <a:spcPct val="0"/>
              </a:spcAft>
              <a:defRPr sz="1200">
                <a:solidFill>
                  <a:schemeClr val="tx1"/>
                </a:solidFill>
                <a:latin typeface="Arial" charset="0"/>
                <a:cs typeface="Arial" charset="0"/>
              </a:defRPr>
            </a:lvl6pPr>
            <a:lvl7pPr marL="2916227" indent="-224325" defTabSz="914437" eaLnBrk="0" fontAlgn="base" hangingPunct="0">
              <a:spcBef>
                <a:spcPct val="30000"/>
              </a:spcBef>
              <a:spcAft>
                <a:spcPct val="0"/>
              </a:spcAft>
              <a:defRPr sz="1200">
                <a:solidFill>
                  <a:schemeClr val="tx1"/>
                </a:solidFill>
                <a:latin typeface="Arial" charset="0"/>
                <a:cs typeface="Arial" charset="0"/>
              </a:defRPr>
            </a:lvl7pPr>
            <a:lvl8pPr marL="3364878" indent="-224325" defTabSz="914437" eaLnBrk="0" fontAlgn="base" hangingPunct="0">
              <a:spcBef>
                <a:spcPct val="30000"/>
              </a:spcBef>
              <a:spcAft>
                <a:spcPct val="0"/>
              </a:spcAft>
              <a:defRPr sz="1200">
                <a:solidFill>
                  <a:schemeClr val="tx1"/>
                </a:solidFill>
                <a:latin typeface="Arial" charset="0"/>
                <a:cs typeface="Arial" charset="0"/>
              </a:defRPr>
            </a:lvl8pPr>
            <a:lvl9pPr marL="3813528" indent="-224325" defTabSz="914437"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E4A4D78-6EF2-4635-8BB2-A441CA1C7C91}" type="slidenum">
              <a:rPr lang="en-US" altLang="en-US" smtClean="0"/>
              <a:pPr eaLnBrk="1" hangingPunct="1">
                <a:spcBef>
                  <a:spcPct val="0"/>
                </a:spcBef>
              </a:pPr>
              <a:t>31</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charset="0"/>
                <a:cs typeface="Arial" charset="0"/>
              </a:defRPr>
            </a:lvl1pPr>
            <a:lvl2pPr marL="729057" indent="-280406" defTabSz="914437" eaLnBrk="0" hangingPunct="0">
              <a:spcBef>
                <a:spcPct val="30000"/>
              </a:spcBef>
              <a:defRPr sz="1200">
                <a:solidFill>
                  <a:schemeClr val="tx1"/>
                </a:solidFill>
                <a:latin typeface="Arial" charset="0"/>
                <a:cs typeface="Arial" charset="0"/>
              </a:defRPr>
            </a:lvl2pPr>
            <a:lvl3pPr marL="1121626" indent="-224325" defTabSz="914437" eaLnBrk="0" hangingPunct="0">
              <a:spcBef>
                <a:spcPct val="30000"/>
              </a:spcBef>
              <a:defRPr sz="1200">
                <a:solidFill>
                  <a:schemeClr val="tx1"/>
                </a:solidFill>
                <a:latin typeface="Arial" charset="0"/>
                <a:cs typeface="Arial" charset="0"/>
              </a:defRPr>
            </a:lvl3pPr>
            <a:lvl4pPr marL="1570276" indent="-224325" defTabSz="914437" eaLnBrk="0" hangingPunct="0">
              <a:spcBef>
                <a:spcPct val="30000"/>
              </a:spcBef>
              <a:defRPr sz="1200">
                <a:solidFill>
                  <a:schemeClr val="tx1"/>
                </a:solidFill>
                <a:latin typeface="Arial" charset="0"/>
                <a:cs typeface="Arial" charset="0"/>
              </a:defRPr>
            </a:lvl4pPr>
            <a:lvl5pPr marL="2018927" indent="-224325" defTabSz="914437" eaLnBrk="0" hangingPunct="0">
              <a:spcBef>
                <a:spcPct val="30000"/>
              </a:spcBef>
              <a:defRPr sz="1200">
                <a:solidFill>
                  <a:schemeClr val="tx1"/>
                </a:solidFill>
                <a:latin typeface="Arial" charset="0"/>
                <a:cs typeface="Arial" charset="0"/>
              </a:defRPr>
            </a:lvl5pPr>
            <a:lvl6pPr marL="2467577" indent="-224325" defTabSz="914437" eaLnBrk="0" fontAlgn="base" hangingPunct="0">
              <a:spcBef>
                <a:spcPct val="30000"/>
              </a:spcBef>
              <a:spcAft>
                <a:spcPct val="0"/>
              </a:spcAft>
              <a:defRPr sz="1200">
                <a:solidFill>
                  <a:schemeClr val="tx1"/>
                </a:solidFill>
                <a:latin typeface="Arial" charset="0"/>
                <a:cs typeface="Arial" charset="0"/>
              </a:defRPr>
            </a:lvl6pPr>
            <a:lvl7pPr marL="2916227" indent="-224325" defTabSz="914437" eaLnBrk="0" fontAlgn="base" hangingPunct="0">
              <a:spcBef>
                <a:spcPct val="30000"/>
              </a:spcBef>
              <a:spcAft>
                <a:spcPct val="0"/>
              </a:spcAft>
              <a:defRPr sz="1200">
                <a:solidFill>
                  <a:schemeClr val="tx1"/>
                </a:solidFill>
                <a:latin typeface="Arial" charset="0"/>
                <a:cs typeface="Arial" charset="0"/>
              </a:defRPr>
            </a:lvl7pPr>
            <a:lvl8pPr marL="3364878" indent="-224325" defTabSz="914437" eaLnBrk="0" fontAlgn="base" hangingPunct="0">
              <a:spcBef>
                <a:spcPct val="30000"/>
              </a:spcBef>
              <a:spcAft>
                <a:spcPct val="0"/>
              </a:spcAft>
              <a:defRPr sz="1200">
                <a:solidFill>
                  <a:schemeClr val="tx1"/>
                </a:solidFill>
                <a:latin typeface="Arial" charset="0"/>
                <a:cs typeface="Arial" charset="0"/>
              </a:defRPr>
            </a:lvl8pPr>
            <a:lvl9pPr marL="3813528" indent="-224325" defTabSz="914437"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883A9E8-A7F6-4569-BEE3-7A0853F04248}" type="slidenum">
              <a:rPr lang="en-US" altLang="en-US" smtClean="0"/>
              <a:pPr eaLnBrk="1" hangingPunct="1">
                <a:spcBef>
                  <a:spcPct val="0"/>
                </a:spcBef>
              </a:pPr>
              <a:t>32</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charset="0"/>
                <a:cs typeface="Arial" charset="0"/>
              </a:defRPr>
            </a:lvl1pPr>
            <a:lvl2pPr marL="729057" indent="-280406" defTabSz="914437" eaLnBrk="0" hangingPunct="0">
              <a:spcBef>
                <a:spcPct val="30000"/>
              </a:spcBef>
              <a:defRPr sz="1200">
                <a:solidFill>
                  <a:schemeClr val="tx1"/>
                </a:solidFill>
                <a:latin typeface="Arial" charset="0"/>
                <a:cs typeface="Arial" charset="0"/>
              </a:defRPr>
            </a:lvl2pPr>
            <a:lvl3pPr marL="1121626" indent="-224325" defTabSz="914437" eaLnBrk="0" hangingPunct="0">
              <a:spcBef>
                <a:spcPct val="30000"/>
              </a:spcBef>
              <a:defRPr sz="1200">
                <a:solidFill>
                  <a:schemeClr val="tx1"/>
                </a:solidFill>
                <a:latin typeface="Arial" charset="0"/>
                <a:cs typeface="Arial" charset="0"/>
              </a:defRPr>
            </a:lvl3pPr>
            <a:lvl4pPr marL="1570276" indent="-224325" defTabSz="914437" eaLnBrk="0" hangingPunct="0">
              <a:spcBef>
                <a:spcPct val="30000"/>
              </a:spcBef>
              <a:defRPr sz="1200">
                <a:solidFill>
                  <a:schemeClr val="tx1"/>
                </a:solidFill>
                <a:latin typeface="Arial" charset="0"/>
                <a:cs typeface="Arial" charset="0"/>
              </a:defRPr>
            </a:lvl4pPr>
            <a:lvl5pPr marL="2018927" indent="-224325" defTabSz="914437" eaLnBrk="0" hangingPunct="0">
              <a:spcBef>
                <a:spcPct val="30000"/>
              </a:spcBef>
              <a:defRPr sz="1200">
                <a:solidFill>
                  <a:schemeClr val="tx1"/>
                </a:solidFill>
                <a:latin typeface="Arial" charset="0"/>
                <a:cs typeface="Arial" charset="0"/>
              </a:defRPr>
            </a:lvl5pPr>
            <a:lvl6pPr marL="2467577" indent="-224325" defTabSz="914437" eaLnBrk="0" fontAlgn="base" hangingPunct="0">
              <a:spcBef>
                <a:spcPct val="30000"/>
              </a:spcBef>
              <a:spcAft>
                <a:spcPct val="0"/>
              </a:spcAft>
              <a:defRPr sz="1200">
                <a:solidFill>
                  <a:schemeClr val="tx1"/>
                </a:solidFill>
                <a:latin typeface="Arial" charset="0"/>
                <a:cs typeface="Arial" charset="0"/>
              </a:defRPr>
            </a:lvl6pPr>
            <a:lvl7pPr marL="2916227" indent="-224325" defTabSz="914437" eaLnBrk="0" fontAlgn="base" hangingPunct="0">
              <a:spcBef>
                <a:spcPct val="30000"/>
              </a:spcBef>
              <a:spcAft>
                <a:spcPct val="0"/>
              </a:spcAft>
              <a:defRPr sz="1200">
                <a:solidFill>
                  <a:schemeClr val="tx1"/>
                </a:solidFill>
                <a:latin typeface="Arial" charset="0"/>
                <a:cs typeface="Arial" charset="0"/>
              </a:defRPr>
            </a:lvl7pPr>
            <a:lvl8pPr marL="3364878" indent="-224325" defTabSz="914437" eaLnBrk="0" fontAlgn="base" hangingPunct="0">
              <a:spcBef>
                <a:spcPct val="30000"/>
              </a:spcBef>
              <a:spcAft>
                <a:spcPct val="0"/>
              </a:spcAft>
              <a:defRPr sz="1200">
                <a:solidFill>
                  <a:schemeClr val="tx1"/>
                </a:solidFill>
                <a:latin typeface="Arial" charset="0"/>
                <a:cs typeface="Arial" charset="0"/>
              </a:defRPr>
            </a:lvl8pPr>
            <a:lvl9pPr marL="3813528" indent="-224325" defTabSz="914437"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F0EC0A5-A2F5-491D-8A51-A0D434FB6C90}" type="slidenum">
              <a:rPr lang="en-US" altLang="en-US" smtClean="0"/>
              <a:pPr eaLnBrk="1" hangingPunct="1">
                <a:spcBef>
                  <a:spcPct val="0"/>
                </a:spcBef>
              </a:pPr>
              <a:t>33</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charset="0"/>
                <a:cs typeface="Arial" charset="0"/>
              </a:defRPr>
            </a:lvl1pPr>
            <a:lvl2pPr marL="729057" indent="-280406" defTabSz="914437" eaLnBrk="0" hangingPunct="0">
              <a:spcBef>
                <a:spcPct val="30000"/>
              </a:spcBef>
              <a:defRPr sz="1200">
                <a:solidFill>
                  <a:schemeClr val="tx1"/>
                </a:solidFill>
                <a:latin typeface="Arial" charset="0"/>
                <a:cs typeface="Arial" charset="0"/>
              </a:defRPr>
            </a:lvl2pPr>
            <a:lvl3pPr marL="1121626" indent="-224325" defTabSz="914437" eaLnBrk="0" hangingPunct="0">
              <a:spcBef>
                <a:spcPct val="30000"/>
              </a:spcBef>
              <a:defRPr sz="1200">
                <a:solidFill>
                  <a:schemeClr val="tx1"/>
                </a:solidFill>
                <a:latin typeface="Arial" charset="0"/>
                <a:cs typeface="Arial" charset="0"/>
              </a:defRPr>
            </a:lvl3pPr>
            <a:lvl4pPr marL="1570276" indent="-224325" defTabSz="914437" eaLnBrk="0" hangingPunct="0">
              <a:spcBef>
                <a:spcPct val="30000"/>
              </a:spcBef>
              <a:defRPr sz="1200">
                <a:solidFill>
                  <a:schemeClr val="tx1"/>
                </a:solidFill>
                <a:latin typeface="Arial" charset="0"/>
                <a:cs typeface="Arial" charset="0"/>
              </a:defRPr>
            </a:lvl4pPr>
            <a:lvl5pPr marL="2018927" indent="-224325" defTabSz="914437" eaLnBrk="0" hangingPunct="0">
              <a:spcBef>
                <a:spcPct val="30000"/>
              </a:spcBef>
              <a:defRPr sz="1200">
                <a:solidFill>
                  <a:schemeClr val="tx1"/>
                </a:solidFill>
                <a:latin typeface="Arial" charset="0"/>
                <a:cs typeface="Arial" charset="0"/>
              </a:defRPr>
            </a:lvl5pPr>
            <a:lvl6pPr marL="2467577" indent="-224325" defTabSz="914437" eaLnBrk="0" fontAlgn="base" hangingPunct="0">
              <a:spcBef>
                <a:spcPct val="30000"/>
              </a:spcBef>
              <a:spcAft>
                <a:spcPct val="0"/>
              </a:spcAft>
              <a:defRPr sz="1200">
                <a:solidFill>
                  <a:schemeClr val="tx1"/>
                </a:solidFill>
                <a:latin typeface="Arial" charset="0"/>
                <a:cs typeface="Arial" charset="0"/>
              </a:defRPr>
            </a:lvl6pPr>
            <a:lvl7pPr marL="2916227" indent="-224325" defTabSz="914437" eaLnBrk="0" fontAlgn="base" hangingPunct="0">
              <a:spcBef>
                <a:spcPct val="30000"/>
              </a:spcBef>
              <a:spcAft>
                <a:spcPct val="0"/>
              </a:spcAft>
              <a:defRPr sz="1200">
                <a:solidFill>
                  <a:schemeClr val="tx1"/>
                </a:solidFill>
                <a:latin typeface="Arial" charset="0"/>
                <a:cs typeface="Arial" charset="0"/>
              </a:defRPr>
            </a:lvl7pPr>
            <a:lvl8pPr marL="3364878" indent="-224325" defTabSz="914437" eaLnBrk="0" fontAlgn="base" hangingPunct="0">
              <a:spcBef>
                <a:spcPct val="30000"/>
              </a:spcBef>
              <a:spcAft>
                <a:spcPct val="0"/>
              </a:spcAft>
              <a:defRPr sz="1200">
                <a:solidFill>
                  <a:schemeClr val="tx1"/>
                </a:solidFill>
                <a:latin typeface="Arial" charset="0"/>
                <a:cs typeface="Arial" charset="0"/>
              </a:defRPr>
            </a:lvl8pPr>
            <a:lvl9pPr marL="3813528" indent="-224325" defTabSz="914437"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9B57664-58E6-44C3-ADF7-316DABF06915}" type="slidenum">
              <a:rPr lang="en-US" altLang="en-US" smtClean="0"/>
              <a:pPr eaLnBrk="1" hangingPunct="1">
                <a:spcBef>
                  <a:spcPct val="0"/>
                </a:spcBef>
              </a:pPr>
              <a:t>34</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charset="0"/>
                <a:cs typeface="Arial" charset="0"/>
              </a:defRPr>
            </a:lvl1pPr>
            <a:lvl2pPr marL="729057" indent="-280406" defTabSz="914437" eaLnBrk="0" hangingPunct="0">
              <a:spcBef>
                <a:spcPct val="30000"/>
              </a:spcBef>
              <a:defRPr sz="1200">
                <a:solidFill>
                  <a:schemeClr val="tx1"/>
                </a:solidFill>
                <a:latin typeface="Arial" charset="0"/>
                <a:cs typeface="Arial" charset="0"/>
              </a:defRPr>
            </a:lvl2pPr>
            <a:lvl3pPr marL="1121626" indent="-224325" defTabSz="914437" eaLnBrk="0" hangingPunct="0">
              <a:spcBef>
                <a:spcPct val="30000"/>
              </a:spcBef>
              <a:defRPr sz="1200">
                <a:solidFill>
                  <a:schemeClr val="tx1"/>
                </a:solidFill>
                <a:latin typeface="Arial" charset="0"/>
                <a:cs typeface="Arial" charset="0"/>
              </a:defRPr>
            </a:lvl3pPr>
            <a:lvl4pPr marL="1570276" indent="-224325" defTabSz="914437" eaLnBrk="0" hangingPunct="0">
              <a:spcBef>
                <a:spcPct val="30000"/>
              </a:spcBef>
              <a:defRPr sz="1200">
                <a:solidFill>
                  <a:schemeClr val="tx1"/>
                </a:solidFill>
                <a:latin typeface="Arial" charset="0"/>
                <a:cs typeface="Arial" charset="0"/>
              </a:defRPr>
            </a:lvl4pPr>
            <a:lvl5pPr marL="2018927" indent="-224325" defTabSz="914437" eaLnBrk="0" hangingPunct="0">
              <a:spcBef>
                <a:spcPct val="30000"/>
              </a:spcBef>
              <a:defRPr sz="1200">
                <a:solidFill>
                  <a:schemeClr val="tx1"/>
                </a:solidFill>
                <a:latin typeface="Arial" charset="0"/>
                <a:cs typeface="Arial" charset="0"/>
              </a:defRPr>
            </a:lvl5pPr>
            <a:lvl6pPr marL="2467577" indent="-224325" defTabSz="914437" eaLnBrk="0" fontAlgn="base" hangingPunct="0">
              <a:spcBef>
                <a:spcPct val="30000"/>
              </a:spcBef>
              <a:spcAft>
                <a:spcPct val="0"/>
              </a:spcAft>
              <a:defRPr sz="1200">
                <a:solidFill>
                  <a:schemeClr val="tx1"/>
                </a:solidFill>
                <a:latin typeface="Arial" charset="0"/>
                <a:cs typeface="Arial" charset="0"/>
              </a:defRPr>
            </a:lvl6pPr>
            <a:lvl7pPr marL="2916227" indent="-224325" defTabSz="914437" eaLnBrk="0" fontAlgn="base" hangingPunct="0">
              <a:spcBef>
                <a:spcPct val="30000"/>
              </a:spcBef>
              <a:spcAft>
                <a:spcPct val="0"/>
              </a:spcAft>
              <a:defRPr sz="1200">
                <a:solidFill>
                  <a:schemeClr val="tx1"/>
                </a:solidFill>
                <a:latin typeface="Arial" charset="0"/>
                <a:cs typeface="Arial" charset="0"/>
              </a:defRPr>
            </a:lvl7pPr>
            <a:lvl8pPr marL="3364878" indent="-224325" defTabSz="914437" eaLnBrk="0" fontAlgn="base" hangingPunct="0">
              <a:spcBef>
                <a:spcPct val="30000"/>
              </a:spcBef>
              <a:spcAft>
                <a:spcPct val="0"/>
              </a:spcAft>
              <a:defRPr sz="1200">
                <a:solidFill>
                  <a:schemeClr val="tx1"/>
                </a:solidFill>
                <a:latin typeface="Arial" charset="0"/>
                <a:cs typeface="Arial" charset="0"/>
              </a:defRPr>
            </a:lvl8pPr>
            <a:lvl9pPr marL="3813528" indent="-224325" defTabSz="914437"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2646558-6572-49FB-BAE7-1A336E817676}" type="slidenum">
              <a:rPr lang="en-US" altLang="en-US" smtClean="0"/>
              <a:pPr eaLnBrk="1" hangingPunct="1">
                <a:spcBef>
                  <a:spcPct val="0"/>
                </a:spcBef>
              </a:pPr>
              <a:t>36</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US" altLang="en-US" smtClean="0"/>
              <a:t>Have someone not familiar with you’re the study read the submission. Sometimes are poorly organized, contain cut and paste errors, missing information, contradictory information</a:t>
            </a:r>
          </a:p>
          <a:p>
            <a:pPr eaLnBrk="1" hangingPunct="1"/>
            <a:endParaRPr lang="en-US" altLang="en-US" smtClean="0"/>
          </a:p>
          <a:p>
            <a:pPr eaLnBrk="1" hangingPunct="1"/>
            <a:r>
              <a:rPr lang="en-US" altLang="en-US" smtClean="0"/>
              <a:t>Do not bury information- For example, include micro-Clinical and non-clinical in a separate section.</a:t>
            </a:r>
          </a:p>
          <a:p>
            <a:pPr eaLnBrk="1" hangingPunct="1"/>
            <a:endParaRPr lang="en-US" altLang="en-US" smtClean="0"/>
          </a:p>
          <a:p>
            <a:pPr eaLnBrk="1" hangingPunct="1"/>
            <a:r>
              <a:rPr lang="en-US" altLang="en-US" smtClean="0"/>
              <a:t>The study might go on hold if we cannot piece together your submission or figure out how propose to ensure the safety of the study subjects. </a:t>
            </a:r>
          </a:p>
          <a:p>
            <a:pPr eaLnBrk="1" hangingPunct="1"/>
            <a:endParaRPr lang="en-US" altLang="en-US" smtClean="0"/>
          </a:p>
          <a:p>
            <a:pPr eaLnBrk="1" hangingPunct="1"/>
            <a:r>
              <a:rPr lang="en-US" altLang="en-US" smtClean="0"/>
              <a:t>Do not include in your submission protocols you intend to conduct in the future. We look at all infor in the submission and you might go on clinical hold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charset="0"/>
                <a:cs typeface="Arial" charset="0"/>
              </a:defRPr>
            </a:lvl1pPr>
            <a:lvl2pPr marL="729057" indent="-280406" defTabSz="914437" eaLnBrk="0" hangingPunct="0">
              <a:spcBef>
                <a:spcPct val="30000"/>
              </a:spcBef>
              <a:defRPr sz="1200">
                <a:solidFill>
                  <a:schemeClr val="tx1"/>
                </a:solidFill>
                <a:latin typeface="Arial" charset="0"/>
                <a:cs typeface="Arial" charset="0"/>
              </a:defRPr>
            </a:lvl2pPr>
            <a:lvl3pPr marL="1121626" indent="-224325" defTabSz="914437" eaLnBrk="0" hangingPunct="0">
              <a:spcBef>
                <a:spcPct val="30000"/>
              </a:spcBef>
              <a:defRPr sz="1200">
                <a:solidFill>
                  <a:schemeClr val="tx1"/>
                </a:solidFill>
                <a:latin typeface="Arial" charset="0"/>
                <a:cs typeface="Arial" charset="0"/>
              </a:defRPr>
            </a:lvl3pPr>
            <a:lvl4pPr marL="1570276" indent="-224325" defTabSz="914437" eaLnBrk="0" hangingPunct="0">
              <a:spcBef>
                <a:spcPct val="30000"/>
              </a:spcBef>
              <a:defRPr sz="1200">
                <a:solidFill>
                  <a:schemeClr val="tx1"/>
                </a:solidFill>
                <a:latin typeface="Arial" charset="0"/>
                <a:cs typeface="Arial" charset="0"/>
              </a:defRPr>
            </a:lvl4pPr>
            <a:lvl5pPr marL="2018927" indent="-224325" defTabSz="914437" eaLnBrk="0" hangingPunct="0">
              <a:spcBef>
                <a:spcPct val="30000"/>
              </a:spcBef>
              <a:defRPr sz="1200">
                <a:solidFill>
                  <a:schemeClr val="tx1"/>
                </a:solidFill>
                <a:latin typeface="Arial" charset="0"/>
                <a:cs typeface="Arial" charset="0"/>
              </a:defRPr>
            </a:lvl5pPr>
            <a:lvl6pPr marL="2467577" indent="-224325" defTabSz="914437" eaLnBrk="0" fontAlgn="base" hangingPunct="0">
              <a:spcBef>
                <a:spcPct val="30000"/>
              </a:spcBef>
              <a:spcAft>
                <a:spcPct val="0"/>
              </a:spcAft>
              <a:defRPr sz="1200">
                <a:solidFill>
                  <a:schemeClr val="tx1"/>
                </a:solidFill>
                <a:latin typeface="Arial" charset="0"/>
                <a:cs typeface="Arial" charset="0"/>
              </a:defRPr>
            </a:lvl6pPr>
            <a:lvl7pPr marL="2916227" indent="-224325" defTabSz="914437" eaLnBrk="0" fontAlgn="base" hangingPunct="0">
              <a:spcBef>
                <a:spcPct val="30000"/>
              </a:spcBef>
              <a:spcAft>
                <a:spcPct val="0"/>
              </a:spcAft>
              <a:defRPr sz="1200">
                <a:solidFill>
                  <a:schemeClr val="tx1"/>
                </a:solidFill>
                <a:latin typeface="Arial" charset="0"/>
                <a:cs typeface="Arial" charset="0"/>
              </a:defRPr>
            </a:lvl7pPr>
            <a:lvl8pPr marL="3364878" indent="-224325" defTabSz="914437" eaLnBrk="0" fontAlgn="base" hangingPunct="0">
              <a:spcBef>
                <a:spcPct val="30000"/>
              </a:spcBef>
              <a:spcAft>
                <a:spcPct val="0"/>
              </a:spcAft>
              <a:defRPr sz="1200">
                <a:solidFill>
                  <a:schemeClr val="tx1"/>
                </a:solidFill>
                <a:latin typeface="Arial" charset="0"/>
                <a:cs typeface="Arial" charset="0"/>
              </a:defRPr>
            </a:lvl8pPr>
            <a:lvl9pPr marL="3813528" indent="-224325" defTabSz="914437"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CEC280B-6F8A-47B7-ABB7-63FDF07DBBF3}" type="slidenum">
              <a:rPr lang="en-US" altLang="en-US" smtClean="0"/>
              <a:pPr eaLnBrk="1" hangingPunct="1">
                <a:spcBef>
                  <a:spcPct val="0"/>
                </a:spcBef>
              </a:pPr>
              <a:t>37</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charset="0"/>
                <a:cs typeface="Arial" charset="0"/>
              </a:defRPr>
            </a:lvl1pPr>
            <a:lvl2pPr marL="729057" indent="-280406" defTabSz="914437" eaLnBrk="0" hangingPunct="0">
              <a:spcBef>
                <a:spcPct val="30000"/>
              </a:spcBef>
              <a:defRPr sz="1200">
                <a:solidFill>
                  <a:schemeClr val="tx1"/>
                </a:solidFill>
                <a:latin typeface="Arial" charset="0"/>
                <a:cs typeface="Arial" charset="0"/>
              </a:defRPr>
            </a:lvl2pPr>
            <a:lvl3pPr marL="1121626" indent="-224325" defTabSz="914437" eaLnBrk="0" hangingPunct="0">
              <a:spcBef>
                <a:spcPct val="30000"/>
              </a:spcBef>
              <a:defRPr sz="1200">
                <a:solidFill>
                  <a:schemeClr val="tx1"/>
                </a:solidFill>
                <a:latin typeface="Arial" charset="0"/>
                <a:cs typeface="Arial" charset="0"/>
              </a:defRPr>
            </a:lvl3pPr>
            <a:lvl4pPr marL="1570276" indent="-224325" defTabSz="914437" eaLnBrk="0" hangingPunct="0">
              <a:spcBef>
                <a:spcPct val="30000"/>
              </a:spcBef>
              <a:defRPr sz="1200">
                <a:solidFill>
                  <a:schemeClr val="tx1"/>
                </a:solidFill>
                <a:latin typeface="Arial" charset="0"/>
                <a:cs typeface="Arial" charset="0"/>
              </a:defRPr>
            </a:lvl4pPr>
            <a:lvl5pPr marL="2018927" indent="-224325" defTabSz="914437" eaLnBrk="0" hangingPunct="0">
              <a:spcBef>
                <a:spcPct val="30000"/>
              </a:spcBef>
              <a:defRPr sz="1200">
                <a:solidFill>
                  <a:schemeClr val="tx1"/>
                </a:solidFill>
                <a:latin typeface="Arial" charset="0"/>
                <a:cs typeface="Arial" charset="0"/>
              </a:defRPr>
            </a:lvl5pPr>
            <a:lvl6pPr marL="2467577" indent="-224325" defTabSz="914437" eaLnBrk="0" fontAlgn="base" hangingPunct="0">
              <a:spcBef>
                <a:spcPct val="30000"/>
              </a:spcBef>
              <a:spcAft>
                <a:spcPct val="0"/>
              </a:spcAft>
              <a:defRPr sz="1200">
                <a:solidFill>
                  <a:schemeClr val="tx1"/>
                </a:solidFill>
                <a:latin typeface="Arial" charset="0"/>
                <a:cs typeface="Arial" charset="0"/>
              </a:defRPr>
            </a:lvl6pPr>
            <a:lvl7pPr marL="2916227" indent="-224325" defTabSz="914437" eaLnBrk="0" fontAlgn="base" hangingPunct="0">
              <a:spcBef>
                <a:spcPct val="30000"/>
              </a:spcBef>
              <a:spcAft>
                <a:spcPct val="0"/>
              </a:spcAft>
              <a:defRPr sz="1200">
                <a:solidFill>
                  <a:schemeClr val="tx1"/>
                </a:solidFill>
                <a:latin typeface="Arial" charset="0"/>
                <a:cs typeface="Arial" charset="0"/>
              </a:defRPr>
            </a:lvl7pPr>
            <a:lvl8pPr marL="3364878" indent="-224325" defTabSz="914437" eaLnBrk="0" fontAlgn="base" hangingPunct="0">
              <a:spcBef>
                <a:spcPct val="30000"/>
              </a:spcBef>
              <a:spcAft>
                <a:spcPct val="0"/>
              </a:spcAft>
              <a:defRPr sz="1200">
                <a:solidFill>
                  <a:schemeClr val="tx1"/>
                </a:solidFill>
                <a:latin typeface="Arial" charset="0"/>
                <a:cs typeface="Arial" charset="0"/>
              </a:defRPr>
            </a:lvl8pPr>
            <a:lvl9pPr marL="3813528" indent="-224325" defTabSz="914437"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45BD833-AB0C-43DB-B256-6F1814C6B596}" type="slidenum">
              <a:rPr lang="en-US" altLang="en-US" smtClean="0"/>
              <a:pPr eaLnBrk="1" hangingPunct="1">
                <a:spcBef>
                  <a:spcPct val="0"/>
                </a:spcBef>
              </a:pPr>
              <a:t>4</a:t>
            </a:fld>
            <a:endParaRPr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charset="0"/>
                <a:cs typeface="Arial" charset="0"/>
              </a:defRPr>
            </a:lvl1pPr>
            <a:lvl2pPr marL="729057" indent="-280406" defTabSz="914437" eaLnBrk="0" hangingPunct="0">
              <a:spcBef>
                <a:spcPct val="30000"/>
              </a:spcBef>
              <a:defRPr sz="1200">
                <a:solidFill>
                  <a:schemeClr val="tx1"/>
                </a:solidFill>
                <a:latin typeface="Arial" charset="0"/>
                <a:cs typeface="Arial" charset="0"/>
              </a:defRPr>
            </a:lvl2pPr>
            <a:lvl3pPr marL="1121626" indent="-224325" defTabSz="914437" eaLnBrk="0" hangingPunct="0">
              <a:spcBef>
                <a:spcPct val="30000"/>
              </a:spcBef>
              <a:defRPr sz="1200">
                <a:solidFill>
                  <a:schemeClr val="tx1"/>
                </a:solidFill>
                <a:latin typeface="Arial" charset="0"/>
                <a:cs typeface="Arial" charset="0"/>
              </a:defRPr>
            </a:lvl3pPr>
            <a:lvl4pPr marL="1570276" indent="-224325" defTabSz="914437" eaLnBrk="0" hangingPunct="0">
              <a:spcBef>
                <a:spcPct val="30000"/>
              </a:spcBef>
              <a:defRPr sz="1200">
                <a:solidFill>
                  <a:schemeClr val="tx1"/>
                </a:solidFill>
                <a:latin typeface="Arial" charset="0"/>
                <a:cs typeface="Arial" charset="0"/>
              </a:defRPr>
            </a:lvl4pPr>
            <a:lvl5pPr marL="2018927" indent="-224325" defTabSz="914437" eaLnBrk="0" hangingPunct="0">
              <a:spcBef>
                <a:spcPct val="30000"/>
              </a:spcBef>
              <a:defRPr sz="1200">
                <a:solidFill>
                  <a:schemeClr val="tx1"/>
                </a:solidFill>
                <a:latin typeface="Arial" charset="0"/>
                <a:cs typeface="Arial" charset="0"/>
              </a:defRPr>
            </a:lvl5pPr>
            <a:lvl6pPr marL="2467577" indent="-224325" defTabSz="914437" eaLnBrk="0" fontAlgn="base" hangingPunct="0">
              <a:spcBef>
                <a:spcPct val="30000"/>
              </a:spcBef>
              <a:spcAft>
                <a:spcPct val="0"/>
              </a:spcAft>
              <a:defRPr sz="1200">
                <a:solidFill>
                  <a:schemeClr val="tx1"/>
                </a:solidFill>
                <a:latin typeface="Arial" charset="0"/>
                <a:cs typeface="Arial" charset="0"/>
              </a:defRPr>
            </a:lvl6pPr>
            <a:lvl7pPr marL="2916227" indent="-224325" defTabSz="914437" eaLnBrk="0" fontAlgn="base" hangingPunct="0">
              <a:spcBef>
                <a:spcPct val="30000"/>
              </a:spcBef>
              <a:spcAft>
                <a:spcPct val="0"/>
              </a:spcAft>
              <a:defRPr sz="1200">
                <a:solidFill>
                  <a:schemeClr val="tx1"/>
                </a:solidFill>
                <a:latin typeface="Arial" charset="0"/>
                <a:cs typeface="Arial" charset="0"/>
              </a:defRPr>
            </a:lvl7pPr>
            <a:lvl8pPr marL="3364878" indent="-224325" defTabSz="914437" eaLnBrk="0" fontAlgn="base" hangingPunct="0">
              <a:spcBef>
                <a:spcPct val="30000"/>
              </a:spcBef>
              <a:spcAft>
                <a:spcPct val="0"/>
              </a:spcAft>
              <a:defRPr sz="1200">
                <a:solidFill>
                  <a:schemeClr val="tx1"/>
                </a:solidFill>
                <a:latin typeface="Arial" charset="0"/>
                <a:cs typeface="Arial" charset="0"/>
              </a:defRPr>
            </a:lvl8pPr>
            <a:lvl9pPr marL="3813528" indent="-224325" defTabSz="914437"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4026939-51A0-42F6-AD92-9DD922277426}" type="slidenum">
              <a:rPr lang="en-US" altLang="en-US" smtClean="0"/>
              <a:pPr eaLnBrk="1" hangingPunct="1">
                <a:spcBef>
                  <a:spcPct val="0"/>
                </a:spcBef>
              </a:pPr>
              <a:t>38</a:t>
            </a:fld>
            <a:endParaRPr lang="en-US"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charset="0"/>
                <a:cs typeface="Arial" charset="0"/>
              </a:defRPr>
            </a:lvl1pPr>
            <a:lvl2pPr marL="729057" indent="-280406" defTabSz="914437" eaLnBrk="0" hangingPunct="0">
              <a:spcBef>
                <a:spcPct val="30000"/>
              </a:spcBef>
              <a:defRPr sz="1200">
                <a:solidFill>
                  <a:schemeClr val="tx1"/>
                </a:solidFill>
                <a:latin typeface="Arial" charset="0"/>
                <a:cs typeface="Arial" charset="0"/>
              </a:defRPr>
            </a:lvl2pPr>
            <a:lvl3pPr marL="1121626" indent="-224325" defTabSz="914437" eaLnBrk="0" hangingPunct="0">
              <a:spcBef>
                <a:spcPct val="30000"/>
              </a:spcBef>
              <a:defRPr sz="1200">
                <a:solidFill>
                  <a:schemeClr val="tx1"/>
                </a:solidFill>
                <a:latin typeface="Arial" charset="0"/>
                <a:cs typeface="Arial" charset="0"/>
              </a:defRPr>
            </a:lvl3pPr>
            <a:lvl4pPr marL="1570276" indent="-224325" defTabSz="914437" eaLnBrk="0" hangingPunct="0">
              <a:spcBef>
                <a:spcPct val="30000"/>
              </a:spcBef>
              <a:defRPr sz="1200">
                <a:solidFill>
                  <a:schemeClr val="tx1"/>
                </a:solidFill>
                <a:latin typeface="Arial" charset="0"/>
                <a:cs typeface="Arial" charset="0"/>
              </a:defRPr>
            </a:lvl4pPr>
            <a:lvl5pPr marL="2018927" indent="-224325" defTabSz="914437" eaLnBrk="0" hangingPunct="0">
              <a:spcBef>
                <a:spcPct val="30000"/>
              </a:spcBef>
              <a:defRPr sz="1200">
                <a:solidFill>
                  <a:schemeClr val="tx1"/>
                </a:solidFill>
                <a:latin typeface="Arial" charset="0"/>
                <a:cs typeface="Arial" charset="0"/>
              </a:defRPr>
            </a:lvl5pPr>
            <a:lvl6pPr marL="2467577" indent="-224325" defTabSz="914437" eaLnBrk="0" fontAlgn="base" hangingPunct="0">
              <a:spcBef>
                <a:spcPct val="30000"/>
              </a:spcBef>
              <a:spcAft>
                <a:spcPct val="0"/>
              </a:spcAft>
              <a:defRPr sz="1200">
                <a:solidFill>
                  <a:schemeClr val="tx1"/>
                </a:solidFill>
                <a:latin typeface="Arial" charset="0"/>
                <a:cs typeface="Arial" charset="0"/>
              </a:defRPr>
            </a:lvl6pPr>
            <a:lvl7pPr marL="2916227" indent="-224325" defTabSz="914437" eaLnBrk="0" fontAlgn="base" hangingPunct="0">
              <a:spcBef>
                <a:spcPct val="30000"/>
              </a:spcBef>
              <a:spcAft>
                <a:spcPct val="0"/>
              </a:spcAft>
              <a:defRPr sz="1200">
                <a:solidFill>
                  <a:schemeClr val="tx1"/>
                </a:solidFill>
                <a:latin typeface="Arial" charset="0"/>
                <a:cs typeface="Arial" charset="0"/>
              </a:defRPr>
            </a:lvl7pPr>
            <a:lvl8pPr marL="3364878" indent="-224325" defTabSz="914437" eaLnBrk="0" fontAlgn="base" hangingPunct="0">
              <a:spcBef>
                <a:spcPct val="30000"/>
              </a:spcBef>
              <a:spcAft>
                <a:spcPct val="0"/>
              </a:spcAft>
              <a:defRPr sz="1200">
                <a:solidFill>
                  <a:schemeClr val="tx1"/>
                </a:solidFill>
                <a:latin typeface="Arial" charset="0"/>
                <a:cs typeface="Arial" charset="0"/>
              </a:defRPr>
            </a:lvl8pPr>
            <a:lvl9pPr marL="3813528" indent="-224325" defTabSz="914437"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4D9DFA8-2175-4C7A-97B1-C026E1D7468F}" type="slidenum">
              <a:rPr lang="en-US" altLang="en-US" smtClean="0"/>
              <a:pPr eaLnBrk="1" hangingPunct="1">
                <a:spcBef>
                  <a:spcPct val="0"/>
                </a:spcBef>
              </a:pPr>
              <a:t>39</a:t>
            </a:fld>
            <a:endParaRPr lang="en-US" alt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charset="0"/>
                <a:cs typeface="Arial" charset="0"/>
              </a:defRPr>
            </a:lvl1pPr>
            <a:lvl2pPr marL="729057" indent="-280406" defTabSz="914437" eaLnBrk="0" hangingPunct="0">
              <a:spcBef>
                <a:spcPct val="30000"/>
              </a:spcBef>
              <a:defRPr sz="1200">
                <a:solidFill>
                  <a:schemeClr val="tx1"/>
                </a:solidFill>
                <a:latin typeface="Arial" charset="0"/>
                <a:cs typeface="Arial" charset="0"/>
              </a:defRPr>
            </a:lvl2pPr>
            <a:lvl3pPr marL="1121626" indent="-224325" defTabSz="914437" eaLnBrk="0" hangingPunct="0">
              <a:spcBef>
                <a:spcPct val="30000"/>
              </a:spcBef>
              <a:defRPr sz="1200">
                <a:solidFill>
                  <a:schemeClr val="tx1"/>
                </a:solidFill>
                <a:latin typeface="Arial" charset="0"/>
                <a:cs typeface="Arial" charset="0"/>
              </a:defRPr>
            </a:lvl3pPr>
            <a:lvl4pPr marL="1570276" indent="-224325" defTabSz="914437" eaLnBrk="0" hangingPunct="0">
              <a:spcBef>
                <a:spcPct val="30000"/>
              </a:spcBef>
              <a:defRPr sz="1200">
                <a:solidFill>
                  <a:schemeClr val="tx1"/>
                </a:solidFill>
                <a:latin typeface="Arial" charset="0"/>
                <a:cs typeface="Arial" charset="0"/>
              </a:defRPr>
            </a:lvl4pPr>
            <a:lvl5pPr marL="2018927" indent="-224325" defTabSz="914437" eaLnBrk="0" hangingPunct="0">
              <a:spcBef>
                <a:spcPct val="30000"/>
              </a:spcBef>
              <a:defRPr sz="1200">
                <a:solidFill>
                  <a:schemeClr val="tx1"/>
                </a:solidFill>
                <a:latin typeface="Arial" charset="0"/>
                <a:cs typeface="Arial" charset="0"/>
              </a:defRPr>
            </a:lvl5pPr>
            <a:lvl6pPr marL="2467577" indent="-224325" defTabSz="914437" eaLnBrk="0" fontAlgn="base" hangingPunct="0">
              <a:spcBef>
                <a:spcPct val="30000"/>
              </a:spcBef>
              <a:spcAft>
                <a:spcPct val="0"/>
              </a:spcAft>
              <a:defRPr sz="1200">
                <a:solidFill>
                  <a:schemeClr val="tx1"/>
                </a:solidFill>
                <a:latin typeface="Arial" charset="0"/>
                <a:cs typeface="Arial" charset="0"/>
              </a:defRPr>
            </a:lvl6pPr>
            <a:lvl7pPr marL="2916227" indent="-224325" defTabSz="914437" eaLnBrk="0" fontAlgn="base" hangingPunct="0">
              <a:spcBef>
                <a:spcPct val="30000"/>
              </a:spcBef>
              <a:spcAft>
                <a:spcPct val="0"/>
              </a:spcAft>
              <a:defRPr sz="1200">
                <a:solidFill>
                  <a:schemeClr val="tx1"/>
                </a:solidFill>
                <a:latin typeface="Arial" charset="0"/>
                <a:cs typeface="Arial" charset="0"/>
              </a:defRPr>
            </a:lvl7pPr>
            <a:lvl8pPr marL="3364878" indent="-224325" defTabSz="914437" eaLnBrk="0" fontAlgn="base" hangingPunct="0">
              <a:spcBef>
                <a:spcPct val="30000"/>
              </a:spcBef>
              <a:spcAft>
                <a:spcPct val="0"/>
              </a:spcAft>
              <a:defRPr sz="1200">
                <a:solidFill>
                  <a:schemeClr val="tx1"/>
                </a:solidFill>
                <a:latin typeface="Arial" charset="0"/>
                <a:cs typeface="Arial" charset="0"/>
              </a:defRPr>
            </a:lvl8pPr>
            <a:lvl9pPr marL="3813528" indent="-224325" defTabSz="914437"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0D5626B-0CB0-474F-9144-E15CB42EA7F7}" type="slidenum">
              <a:rPr lang="en-US" altLang="en-US" smtClean="0"/>
              <a:pPr eaLnBrk="1" hangingPunct="1">
                <a:spcBef>
                  <a:spcPct val="0"/>
                </a:spcBef>
              </a:pPr>
              <a:t>5</a:t>
            </a:fld>
            <a:endParaRPr lang="en-US" alt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charset="0"/>
                <a:cs typeface="Arial" charset="0"/>
              </a:defRPr>
            </a:lvl1pPr>
            <a:lvl2pPr marL="729057" indent="-280406" defTabSz="914437" eaLnBrk="0" hangingPunct="0">
              <a:spcBef>
                <a:spcPct val="30000"/>
              </a:spcBef>
              <a:defRPr sz="1200">
                <a:solidFill>
                  <a:schemeClr val="tx1"/>
                </a:solidFill>
                <a:latin typeface="Arial" charset="0"/>
                <a:cs typeface="Arial" charset="0"/>
              </a:defRPr>
            </a:lvl2pPr>
            <a:lvl3pPr marL="1121626" indent="-224325" defTabSz="914437" eaLnBrk="0" hangingPunct="0">
              <a:spcBef>
                <a:spcPct val="30000"/>
              </a:spcBef>
              <a:defRPr sz="1200">
                <a:solidFill>
                  <a:schemeClr val="tx1"/>
                </a:solidFill>
                <a:latin typeface="Arial" charset="0"/>
                <a:cs typeface="Arial" charset="0"/>
              </a:defRPr>
            </a:lvl3pPr>
            <a:lvl4pPr marL="1570276" indent="-224325" defTabSz="914437" eaLnBrk="0" hangingPunct="0">
              <a:spcBef>
                <a:spcPct val="30000"/>
              </a:spcBef>
              <a:defRPr sz="1200">
                <a:solidFill>
                  <a:schemeClr val="tx1"/>
                </a:solidFill>
                <a:latin typeface="Arial" charset="0"/>
                <a:cs typeface="Arial" charset="0"/>
              </a:defRPr>
            </a:lvl4pPr>
            <a:lvl5pPr marL="2018927" indent="-224325" defTabSz="914437" eaLnBrk="0" hangingPunct="0">
              <a:spcBef>
                <a:spcPct val="30000"/>
              </a:spcBef>
              <a:defRPr sz="1200">
                <a:solidFill>
                  <a:schemeClr val="tx1"/>
                </a:solidFill>
                <a:latin typeface="Arial" charset="0"/>
                <a:cs typeface="Arial" charset="0"/>
              </a:defRPr>
            </a:lvl5pPr>
            <a:lvl6pPr marL="2467577" indent="-224325" defTabSz="914437" eaLnBrk="0" fontAlgn="base" hangingPunct="0">
              <a:spcBef>
                <a:spcPct val="30000"/>
              </a:spcBef>
              <a:spcAft>
                <a:spcPct val="0"/>
              </a:spcAft>
              <a:defRPr sz="1200">
                <a:solidFill>
                  <a:schemeClr val="tx1"/>
                </a:solidFill>
                <a:latin typeface="Arial" charset="0"/>
                <a:cs typeface="Arial" charset="0"/>
              </a:defRPr>
            </a:lvl6pPr>
            <a:lvl7pPr marL="2916227" indent="-224325" defTabSz="914437" eaLnBrk="0" fontAlgn="base" hangingPunct="0">
              <a:spcBef>
                <a:spcPct val="30000"/>
              </a:spcBef>
              <a:spcAft>
                <a:spcPct val="0"/>
              </a:spcAft>
              <a:defRPr sz="1200">
                <a:solidFill>
                  <a:schemeClr val="tx1"/>
                </a:solidFill>
                <a:latin typeface="Arial" charset="0"/>
                <a:cs typeface="Arial" charset="0"/>
              </a:defRPr>
            </a:lvl7pPr>
            <a:lvl8pPr marL="3364878" indent="-224325" defTabSz="914437" eaLnBrk="0" fontAlgn="base" hangingPunct="0">
              <a:spcBef>
                <a:spcPct val="30000"/>
              </a:spcBef>
              <a:spcAft>
                <a:spcPct val="0"/>
              </a:spcAft>
              <a:defRPr sz="1200">
                <a:solidFill>
                  <a:schemeClr val="tx1"/>
                </a:solidFill>
                <a:latin typeface="Arial" charset="0"/>
                <a:cs typeface="Arial" charset="0"/>
              </a:defRPr>
            </a:lvl8pPr>
            <a:lvl9pPr marL="3813528" indent="-224325" defTabSz="914437"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ED73630-4BA7-4099-B5D2-C1D57B7ED018}" type="slidenum">
              <a:rPr lang="en-US" altLang="en-US" smtClean="0"/>
              <a:pPr eaLnBrk="1" hangingPunct="1">
                <a:spcBef>
                  <a:spcPct val="0"/>
                </a:spcBef>
              </a:pPr>
              <a:t>6</a:t>
            </a:fld>
            <a:endParaRPr lang="en-US"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altLang="en-US" smtClean="0"/>
              <a:t>The individual under whose immediate direction the drug is administered or dispensed to the subject.</a:t>
            </a:r>
          </a:p>
          <a:p>
            <a:pPr eaLnBrk="1" hangingPunct="1"/>
            <a:r>
              <a:rPr lang="en-US" altLang="en-US" smtClean="0"/>
              <a:t>IN the event that the investigation is conducted by the team of individuals, the investigator is the responsible leader of the team. The other members of the team are considered sub-investigators.</a:t>
            </a:r>
          </a:p>
          <a:p>
            <a:pPr eaLnBrk="1" hangingPunct="1"/>
            <a:endParaRPr lang="en-US" altLang="en-US" smtClean="0"/>
          </a:p>
          <a:p>
            <a:pPr eaLnBrk="1" hangingPunct="1"/>
            <a:r>
              <a:rPr lang="en-US" altLang="en-US" smtClean="0"/>
              <a:t>Sponsor-A sponsor may be an individual or pharmaceutical company, government agency, academic institution, private organization or any other organization.  The sponsor does not actually conduct the investigation unless he/she is an sponsor investigator.</a:t>
            </a:r>
          </a:p>
          <a:p>
            <a:pPr eaLnBrk="1" hangingPunct="1"/>
            <a:endParaRPr lang="en-US" altLang="en-US" smtClean="0"/>
          </a:p>
          <a:p>
            <a:pPr eaLnBrk="1" hangingPunct="1"/>
            <a:r>
              <a:rPr lang="en-US" altLang="en-US" smtClean="0"/>
              <a:t>The requirements for a sponsor-investigator include both those applicable to an investigator and a sponsor</a:t>
            </a:r>
          </a:p>
          <a:p>
            <a:pPr eaLnBrk="1" hangingPunct="1"/>
            <a:endParaRPr lang="en-US" altLang="en-US" smtClean="0"/>
          </a:p>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charset="0"/>
                <a:cs typeface="Arial" charset="0"/>
              </a:defRPr>
            </a:lvl1pPr>
            <a:lvl2pPr marL="729057" indent="-280406" defTabSz="914437" eaLnBrk="0" hangingPunct="0">
              <a:spcBef>
                <a:spcPct val="30000"/>
              </a:spcBef>
              <a:defRPr sz="1200">
                <a:solidFill>
                  <a:schemeClr val="tx1"/>
                </a:solidFill>
                <a:latin typeface="Arial" charset="0"/>
                <a:cs typeface="Arial" charset="0"/>
              </a:defRPr>
            </a:lvl2pPr>
            <a:lvl3pPr marL="1121626" indent="-224325" defTabSz="914437" eaLnBrk="0" hangingPunct="0">
              <a:spcBef>
                <a:spcPct val="30000"/>
              </a:spcBef>
              <a:defRPr sz="1200">
                <a:solidFill>
                  <a:schemeClr val="tx1"/>
                </a:solidFill>
                <a:latin typeface="Arial" charset="0"/>
                <a:cs typeface="Arial" charset="0"/>
              </a:defRPr>
            </a:lvl3pPr>
            <a:lvl4pPr marL="1570276" indent="-224325" defTabSz="914437" eaLnBrk="0" hangingPunct="0">
              <a:spcBef>
                <a:spcPct val="30000"/>
              </a:spcBef>
              <a:defRPr sz="1200">
                <a:solidFill>
                  <a:schemeClr val="tx1"/>
                </a:solidFill>
                <a:latin typeface="Arial" charset="0"/>
                <a:cs typeface="Arial" charset="0"/>
              </a:defRPr>
            </a:lvl4pPr>
            <a:lvl5pPr marL="2018927" indent="-224325" defTabSz="914437" eaLnBrk="0" hangingPunct="0">
              <a:spcBef>
                <a:spcPct val="30000"/>
              </a:spcBef>
              <a:defRPr sz="1200">
                <a:solidFill>
                  <a:schemeClr val="tx1"/>
                </a:solidFill>
                <a:latin typeface="Arial" charset="0"/>
                <a:cs typeface="Arial" charset="0"/>
              </a:defRPr>
            </a:lvl5pPr>
            <a:lvl6pPr marL="2467577" indent="-224325" defTabSz="914437" eaLnBrk="0" fontAlgn="base" hangingPunct="0">
              <a:spcBef>
                <a:spcPct val="30000"/>
              </a:spcBef>
              <a:spcAft>
                <a:spcPct val="0"/>
              </a:spcAft>
              <a:defRPr sz="1200">
                <a:solidFill>
                  <a:schemeClr val="tx1"/>
                </a:solidFill>
                <a:latin typeface="Arial" charset="0"/>
                <a:cs typeface="Arial" charset="0"/>
              </a:defRPr>
            </a:lvl6pPr>
            <a:lvl7pPr marL="2916227" indent="-224325" defTabSz="914437" eaLnBrk="0" fontAlgn="base" hangingPunct="0">
              <a:spcBef>
                <a:spcPct val="30000"/>
              </a:spcBef>
              <a:spcAft>
                <a:spcPct val="0"/>
              </a:spcAft>
              <a:defRPr sz="1200">
                <a:solidFill>
                  <a:schemeClr val="tx1"/>
                </a:solidFill>
                <a:latin typeface="Arial" charset="0"/>
                <a:cs typeface="Arial" charset="0"/>
              </a:defRPr>
            </a:lvl7pPr>
            <a:lvl8pPr marL="3364878" indent="-224325" defTabSz="914437" eaLnBrk="0" fontAlgn="base" hangingPunct="0">
              <a:spcBef>
                <a:spcPct val="30000"/>
              </a:spcBef>
              <a:spcAft>
                <a:spcPct val="0"/>
              </a:spcAft>
              <a:defRPr sz="1200">
                <a:solidFill>
                  <a:schemeClr val="tx1"/>
                </a:solidFill>
                <a:latin typeface="Arial" charset="0"/>
                <a:cs typeface="Arial" charset="0"/>
              </a:defRPr>
            </a:lvl8pPr>
            <a:lvl9pPr marL="3813528" indent="-224325" defTabSz="914437"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C9AD33D-F552-4ECE-BC7B-B4FD64F88B29}" type="slidenum">
              <a:rPr lang="en-US" altLang="en-US" smtClean="0"/>
              <a:pPr eaLnBrk="1" hangingPunct="1">
                <a:spcBef>
                  <a:spcPct val="0"/>
                </a:spcBef>
              </a:pPr>
              <a:t>7</a:t>
            </a:fld>
            <a:endParaRPr lang="en-US" alt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charset="0"/>
                <a:cs typeface="Arial" charset="0"/>
              </a:defRPr>
            </a:lvl1pPr>
            <a:lvl2pPr marL="729057" indent="-280406" defTabSz="914437" eaLnBrk="0" hangingPunct="0">
              <a:spcBef>
                <a:spcPct val="30000"/>
              </a:spcBef>
              <a:defRPr sz="1200">
                <a:solidFill>
                  <a:schemeClr val="tx1"/>
                </a:solidFill>
                <a:latin typeface="Arial" charset="0"/>
                <a:cs typeface="Arial" charset="0"/>
              </a:defRPr>
            </a:lvl2pPr>
            <a:lvl3pPr marL="1121626" indent="-224325" defTabSz="914437" eaLnBrk="0" hangingPunct="0">
              <a:spcBef>
                <a:spcPct val="30000"/>
              </a:spcBef>
              <a:defRPr sz="1200">
                <a:solidFill>
                  <a:schemeClr val="tx1"/>
                </a:solidFill>
                <a:latin typeface="Arial" charset="0"/>
                <a:cs typeface="Arial" charset="0"/>
              </a:defRPr>
            </a:lvl3pPr>
            <a:lvl4pPr marL="1570276" indent="-224325" defTabSz="914437" eaLnBrk="0" hangingPunct="0">
              <a:spcBef>
                <a:spcPct val="30000"/>
              </a:spcBef>
              <a:defRPr sz="1200">
                <a:solidFill>
                  <a:schemeClr val="tx1"/>
                </a:solidFill>
                <a:latin typeface="Arial" charset="0"/>
                <a:cs typeface="Arial" charset="0"/>
              </a:defRPr>
            </a:lvl4pPr>
            <a:lvl5pPr marL="2018927" indent="-224325" defTabSz="914437" eaLnBrk="0" hangingPunct="0">
              <a:spcBef>
                <a:spcPct val="30000"/>
              </a:spcBef>
              <a:defRPr sz="1200">
                <a:solidFill>
                  <a:schemeClr val="tx1"/>
                </a:solidFill>
                <a:latin typeface="Arial" charset="0"/>
                <a:cs typeface="Arial" charset="0"/>
              </a:defRPr>
            </a:lvl5pPr>
            <a:lvl6pPr marL="2467577" indent="-224325" defTabSz="914437" eaLnBrk="0" fontAlgn="base" hangingPunct="0">
              <a:spcBef>
                <a:spcPct val="30000"/>
              </a:spcBef>
              <a:spcAft>
                <a:spcPct val="0"/>
              </a:spcAft>
              <a:defRPr sz="1200">
                <a:solidFill>
                  <a:schemeClr val="tx1"/>
                </a:solidFill>
                <a:latin typeface="Arial" charset="0"/>
                <a:cs typeface="Arial" charset="0"/>
              </a:defRPr>
            </a:lvl6pPr>
            <a:lvl7pPr marL="2916227" indent="-224325" defTabSz="914437" eaLnBrk="0" fontAlgn="base" hangingPunct="0">
              <a:spcBef>
                <a:spcPct val="30000"/>
              </a:spcBef>
              <a:spcAft>
                <a:spcPct val="0"/>
              </a:spcAft>
              <a:defRPr sz="1200">
                <a:solidFill>
                  <a:schemeClr val="tx1"/>
                </a:solidFill>
                <a:latin typeface="Arial" charset="0"/>
                <a:cs typeface="Arial" charset="0"/>
              </a:defRPr>
            </a:lvl7pPr>
            <a:lvl8pPr marL="3364878" indent="-224325" defTabSz="914437" eaLnBrk="0" fontAlgn="base" hangingPunct="0">
              <a:spcBef>
                <a:spcPct val="30000"/>
              </a:spcBef>
              <a:spcAft>
                <a:spcPct val="0"/>
              </a:spcAft>
              <a:defRPr sz="1200">
                <a:solidFill>
                  <a:schemeClr val="tx1"/>
                </a:solidFill>
                <a:latin typeface="Arial" charset="0"/>
                <a:cs typeface="Arial" charset="0"/>
              </a:defRPr>
            </a:lvl8pPr>
            <a:lvl9pPr marL="3813528" indent="-224325" defTabSz="914437"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058C100-28EC-4186-925C-EC1A5FB1CC1F}" type="slidenum">
              <a:rPr lang="en-US" altLang="en-US" smtClean="0"/>
              <a:pPr eaLnBrk="1" hangingPunct="1">
                <a:spcBef>
                  <a:spcPct val="0"/>
                </a:spcBef>
              </a:pPr>
              <a:t>8</a:t>
            </a:fld>
            <a:endParaRPr lang="en-US" alt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smtClean="0"/>
              <a:t>Cranberry juice concentrate: Helps maintain healthy urinary tract function</a:t>
            </a:r>
          </a:p>
          <a:p>
            <a:pPr eaLnBrk="1" hangingPunct="1"/>
            <a:r>
              <a:rPr lang="en-US" altLang="en-US" smtClean="0"/>
              <a:t>                                          Supports the health of the genitourinary tract</a:t>
            </a:r>
          </a:p>
          <a:p>
            <a:pPr eaLnBrk="1" hangingPunct="1"/>
            <a:r>
              <a:rPr lang="en-US" altLang="en-US" smtClean="0"/>
              <a:t>				      Helps protect or defeat against recurrent UTIs</a:t>
            </a:r>
          </a:p>
          <a:p>
            <a:pPr eaLnBrk="1" hangingPunct="1"/>
            <a:r>
              <a:rPr lang="en-US" altLang="en-US" smtClean="0"/>
              <a:t>                                          Nutritional support for healthy urinary tract</a:t>
            </a:r>
          </a:p>
          <a:p>
            <a:pPr eaLnBrk="1" hangingPunct="1"/>
            <a:endParaRPr lang="en-US" altLang="en-US" smtClean="0"/>
          </a:p>
          <a:p>
            <a:pPr eaLnBrk="1" hangingPunct="1"/>
            <a:r>
              <a:rPr lang="en-US" altLang="en-US" smtClean="0"/>
              <a:t>Biologic Products subject to Licensure under section 351 of the Public Health Service Act may also considered drugs.</a:t>
            </a:r>
          </a:p>
          <a:p>
            <a:pPr eaLnBrk="1" hangingPunct="1"/>
            <a:r>
              <a:rPr lang="en-US" altLang="en-US" smtClean="0"/>
              <a:t>The Definition of Drugs not limited for products intended for therapeutic purposes. The Definition also includes compounds intended to affect the structure of function of the body, without regards as to whether the compound is intended to influence a disease process. For example, the definition includes compounds administered to healthy subject to blunt of provoke a physiologic response or to study a mechanism of action or metabolism of the drug.</a:t>
            </a:r>
          </a:p>
          <a:p>
            <a:pPr eaLnBrk="1" hangingPunct="1"/>
            <a:r>
              <a:rPr lang="en-US" altLang="en-US" smtClean="0"/>
              <a:t>Note that a Dietary Supplement, only intended to affect the structure of function of the body and not intended for a therapeutic purpose is not a drug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charset="0"/>
                <a:cs typeface="Arial" charset="0"/>
              </a:defRPr>
            </a:lvl1pPr>
            <a:lvl2pPr marL="729057" indent="-280406" defTabSz="914437" eaLnBrk="0" hangingPunct="0">
              <a:spcBef>
                <a:spcPct val="30000"/>
              </a:spcBef>
              <a:defRPr sz="1200">
                <a:solidFill>
                  <a:schemeClr val="tx1"/>
                </a:solidFill>
                <a:latin typeface="Arial" charset="0"/>
                <a:cs typeface="Arial" charset="0"/>
              </a:defRPr>
            </a:lvl2pPr>
            <a:lvl3pPr marL="1121626" indent="-224325" defTabSz="914437" eaLnBrk="0" hangingPunct="0">
              <a:spcBef>
                <a:spcPct val="30000"/>
              </a:spcBef>
              <a:defRPr sz="1200">
                <a:solidFill>
                  <a:schemeClr val="tx1"/>
                </a:solidFill>
                <a:latin typeface="Arial" charset="0"/>
                <a:cs typeface="Arial" charset="0"/>
              </a:defRPr>
            </a:lvl3pPr>
            <a:lvl4pPr marL="1570276" indent="-224325" defTabSz="914437" eaLnBrk="0" hangingPunct="0">
              <a:spcBef>
                <a:spcPct val="30000"/>
              </a:spcBef>
              <a:defRPr sz="1200">
                <a:solidFill>
                  <a:schemeClr val="tx1"/>
                </a:solidFill>
                <a:latin typeface="Arial" charset="0"/>
                <a:cs typeface="Arial" charset="0"/>
              </a:defRPr>
            </a:lvl4pPr>
            <a:lvl5pPr marL="2018927" indent="-224325" defTabSz="914437" eaLnBrk="0" hangingPunct="0">
              <a:spcBef>
                <a:spcPct val="30000"/>
              </a:spcBef>
              <a:defRPr sz="1200">
                <a:solidFill>
                  <a:schemeClr val="tx1"/>
                </a:solidFill>
                <a:latin typeface="Arial" charset="0"/>
                <a:cs typeface="Arial" charset="0"/>
              </a:defRPr>
            </a:lvl5pPr>
            <a:lvl6pPr marL="2467577" indent="-224325" defTabSz="914437" eaLnBrk="0" fontAlgn="base" hangingPunct="0">
              <a:spcBef>
                <a:spcPct val="30000"/>
              </a:spcBef>
              <a:spcAft>
                <a:spcPct val="0"/>
              </a:spcAft>
              <a:defRPr sz="1200">
                <a:solidFill>
                  <a:schemeClr val="tx1"/>
                </a:solidFill>
                <a:latin typeface="Arial" charset="0"/>
                <a:cs typeface="Arial" charset="0"/>
              </a:defRPr>
            </a:lvl6pPr>
            <a:lvl7pPr marL="2916227" indent="-224325" defTabSz="914437" eaLnBrk="0" fontAlgn="base" hangingPunct="0">
              <a:spcBef>
                <a:spcPct val="30000"/>
              </a:spcBef>
              <a:spcAft>
                <a:spcPct val="0"/>
              </a:spcAft>
              <a:defRPr sz="1200">
                <a:solidFill>
                  <a:schemeClr val="tx1"/>
                </a:solidFill>
                <a:latin typeface="Arial" charset="0"/>
                <a:cs typeface="Arial" charset="0"/>
              </a:defRPr>
            </a:lvl7pPr>
            <a:lvl8pPr marL="3364878" indent="-224325" defTabSz="914437" eaLnBrk="0" fontAlgn="base" hangingPunct="0">
              <a:spcBef>
                <a:spcPct val="30000"/>
              </a:spcBef>
              <a:spcAft>
                <a:spcPct val="0"/>
              </a:spcAft>
              <a:defRPr sz="1200">
                <a:solidFill>
                  <a:schemeClr val="tx1"/>
                </a:solidFill>
                <a:latin typeface="Arial" charset="0"/>
                <a:cs typeface="Arial" charset="0"/>
              </a:defRPr>
            </a:lvl8pPr>
            <a:lvl9pPr marL="3813528" indent="-224325" defTabSz="914437"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B382ECB-BAAE-4A92-9D42-DFE98E29FFEB}" type="slidenum">
              <a:rPr lang="en-US" altLang="en-US" smtClean="0"/>
              <a:pPr eaLnBrk="1" hangingPunct="1">
                <a:spcBef>
                  <a:spcPct val="0"/>
                </a:spcBef>
              </a:pPr>
              <a:t>9</a:t>
            </a:fld>
            <a:endParaRPr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smtClean="0"/>
              <a:t>Many IRBs and investigator’s assume that if the investigation is not intended for commercial purposes it does not require an IND.</a:t>
            </a:r>
          </a:p>
          <a:p>
            <a:pPr eaLnBrk="1" hangingPunct="1"/>
            <a:r>
              <a:rPr lang="en-US" altLang="en-US" smtClean="0"/>
              <a:t>This is wrong.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charset="0"/>
                <a:cs typeface="Arial" charset="0"/>
              </a:defRPr>
            </a:lvl1pPr>
            <a:lvl2pPr marL="729057" indent="-280406" defTabSz="914437" eaLnBrk="0" hangingPunct="0">
              <a:spcBef>
                <a:spcPct val="30000"/>
              </a:spcBef>
              <a:defRPr sz="1200">
                <a:solidFill>
                  <a:schemeClr val="tx1"/>
                </a:solidFill>
                <a:latin typeface="Arial" charset="0"/>
                <a:cs typeface="Arial" charset="0"/>
              </a:defRPr>
            </a:lvl2pPr>
            <a:lvl3pPr marL="1121626" indent="-224325" defTabSz="914437" eaLnBrk="0" hangingPunct="0">
              <a:spcBef>
                <a:spcPct val="30000"/>
              </a:spcBef>
              <a:defRPr sz="1200">
                <a:solidFill>
                  <a:schemeClr val="tx1"/>
                </a:solidFill>
                <a:latin typeface="Arial" charset="0"/>
                <a:cs typeface="Arial" charset="0"/>
              </a:defRPr>
            </a:lvl3pPr>
            <a:lvl4pPr marL="1570276" indent="-224325" defTabSz="914437" eaLnBrk="0" hangingPunct="0">
              <a:spcBef>
                <a:spcPct val="30000"/>
              </a:spcBef>
              <a:defRPr sz="1200">
                <a:solidFill>
                  <a:schemeClr val="tx1"/>
                </a:solidFill>
                <a:latin typeface="Arial" charset="0"/>
                <a:cs typeface="Arial" charset="0"/>
              </a:defRPr>
            </a:lvl4pPr>
            <a:lvl5pPr marL="2018927" indent="-224325" defTabSz="914437" eaLnBrk="0" hangingPunct="0">
              <a:spcBef>
                <a:spcPct val="30000"/>
              </a:spcBef>
              <a:defRPr sz="1200">
                <a:solidFill>
                  <a:schemeClr val="tx1"/>
                </a:solidFill>
                <a:latin typeface="Arial" charset="0"/>
                <a:cs typeface="Arial" charset="0"/>
              </a:defRPr>
            </a:lvl5pPr>
            <a:lvl6pPr marL="2467577" indent="-224325" defTabSz="914437" eaLnBrk="0" fontAlgn="base" hangingPunct="0">
              <a:spcBef>
                <a:spcPct val="30000"/>
              </a:spcBef>
              <a:spcAft>
                <a:spcPct val="0"/>
              </a:spcAft>
              <a:defRPr sz="1200">
                <a:solidFill>
                  <a:schemeClr val="tx1"/>
                </a:solidFill>
                <a:latin typeface="Arial" charset="0"/>
                <a:cs typeface="Arial" charset="0"/>
              </a:defRPr>
            </a:lvl6pPr>
            <a:lvl7pPr marL="2916227" indent="-224325" defTabSz="914437" eaLnBrk="0" fontAlgn="base" hangingPunct="0">
              <a:spcBef>
                <a:spcPct val="30000"/>
              </a:spcBef>
              <a:spcAft>
                <a:spcPct val="0"/>
              </a:spcAft>
              <a:defRPr sz="1200">
                <a:solidFill>
                  <a:schemeClr val="tx1"/>
                </a:solidFill>
                <a:latin typeface="Arial" charset="0"/>
                <a:cs typeface="Arial" charset="0"/>
              </a:defRPr>
            </a:lvl7pPr>
            <a:lvl8pPr marL="3364878" indent="-224325" defTabSz="914437" eaLnBrk="0" fontAlgn="base" hangingPunct="0">
              <a:spcBef>
                <a:spcPct val="30000"/>
              </a:spcBef>
              <a:spcAft>
                <a:spcPct val="0"/>
              </a:spcAft>
              <a:defRPr sz="1200">
                <a:solidFill>
                  <a:schemeClr val="tx1"/>
                </a:solidFill>
                <a:latin typeface="Arial" charset="0"/>
                <a:cs typeface="Arial" charset="0"/>
              </a:defRPr>
            </a:lvl8pPr>
            <a:lvl9pPr marL="3813528" indent="-224325" defTabSz="914437"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B815E07-EF4D-4D1C-AAC5-F1834FF2E085}" type="slidenum">
              <a:rPr lang="en-US" altLang="en-US" smtClean="0"/>
              <a:pPr eaLnBrk="1" hangingPunct="1">
                <a:spcBef>
                  <a:spcPct val="0"/>
                </a:spcBef>
              </a:pPr>
              <a:t>10</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US" altLang="en-US" smtClean="0"/>
              <a:t>FDA regulations describe 3 categories of clinical investigations that are exempt from the IND requirements or to which IND requirements are not applicable, provided the criteria are met (21 CFR 312 (b), 320.31(b), and 361.1)</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charset="0"/>
                <a:cs typeface="Arial" charset="0"/>
              </a:defRPr>
            </a:lvl1pPr>
            <a:lvl2pPr marL="729057" indent="-280406" defTabSz="914437" eaLnBrk="0" hangingPunct="0">
              <a:spcBef>
                <a:spcPct val="30000"/>
              </a:spcBef>
              <a:defRPr sz="1200">
                <a:solidFill>
                  <a:schemeClr val="tx1"/>
                </a:solidFill>
                <a:latin typeface="Arial" charset="0"/>
                <a:cs typeface="Arial" charset="0"/>
              </a:defRPr>
            </a:lvl2pPr>
            <a:lvl3pPr marL="1121626" indent="-224325" defTabSz="914437" eaLnBrk="0" hangingPunct="0">
              <a:spcBef>
                <a:spcPct val="30000"/>
              </a:spcBef>
              <a:defRPr sz="1200">
                <a:solidFill>
                  <a:schemeClr val="tx1"/>
                </a:solidFill>
                <a:latin typeface="Arial" charset="0"/>
                <a:cs typeface="Arial" charset="0"/>
              </a:defRPr>
            </a:lvl3pPr>
            <a:lvl4pPr marL="1570276" indent="-224325" defTabSz="914437" eaLnBrk="0" hangingPunct="0">
              <a:spcBef>
                <a:spcPct val="30000"/>
              </a:spcBef>
              <a:defRPr sz="1200">
                <a:solidFill>
                  <a:schemeClr val="tx1"/>
                </a:solidFill>
                <a:latin typeface="Arial" charset="0"/>
                <a:cs typeface="Arial" charset="0"/>
              </a:defRPr>
            </a:lvl4pPr>
            <a:lvl5pPr marL="2018927" indent="-224325" defTabSz="914437" eaLnBrk="0" hangingPunct="0">
              <a:spcBef>
                <a:spcPct val="30000"/>
              </a:spcBef>
              <a:defRPr sz="1200">
                <a:solidFill>
                  <a:schemeClr val="tx1"/>
                </a:solidFill>
                <a:latin typeface="Arial" charset="0"/>
                <a:cs typeface="Arial" charset="0"/>
              </a:defRPr>
            </a:lvl5pPr>
            <a:lvl6pPr marL="2467577" indent="-224325" defTabSz="914437" eaLnBrk="0" fontAlgn="base" hangingPunct="0">
              <a:spcBef>
                <a:spcPct val="30000"/>
              </a:spcBef>
              <a:spcAft>
                <a:spcPct val="0"/>
              </a:spcAft>
              <a:defRPr sz="1200">
                <a:solidFill>
                  <a:schemeClr val="tx1"/>
                </a:solidFill>
                <a:latin typeface="Arial" charset="0"/>
                <a:cs typeface="Arial" charset="0"/>
              </a:defRPr>
            </a:lvl6pPr>
            <a:lvl7pPr marL="2916227" indent="-224325" defTabSz="914437" eaLnBrk="0" fontAlgn="base" hangingPunct="0">
              <a:spcBef>
                <a:spcPct val="30000"/>
              </a:spcBef>
              <a:spcAft>
                <a:spcPct val="0"/>
              </a:spcAft>
              <a:defRPr sz="1200">
                <a:solidFill>
                  <a:schemeClr val="tx1"/>
                </a:solidFill>
                <a:latin typeface="Arial" charset="0"/>
                <a:cs typeface="Arial" charset="0"/>
              </a:defRPr>
            </a:lvl7pPr>
            <a:lvl8pPr marL="3364878" indent="-224325" defTabSz="914437" eaLnBrk="0" fontAlgn="base" hangingPunct="0">
              <a:spcBef>
                <a:spcPct val="30000"/>
              </a:spcBef>
              <a:spcAft>
                <a:spcPct val="0"/>
              </a:spcAft>
              <a:defRPr sz="1200">
                <a:solidFill>
                  <a:schemeClr val="tx1"/>
                </a:solidFill>
                <a:latin typeface="Arial" charset="0"/>
                <a:cs typeface="Arial" charset="0"/>
              </a:defRPr>
            </a:lvl8pPr>
            <a:lvl9pPr marL="3813528" indent="-224325" defTabSz="914437"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3B3C3C8-064E-465D-8B79-62FEBC9BAFCF}" type="slidenum">
              <a:rPr lang="en-US" altLang="en-US" smtClean="0"/>
              <a:pPr eaLnBrk="1" hangingPunct="1">
                <a:spcBef>
                  <a:spcPct val="0"/>
                </a:spcBef>
              </a:pPr>
              <a:t>12</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773606" y="6355260"/>
            <a:ext cx="2133600" cy="365125"/>
          </a:xfrm>
        </p:spPr>
        <p:txBody>
          <a:bodyPr/>
          <a:lstStyle/>
          <a:p>
            <a:fld id="{A349544A-F1CD-3844-BFB3-6D230A0137DD}" type="datetimeFigureOut">
              <a:rPr lang="en-US" smtClean="0"/>
              <a:t>10/11/2016</a:t>
            </a:fld>
            <a:endParaRPr lang="en-US" dirty="0"/>
          </a:p>
        </p:txBody>
      </p:sp>
      <p:pic>
        <p:nvPicPr>
          <p:cNvPr id="8" name="Picture 7"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07369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55241" y="6356350"/>
            <a:ext cx="2133600" cy="365125"/>
          </a:xfrm>
        </p:spPr>
        <p:txBody>
          <a:bodyPr/>
          <a:lstStyle/>
          <a:p>
            <a:fld id="{A349544A-F1CD-3844-BFB3-6D230A0137DD}" type="datetimeFigureOut">
              <a:rPr lang="en-US" smtClean="0"/>
              <a:t>10/11/2016</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8" name="TextBox 7"/>
          <p:cNvSpPr txBox="1"/>
          <p:nvPr userDrawn="1"/>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63844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00650" y="6354123"/>
            <a:ext cx="2133600" cy="365125"/>
          </a:xfrm>
        </p:spPr>
        <p:txBody>
          <a:bodyPr/>
          <a:lstStyle/>
          <a:p>
            <a:fld id="{A349544A-F1CD-3844-BFB3-6D230A0137DD}" type="datetimeFigureOut">
              <a:rPr lang="en-US" smtClean="0"/>
              <a:t>10/11/2016</a:t>
            </a:fld>
            <a:endParaRPr lang="en-US"/>
          </a:p>
        </p:txBody>
      </p:sp>
      <p:sp>
        <p:nvSpPr>
          <p:cNvPr id="7"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104323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60914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lstStyle/>
          <a:p>
            <a:r>
              <a:rPr lang="en-US" smtClean="0"/>
              <a:t>Click to edit Master title style</a:t>
            </a:r>
            <a:endParaRPr lang="en-US"/>
          </a:p>
        </p:txBody>
      </p:sp>
      <p:sp>
        <p:nvSpPr>
          <p:cNvPr id="3" name="Content Placeholder 2"/>
          <p:cNvSpPr>
            <a:spLocks noGrp="1"/>
          </p:cNvSpPr>
          <p:nvPr>
            <p:ph idx="1"/>
          </p:nvPr>
        </p:nvSpPr>
        <p:spPr>
          <a:xfrm>
            <a:off x="323850" y="2009775"/>
            <a:ext cx="8509103" cy="42860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fld id="{A349544A-F1CD-3844-BFB3-6D230A0137DD}" type="datetimeFigureOut">
              <a:rPr lang="en-US" smtClean="0"/>
              <a:pPr/>
              <a:t>10/11/2016</a:t>
            </a:fld>
            <a:endParaRPr lang="en-US" dirty="0"/>
          </a:p>
        </p:txBody>
      </p:sp>
      <p:sp>
        <p:nvSpPr>
          <p:cNvPr id="5" name="Footer Placeholder 4"/>
          <p:cNvSpPr>
            <a:spLocks noGrp="1"/>
          </p:cNvSpPr>
          <p:nvPr>
            <p:ph type="ftr" sz="quarter" idx="11"/>
          </p:nvPr>
        </p:nvSpPr>
        <p:spPr>
          <a:xfrm>
            <a:off x="24765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22954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fld id="{A349544A-F1CD-3844-BFB3-6D230A0137DD}" type="datetimeFigureOut">
              <a:rPr lang="en-US" smtClean="0"/>
              <a:t>10/11/2016</a:t>
            </a:fld>
            <a:endParaRPr lang="en-US"/>
          </a:p>
        </p:txBody>
      </p:sp>
      <p:sp>
        <p:nvSpPr>
          <p:cNvPr id="6"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8935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fld id="{A349544A-F1CD-3844-BFB3-6D230A0137DD}" type="datetimeFigureOut">
              <a:rPr lang="en-US" smtClean="0"/>
              <a:t>10/11/2016</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24981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514307" y="6380336"/>
            <a:ext cx="2133600" cy="365125"/>
          </a:xfrm>
        </p:spPr>
        <p:txBody>
          <a:bodyPr/>
          <a:lstStyle/>
          <a:p>
            <a:fld id="{A349544A-F1CD-3844-BFB3-6D230A0137DD}" type="datetimeFigureOut">
              <a:rPr lang="en-US" smtClean="0"/>
              <a:t>10/11/2016</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8117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886200" y="6384925"/>
            <a:ext cx="2133600" cy="365125"/>
          </a:xfrm>
        </p:spPr>
        <p:txBody>
          <a:bodyPr/>
          <a:lstStyle/>
          <a:p>
            <a:fld id="{A349544A-F1CD-3844-BFB3-6D230A0137DD}" type="datetimeFigureOut">
              <a:rPr lang="en-US" smtClean="0"/>
              <a:t>10/11/2016</a:t>
            </a:fld>
            <a:endParaRPr lang="en-US" dirty="0"/>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3" name="TextBox 12"/>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5045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596185" y="6391749"/>
            <a:ext cx="2133600" cy="365125"/>
          </a:xfrm>
        </p:spPr>
        <p:txBody>
          <a:bodyPr/>
          <a:lstStyle/>
          <a:p>
            <a:fld id="{A349544A-F1CD-3844-BFB3-6D230A0137DD}" type="datetimeFigureOut">
              <a:rPr lang="en-US" smtClean="0"/>
              <a:t>10/11/2016</a:t>
            </a:fld>
            <a:endParaRPr lang="en-US"/>
          </a:p>
        </p:txBody>
      </p:sp>
      <p:pic>
        <p:nvPicPr>
          <p:cNvPr id="6" name="Picture 5"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95055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fld id="{A349544A-F1CD-3844-BFB3-6D230A0137DD}" type="datetimeFigureOut">
              <a:rPr lang="en-US" smtClean="0"/>
              <a:t>10/11/2016</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85013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fld id="{A349544A-F1CD-3844-BFB3-6D230A0137DD}" type="datetimeFigureOut">
              <a:rPr lang="en-US" smtClean="0"/>
              <a:t>10/11/2016</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25104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9544A-F1CD-3844-BFB3-6D230A0137DD}" type="datetimeFigureOut">
              <a:rPr lang="en-US" smtClean="0"/>
              <a:t>10/11/2016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a:p>
        </p:txBody>
      </p:sp>
    </p:spTree>
    <p:extLst>
      <p:ext uri="{BB962C8B-B14F-4D97-AF65-F5344CB8AC3E}">
        <p14:creationId xmlns:p14="http://schemas.microsoft.com/office/powerpoint/2010/main" val="1126301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fda.gov/downloads/AboutFDA/CentersOffices/CDER/UCM206032.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fda.gov/Drugs/DevelopmentApprovalProcess/HowDrugsareDevelopedandApproved/ApprovalApplications/InvestigationalNewDrugINDApplication/ucm071073.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fda.gov/Drugs/DevelopmentApprovalProcess/HowDrugsareDevelopedandApproved/ApprovalApplications/InvestigationalNewDrugINDApplication/ucm362283.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fda.gov/Drugs/DevelopmentApprovalProcess/HowDrugsareDevelopedandApproved/ApprovalApplications/InvestigationalNewDrugINDApplication/default.ht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fda.gov/downloads/RegulatoryInformation/Guidances/UCM214282.pdf"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ESGHelpDesk@fda.hhs.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mailto:SecureEmail@fda.hhs.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fda.gov/Drugs/DevelopmentApprovalProcess/HowDrugsareDevelopedandApproved/ApprovalApplications/InvestigationalNewDrugINDApplication/ucm343349.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5388" y="2164977"/>
            <a:ext cx="6400800" cy="1752600"/>
          </a:xfrm>
        </p:spPr>
        <p:txBody>
          <a:bodyPr/>
          <a:lstStyle/>
          <a:p>
            <a:r>
              <a:rPr lang="en-US" dirty="0"/>
              <a:t>CLINICAL INVESTIGATOR</a:t>
            </a:r>
          </a:p>
          <a:p>
            <a:r>
              <a:rPr lang="en-US" dirty="0"/>
              <a:t>How do I put together an IND application?</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5514"/>
            <a:ext cx="9144000" cy="29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1"/>
          <p:cNvSpPr>
            <a:spLocks noGrp="1"/>
          </p:cNvSpPr>
          <p:nvPr>
            <p:ph type="dt" sz="quarter" idx="10"/>
          </p:nvPr>
        </p:nvSpPr>
        <p:spPr>
          <a:xfrm>
            <a:off x="4322181" y="6378103"/>
            <a:ext cx="2133600" cy="365125"/>
          </a:xfr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smtClean="0"/>
              <a:t>11/2016</a:t>
            </a:r>
          </a:p>
        </p:txBody>
      </p:sp>
      <p:sp>
        <p:nvSpPr>
          <p:cNvPr id="6" name="Footer Placeholder 2"/>
          <p:cNvSpPr>
            <a:spLocks noGrp="1"/>
          </p:cNvSpPr>
          <p:nvPr>
            <p:ph type="ftr" sz="quarter" idx="11"/>
          </p:nvPr>
        </p:nvSpPr>
        <p:spPr>
          <a:xfrm>
            <a:off x="304800" y="6384925"/>
            <a:ext cx="2895600" cy="365125"/>
          </a:xfr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smtClean="0"/>
              <a:t>FDA Clinical Investigator</a:t>
            </a:r>
          </a:p>
        </p:txBody>
      </p:sp>
    </p:spTree>
    <p:extLst>
      <p:ext uri="{BB962C8B-B14F-4D97-AF65-F5344CB8AC3E}">
        <p14:creationId xmlns:p14="http://schemas.microsoft.com/office/powerpoint/2010/main" val="3146773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11267"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11268"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7CF0A7F-1F94-44CE-B493-3E070F5929F2}" type="slidenum">
              <a:rPr lang="en-US" altLang="en-US" sz="1400" smtClean="0"/>
              <a:pPr eaLnBrk="1" hangingPunct="1">
                <a:spcBef>
                  <a:spcPct val="0"/>
                </a:spcBef>
                <a:buFontTx/>
                <a:buNone/>
              </a:pPr>
              <a:t>10</a:t>
            </a:fld>
            <a:endParaRPr lang="en-US" altLang="en-US" sz="1400" smtClean="0"/>
          </a:p>
        </p:txBody>
      </p:sp>
      <p:sp>
        <p:nvSpPr>
          <p:cNvPr id="11269" name="Rectangle 2"/>
          <p:cNvSpPr>
            <a:spLocks noGrp="1" noChangeArrowheads="1"/>
          </p:cNvSpPr>
          <p:nvPr>
            <p:ph type="title"/>
          </p:nvPr>
        </p:nvSpPr>
        <p:spPr>
          <a:xfrm>
            <a:off x="592138" y="1033463"/>
            <a:ext cx="7924800" cy="914400"/>
          </a:xfrm>
        </p:spPr>
        <p:txBody>
          <a:bodyPr>
            <a:normAutofit fontScale="90000"/>
          </a:bodyPr>
          <a:lstStyle/>
          <a:p>
            <a:pPr eaLnBrk="1" hangingPunct="1"/>
            <a:r>
              <a:rPr lang="en-US" altLang="en-US" sz="4000" smtClean="0"/>
              <a:t>IND Exemptions</a:t>
            </a:r>
            <a:br>
              <a:rPr lang="en-US" altLang="en-US" sz="4000" smtClean="0"/>
            </a:br>
            <a:endParaRPr lang="en-US" altLang="en-US" sz="2800" smtClean="0"/>
          </a:p>
        </p:txBody>
      </p:sp>
      <p:sp>
        <p:nvSpPr>
          <p:cNvPr id="11270" name="Rectangle 3"/>
          <p:cNvSpPr>
            <a:spLocks noGrp="1" noChangeArrowheads="1"/>
          </p:cNvSpPr>
          <p:nvPr>
            <p:ph type="body" idx="1"/>
          </p:nvPr>
        </p:nvSpPr>
        <p:spPr>
          <a:xfrm>
            <a:off x="474663" y="2095500"/>
            <a:ext cx="8229600" cy="4011613"/>
          </a:xfrm>
        </p:spPr>
        <p:txBody>
          <a:bodyPr/>
          <a:lstStyle/>
          <a:p>
            <a:pPr eaLnBrk="1" hangingPunct="1"/>
            <a:r>
              <a:rPr lang="en-US" altLang="en-US" sz="2800" smtClean="0"/>
              <a:t>Certain research involving marketed drug products</a:t>
            </a:r>
          </a:p>
          <a:p>
            <a:pPr lvl="1" eaLnBrk="1" hangingPunct="1"/>
            <a:r>
              <a:rPr lang="en-US" altLang="en-US" smtClean="0"/>
              <a:t>21CFR 312 (b)</a:t>
            </a:r>
          </a:p>
          <a:p>
            <a:pPr eaLnBrk="1" hangingPunct="1"/>
            <a:r>
              <a:rPr lang="en-US" altLang="en-US" sz="2800" smtClean="0"/>
              <a:t>Bioavailability or Bioequivalence studies in humans</a:t>
            </a:r>
          </a:p>
          <a:p>
            <a:pPr lvl="1" eaLnBrk="1" hangingPunct="1"/>
            <a:r>
              <a:rPr lang="en-US" altLang="en-US" smtClean="0">
                <a:solidFill>
                  <a:srgbClr val="000000"/>
                </a:solidFill>
              </a:rPr>
              <a:t>21 CFR 320.21(b) (c) and (d)</a:t>
            </a:r>
            <a:endParaRPr lang="en-US" altLang="en-US" smtClean="0"/>
          </a:p>
          <a:p>
            <a:pPr eaLnBrk="1" hangingPunct="1"/>
            <a:r>
              <a:rPr lang="en-US" altLang="en-US" sz="2800" smtClean="0"/>
              <a:t>Radioactive drugs for certain research studies</a:t>
            </a:r>
          </a:p>
          <a:p>
            <a:pPr lvl="1" eaLnBrk="1" hangingPunct="1"/>
            <a:r>
              <a:rPr lang="en-US" altLang="en-US" smtClean="0">
                <a:solidFill>
                  <a:srgbClr val="000000"/>
                </a:solidFill>
              </a:rPr>
              <a:t>21 CFR 361.1</a:t>
            </a:r>
            <a:endParaRPr lang="en-US" alt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12291"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12292"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5DF57EE-4816-478D-9661-E97893070653}" type="slidenum">
              <a:rPr lang="en-US" altLang="en-US" sz="1400" smtClean="0"/>
              <a:pPr eaLnBrk="1" hangingPunct="1">
                <a:spcBef>
                  <a:spcPct val="0"/>
                </a:spcBef>
                <a:buFontTx/>
                <a:buNone/>
              </a:pPr>
              <a:t>11</a:t>
            </a:fld>
            <a:endParaRPr lang="en-US" altLang="en-US" sz="1400" smtClean="0"/>
          </a:p>
        </p:txBody>
      </p:sp>
      <p:sp>
        <p:nvSpPr>
          <p:cNvPr id="12293" name="Rectangle 2"/>
          <p:cNvSpPr>
            <a:spLocks noGrp="1" noChangeArrowheads="1"/>
          </p:cNvSpPr>
          <p:nvPr>
            <p:ph type="title"/>
          </p:nvPr>
        </p:nvSpPr>
        <p:spPr>
          <a:xfrm>
            <a:off x="609600" y="1011238"/>
            <a:ext cx="7924800" cy="914400"/>
          </a:xfrm>
        </p:spPr>
        <p:txBody>
          <a:bodyPr>
            <a:normAutofit fontScale="90000"/>
          </a:bodyPr>
          <a:lstStyle/>
          <a:p>
            <a:pPr eaLnBrk="1" hangingPunct="1"/>
            <a:r>
              <a:rPr lang="en-US" altLang="en-US" sz="3600" smtClean="0"/>
              <a:t>IND Exemptions for marketed  products</a:t>
            </a:r>
            <a:r>
              <a:rPr lang="en-US" altLang="en-US" sz="4000" smtClean="0"/>
              <a:t> </a:t>
            </a:r>
            <a:r>
              <a:rPr lang="en-US" altLang="en-US" sz="2800" smtClean="0"/>
              <a:t>[21 CFR 312.2(b)]</a:t>
            </a:r>
          </a:p>
        </p:txBody>
      </p:sp>
      <p:sp>
        <p:nvSpPr>
          <p:cNvPr id="12294" name="Rectangle 3"/>
          <p:cNvSpPr>
            <a:spLocks noGrp="1" noChangeArrowheads="1"/>
          </p:cNvSpPr>
          <p:nvPr>
            <p:ph type="body" idx="1"/>
          </p:nvPr>
        </p:nvSpPr>
        <p:spPr>
          <a:xfrm>
            <a:off x="457200" y="2314575"/>
            <a:ext cx="8229600" cy="4192588"/>
          </a:xfrm>
        </p:spPr>
        <p:txBody>
          <a:bodyPr/>
          <a:lstStyle/>
          <a:p>
            <a:pPr eaLnBrk="1" hangingPunct="1">
              <a:lnSpc>
                <a:spcPct val="90000"/>
              </a:lnSpc>
            </a:pPr>
            <a:r>
              <a:rPr lang="en-US" altLang="en-US" sz="2000" smtClean="0"/>
              <a:t>The drug product is lawfully marketed in the US </a:t>
            </a:r>
            <a:r>
              <a:rPr lang="en-US" altLang="en-US" sz="2000" u="sng" smtClean="0"/>
              <a:t>AND</a:t>
            </a:r>
          </a:p>
          <a:p>
            <a:pPr eaLnBrk="1" hangingPunct="1">
              <a:lnSpc>
                <a:spcPct val="90000"/>
              </a:lnSpc>
            </a:pPr>
            <a:r>
              <a:rPr lang="en-US" altLang="en-US" sz="2000" smtClean="0"/>
              <a:t>Study is not intended to be reported as a well-controlled study for a new indication or significant labeling change </a:t>
            </a:r>
            <a:r>
              <a:rPr lang="en-US" altLang="en-US" sz="2000" u="sng" smtClean="0"/>
              <a:t>AND</a:t>
            </a:r>
          </a:p>
          <a:p>
            <a:pPr eaLnBrk="1" hangingPunct="1">
              <a:lnSpc>
                <a:spcPct val="90000"/>
              </a:lnSpc>
            </a:pPr>
            <a:r>
              <a:rPr lang="en-US" altLang="en-US" sz="2000" smtClean="0"/>
              <a:t>Study is not intended to support a significant change in advertising </a:t>
            </a:r>
            <a:r>
              <a:rPr lang="en-US" altLang="en-US" sz="2000" u="sng" smtClean="0"/>
              <a:t>AND</a:t>
            </a:r>
          </a:p>
          <a:p>
            <a:pPr eaLnBrk="1" hangingPunct="1">
              <a:lnSpc>
                <a:spcPct val="90000"/>
              </a:lnSpc>
            </a:pPr>
            <a:r>
              <a:rPr lang="en-US" altLang="en-US" sz="2000" smtClean="0"/>
              <a:t>Does not involve a route of administration, dosing level, or patient population that significantly increases the risk (or decreases the acceptability of risk) </a:t>
            </a:r>
            <a:r>
              <a:rPr lang="en-US" altLang="en-US" sz="2000" u="sng" smtClean="0"/>
              <a:t>AND</a:t>
            </a:r>
          </a:p>
          <a:p>
            <a:pPr eaLnBrk="1" hangingPunct="1">
              <a:lnSpc>
                <a:spcPct val="90000"/>
              </a:lnSpc>
            </a:pPr>
            <a:r>
              <a:rPr lang="en-US" altLang="en-US" sz="2000" smtClean="0"/>
              <a:t>The investigation is conducted in compliance with requirements for review of an IRB and informed consent </a:t>
            </a:r>
            <a:r>
              <a:rPr lang="en-US" altLang="en-US" sz="2000" u="sng" smtClean="0"/>
              <a:t>AND</a:t>
            </a:r>
          </a:p>
          <a:p>
            <a:pPr eaLnBrk="1" hangingPunct="1">
              <a:lnSpc>
                <a:spcPct val="90000"/>
              </a:lnSpc>
            </a:pPr>
            <a:r>
              <a:rPr lang="en-US" altLang="en-US" sz="2000" smtClean="0"/>
              <a:t>The investigation is not intended to promote or commercialize the product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13315"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13316"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879F988-F0CF-42BD-B687-B191D0CCE72C}" type="slidenum">
              <a:rPr lang="en-US" altLang="en-US" sz="1400" smtClean="0"/>
              <a:pPr eaLnBrk="1" hangingPunct="1">
                <a:spcBef>
                  <a:spcPct val="0"/>
                </a:spcBef>
                <a:buFontTx/>
                <a:buNone/>
              </a:pPr>
              <a:t>12</a:t>
            </a:fld>
            <a:endParaRPr lang="en-US" altLang="en-US" sz="1400" smtClean="0"/>
          </a:p>
        </p:txBody>
      </p:sp>
      <p:sp>
        <p:nvSpPr>
          <p:cNvPr id="13317" name="Rectangle 2"/>
          <p:cNvSpPr>
            <a:spLocks noGrp="1" noChangeArrowheads="1"/>
          </p:cNvSpPr>
          <p:nvPr>
            <p:ph type="title"/>
          </p:nvPr>
        </p:nvSpPr>
        <p:spPr/>
        <p:txBody>
          <a:bodyPr>
            <a:normAutofit fontScale="90000"/>
          </a:bodyPr>
          <a:lstStyle/>
          <a:p>
            <a:pPr eaLnBrk="1" hangingPunct="1"/>
            <a:r>
              <a:rPr lang="en-US" altLang="en-US" sz="3600" smtClean="0"/>
              <a:t>IND Exemptions for BA or BE studies </a:t>
            </a:r>
            <a:r>
              <a:rPr lang="en-US" altLang="en-US" sz="2000" smtClean="0"/>
              <a:t>[21 CFR 320.21(b) (c) and (d)]</a:t>
            </a:r>
          </a:p>
        </p:txBody>
      </p:sp>
      <p:sp>
        <p:nvSpPr>
          <p:cNvPr id="13318" name="Rectangle 3"/>
          <p:cNvSpPr>
            <a:spLocks noGrp="1" noChangeArrowheads="1"/>
          </p:cNvSpPr>
          <p:nvPr>
            <p:ph type="body" idx="1"/>
          </p:nvPr>
        </p:nvSpPr>
        <p:spPr/>
        <p:txBody>
          <a:bodyPr/>
          <a:lstStyle/>
          <a:p>
            <a:pPr eaLnBrk="1" hangingPunct="1">
              <a:lnSpc>
                <a:spcPct val="90000"/>
              </a:lnSpc>
            </a:pPr>
            <a:r>
              <a:rPr lang="en-US" altLang="en-US" sz="2800" smtClean="0"/>
              <a:t>The drug product does not contain a new chemical entity, is not radioactive labeled and is not cytotoxic</a:t>
            </a:r>
          </a:p>
          <a:p>
            <a:pPr eaLnBrk="1" hangingPunct="1">
              <a:lnSpc>
                <a:spcPct val="90000"/>
              </a:lnSpc>
            </a:pPr>
            <a:r>
              <a:rPr lang="en-US" altLang="en-US" sz="2800" smtClean="0"/>
              <a:t>The dose (single dose or total daily dose) does not exceed the dose specified in the approved labeling</a:t>
            </a:r>
          </a:p>
          <a:p>
            <a:pPr eaLnBrk="1" hangingPunct="1">
              <a:lnSpc>
                <a:spcPct val="90000"/>
              </a:lnSpc>
            </a:pPr>
            <a:r>
              <a:rPr lang="en-US" altLang="en-US" sz="2800" smtClean="0"/>
              <a:t>The investigation is conducted in compliance with IRB and IC regulations</a:t>
            </a:r>
          </a:p>
          <a:p>
            <a:pPr eaLnBrk="1" hangingPunct="1">
              <a:lnSpc>
                <a:spcPct val="90000"/>
              </a:lnSpc>
            </a:pPr>
            <a:r>
              <a:rPr lang="en-US" altLang="en-US" sz="2800" smtClean="0"/>
              <a:t>The sponsor meets the requirements for retention of test article samples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14339"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14340"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0654A3A-4115-41A9-B7D7-658217C6BC23}" type="slidenum">
              <a:rPr lang="en-US" altLang="en-US" sz="1400" smtClean="0"/>
              <a:pPr eaLnBrk="1" hangingPunct="1">
                <a:spcBef>
                  <a:spcPct val="0"/>
                </a:spcBef>
                <a:buFontTx/>
                <a:buNone/>
              </a:pPr>
              <a:t>13</a:t>
            </a:fld>
            <a:endParaRPr lang="en-US" altLang="en-US" sz="1400" smtClean="0"/>
          </a:p>
        </p:txBody>
      </p:sp>
      <p:sp>
        <p:nvSpPr>
          <p:cNvPr id="14341" name="Rectangle 2"/>
          <p:cNvSpPr>
            <a:spLocks noGrp="1" noChangeArrowheads="1"/>
          </p:cNvSpPr>
          <p:nvPr>
            <p:ph type="title"/>
          </p:nvPr>
        </p:nvSpPr>
        <p:spPr>
          <a:xfrm>
            <a:off x="522288" y="1079500"/>
            <a:ext cx="7924800" cy="914400"/>
          </a:xfrm>
        </p:spPr>
        <p:txBody>
          <a:bodyPr>
            <a:normAutofit fontScale="90000"/>
          </a:bodyPr>
          <a:lstStyle/>
          <a:p>
            <a:pPr eaLnBrk="1" hangingPunct="1"/>
            <a:r>
              <a:rPr lang="en-US" altLang="en-US" sz="3200" smtClean="0"/>
              <a:t>IND Exemption for Radioactive Drugs</a:t>
            </a:r>
            <a:br>
              <a:rPr lang="en-US" altLang="en-US" sz="3200" smtClean="0"/>
            </a:br>
            <a:r>
              <a:rPr lang="en-US" altLang="en-US" sz="2000" smtClean="0"/>
              <a:t>[21 CFR 361.1]</a:t>
            </a:r>
            <a:r>
              <a:rPr lang="en-US" altLang="en-US" sz="4000" smtClean="0"/>
              <a:t> </a:t>
            </a:r>
          </a:p>
        </p:txBody>
      </p:sp>
      <p:sp>
        <p:nvSpPr>
          <p:cNvPr id="14342" name="Rectangle 3"/>
          <p:cNvSpPr>
            <a:spLocks noGrp="1" noChangeArrowheads="1"/>
          </p:cNvSpPr>
          <p:nvPr>
            <p:ph type="body" idx="1"/>
          </p:nvPr>
        </p:nvSpPr>
        <p:spPr>
          <a:xfrm>
            <a:off x="531813" y="2041525"/>
            <a:ext cx="8229600" cy="4203700"/>
          </a:xfrm>
        </p:spPr>
        <p:txBody>
          <a:bodyPr/>
          <a:lstStyle/>
          <a:p>
            <a:pPr eaLnBrk="1" hangingPunct="1"/>
            <a:r>
              <a:rPr lang="en-US" altLang="en-US" sz="2800" smtClean="0"/>
              <a:t>Clinical Investigations using Cold Isotopes</a:t>
            </a:r>
          </a:p>
          <a:p>
            <a:pPr lvl="1" eaLnBrk="1" hangingPunct="1"/>
            <a:r>
              <a:rPr lang="en-US" altLang="en-US" sz="2400" smtClean="0"/>
              <a:t>Research is intended to obtain basic information regarding metabolism, human physiology, pathophysiology, or biochemistry</a:t>
            </a:r>
          </a:p>
          <a:p>
            <a:pPr lvl="1" eaLnBrk="1" hangingPunct="1"/>
            <a:r>
              <a:rPr lang="en-US" altLang="en-US" sz="2400" smtClean="0"/>
              <a:t>Research is not intended for immediate therapeutic, diagnostic, or preventive benefit</a:t>
            </a:r>
          </a:p>
          <a:p>
            <a:pPr lvl="1" eaLnBrk="1" hangingPunct="1"/>
            <a:r>
              <a:rPr lang="en-US" altLang="en-US" sz="2400" smtClean="0"/>
              <a:t>Administered dose is known not to cause any clinically detectable pharmacologic effect</a:t>
            </a:r>
          </a:p>
          <a:p>
            <a:pPr lvl="1" eaLnBrk="1" hangingPunct="1"/>
            <a:r>
              <a:rPr lang="en-US" altLang="en-US" sz="2400" smtClean="0"/>
              <a:t>Quality of cold isotope meets relevant quality standards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15363"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15364"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D9B0D65-6BD3-41CC-9E69-80851788D508}" type="slidenum">
              <a:rPr lang="en-US" altLang="en-US" sz="1400" smtClean="0"/>
              <a:pPr eaLnBrk="1" hangingPunct="1">
                <a:spcBef>
                  <a:spcPct val="0"/>
                </a:spcBef>
                <a:buFontTx/>
                <a:buNone/>
              </a:pPr>
              <a:t>14</a:t>
            </a:fld>
            <a:endParaRPr lang="en-US" altLang="en-US" sz="1400" smtClean="0"/>
          </a:p>
        </p:txBody>
      </p:sp>
      <p:sp>
        <p:nvSpPr>
          <p:cNvPr id="15365" name="Rectangle 2"/>
          <p:cNvSpPr>
            <a:spLocks noGrp="1" noChangeArrowheads="1"/>
          </p:cNvSpPr>
          <p:nvPr>
            <p:ph type="title"/>
          </p:nvPr>
        </p:nvSpPr>
        <p:spPr/>
        <p:txBody>
          <a:bodyPr/>
          <a:lstStyle/>
          <a:p>
            <a:pPr eaLnBrk="1" hangingPunct="1"/>
            <a:r>
              <a:rPr lang="en-US" altLang="en-US" smtClean="0"/>
              <a:t>Guidances</a:t>
            </a:r>
          </a:p>
        </p:txBody>
      </p:sp>
      <p:sp>
        <p:nvSpPr>
          <p:cNvPr id="235523" name="Rectangle 3"/>
          <p:cNvSpPr>
            <a:spLocks noGrp="1" noChangeArrowheads="1"/>
          </p:cNvSpPr>
          <p:nvPr>
            <p:ph type="body" idx="1"/>
          </p:nvPr>
        </p:nvSpPr>
        <p:spPr/>
        <p:txBody>
          <a:bodyPr/>
          <a:lstStyle/>
          <a:p>
            <a:pPr eaLnBrk="1" hangingPunct="1">
              <a:lnSpc>
                <a:spcPct val="80000"/>
              </a:lnSpc>
              <a:defRPr/>
            </a:pPr>
            <a:r>
              <a:rPr lang="en-US" sz="2400" dirty="0" smtClean="0"/>
              <a:t>Guidance for Clinical Investigators, Sponsors and IRBs- Investigational New Drug Applications (INDs)-Determining whether Human Research Studies Can Be Conducted Without an IND.</a:t>
            </a:r>
          </a:p>
          <a:p>
            <a:pPr marL="0" indent="0" eaLnBrk="1" hangingPunct="1">
              <a:lnSpc>
                <a:spcPct val="80000"/>
              </a:lnSpc>
              <a:buFontTx/>
              <a:buNone/>
              <a:defRPr/>
            </a:pPr>
            <a:endParaRPr lang="en-US" sz="2400" dirty="0" smtClean="0"/>
          </a:p>
          <a:p>
            <a:pPr eaLnBrk="1" hangingPunct="1">
              <a:lnSpc>
                <a:spcPct val="80000"/>
              </a:lnSpc>
              <a:defRPr/>
            </a:pPr>
            <a:r>
              <a:rPr lang="en-US" sz="2400" dirty="0" smtClean="0"/>
              <a:t>Guidance for Industry-IND Exemptions for Studies of Lawfully Marketed Drugs or Biologic Products for the Treatment of Cancer</a:t>
            </a:r>
          </a:p>
          <a:p>
            <a:pPr eaLnBrk="1" hangingPunct="1">
              <a:lnSpc>
                <a:spcPct val="80000"/>
              </a:lnSpc>
              <a:defRPr/>
            </a:pPr>
            <a:endParaRPr lang="en-US" sz="2400" dirty="0" smtClean="0"/>
          </a:p>
          <a:p>
            <a:pPr eaLnBrk="1" hangingPunct="1">
              <a:lnSpc>
                <a:spcPct val="80000"/>
              </a:lnSpc>
              <a:defRPr/>
            </a:pPr>
            <a:r>
              <a:rPr lang="en-US" sz="2400" dirty="0" smtClean="0"/>
              <a:t>Draft Guidance for Industry and Researchers-The Radioactive Drug Research Committee (RDRC): Human Research Without and Investigational New Drug Application</a:t>
            </a:r>
          </a:p>
          <a:p>
            <a:pPr eaLnBrk="1" hangingPunct="1">
              <a:lnSpc>
                <a:spcPct val="80000"/>
              </a:lnSpc>
              <a:defRPr/>
            </a:pPr>
            <a:endParaRPr lang="en-US" sz="24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16387"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16388"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2224D06-911B-451A-B999-A6CF78462CAE}" type="slidenum">
              <a:rPr lang="en-US" altLang="en-US" sz="1400" smtClean="0"/>
              <a:pPr eaLnBrk="1" hangingPunct="1">
                <a:spcBef>
                  <a:spcPct val="0"/>
                </a:spcBef>
                <a:buFontTx/>
                <a:buNone/>
              </a:pPr>
              <a:t>15</a:t>
            </a:fld>
            <a:endParaRPr lang="en-US" altLang="en-US" sz="1400" smtClean="0"/>
          </a:p>
        </p:txBody>
      </p:sp>
      <p:sp>
        <p:nvSpPr>
          <p:cNvPr id="16389" name="Rectangle 2"/>
          <p:cNvSpPr>
            <a:spLocks noGrp="1" noChangeArrowheads="1"/>
          </p:cNvSpPr>
          <p:nvPr>
            <p:ph type="title"/>
          </p:nvPr>
        </p:nvSpPr>
        <p:spPr>
          <a:xfrm>
            <a:off x="609600" y="909638"/>
            <a:ext cx="7924800" cy="914400"/>
          </a:xfrm>
        </p:spPr>
        <p:txBody>
          <a:bodyPr>
            <a:normAutofit fontScale="90000"/>
          </a:bodyPr>
          <a:lstStyle/>
          <a:p>
            <a:pPr eaLnBrk="1" hangingPunct="1"/>
            <a:r>
              <a:rPr lang="en-US" altLang="en-US" sz="3600" smtClean="0"/>
              <a:t>How do I apply for an IND exemption</a:t>
            </a:r>
            <a:br>
              <a:rPr lang="en-US" altLang="en-US" sz="3600" smtClean="0"/>
            </a:br>
            <a:r>
              <a:rPr lang="en-US" altLang="en-US" sz="2400" smtClean="0"/>
              <a:t>[21 CFR 312.2]</a:t>
            </a:r>
          </a:p>
        </p:txBody>
      </p:sp>
      <p:sp>
        <p:nvSpPr>
          <p:cNvPr id="190467" name="Rectangle 3"/>
          <p:cNvSpPr>
            <a:spLocks noGrp="1" noChangeArrowheads="1"/>
          </p:cNvSpPr>
          <p:nvPr>
            <p:ph type="body" idx="1"/>
          </p:nvPr>
        </p:nvSpPr>
        <p:spPr/>
        <p:txBody>
          <a:bodyPr/>
          <a:lstStyle/>
          <a:p>
            <a:pPr eaLnBrk="1" hangingPunct="1">
              <a:lnSpc>
                <a:spcPct val="90000"/>
              </a:lnSpc>
              <a:defRPr/>
            </a:pPr>
            <a:r>
              <a:rPr lang="en-US" sz="2800" dirty="0" smtClean="0"/>
              <a:t>Must meet all criteria describe above</a:t>
            </a:r>
          </a:p>
          <a:p>
            <a:pPr eaLnBrk="1" hangingPunct="1">
              <a:lnSpc>
                <a:spcPct val="90000"/>
              </a:lnSpc>
              <a:defRPr/>
            </a:pPr>
            <a:r>
              <a:rPr lang="en-US" sz="2800" dirty="0" smtClean="0"/>
              <a:t>Most cases can be determined by the sponsor-investigator and there is no requirement to consult with FDA</a:t>
            </a:r>
          </a:p>
          <a:p>
            <a:pPr eaLnBrk="1" hangingPunct="1">
              <a:lnSpc>
                <a:spcPct val="90000"/>
              </a:lnSpc>
              <a:defRPr/>
            </a:pPr>
            <a:r>
              <a:rPr lang="en-US" sz="2800" dirty="0" smtClean="0"/>
              <a:t>Study endpoints will determine which Division will review your request</a:t>
            </a:r>
          </a:p>
          <a:p>
            <a:pPr eaLnBrk="1" hangingPunct="1">
              <a:lnSpc>
                <a:spcPct val="90000"/>
              </a:lnSpc>
              <a:defRPr/>
            </a:pPr>
            <a:r>
              <a:rPr lang="en-US" sz="2800" dirty="0" smtClean="0"/>
              <a:t>Contact the Chief Project Manager </a:t>
            </a:r>
          </a:p>
          <a:p>
            <a:pPr lvl="1" eaLnBrk="1" hangingPunct="1">
              <a:lnSpc>
                <a:spcPct val="90000"/>
              </a:lnSpc>
              <a:defRPr/>
            </a:pPr>
            <a:r>
              <a:rPr lang="en-US" sz="2400" dirty="0" smtClean="0">
                <a:hlinkClick r:id="rId2"/>
              </a:rPr>
              <a:t>http://www.fda.gov/downloads/AboutFDA/CentersOffices/CDER/UCM206032.pdf</a:t>
            </a:r>
            <a:r>
              <a:rPr lang="en-US" sz="2400" dirty="0" smtClean="0"/>
              <a:t> </a:t>
            </a:r>
          </a:p>
          <a:p>
            <a:pPr marL="457200" lvl="1" indent="0" eaLnBrk="1" hangingPunct="1">
              <a:lnSpc>
                <a:spcPct val="90000"/>
              </a:lnSpc>
              <a:buFontTx/>
              <a:buNone/>
              <a:defRPr/>
            </a:pPr>
            <a:endParaRPr lang="en-US" sz="2400" dirty="0" smtClean="0">
              <a:solidFill>
                <a:schemeClr val="hlink"/>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17411"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17412"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328C27F-EA1A-47E6-8D8D-540480E6D127}" type="slidenum">
              <a:rPr lang="en-US" altLang="en-US" sz="1400" smtClean="0"/>
              <a:pPr eaLnBrk="1" hangingPunct="1">
                <a:spcBef>
                  <a:spcPct val="0"/>
                </a:spcBef>
                <a:buFontTx/>
                <a:buNone/>
              </a:pPr>
              <a:t>16</a:t>
            </a:fld>
            <a:endParaRPr lang="en-US" altLang="en-US" sz="1400" smtClean="0"/>
          </a:p>
        </p:txBody>
      </p:sp>
      <p:sp>
        <p:nvSpPr>
          <p:cNvPr id="17413" name="Rectangle 2"/>
          <p:cNvSpPr>
            <a:spLocks noGrp="1" noChangeArrowheads="1"/>
          </p:cNvSpPr>
          <p:nvPr>
            <p:ph type="title"/>
          </p:nvPr>
        </p:nvSpPr>
        <p:spPr/>
        <p:txBody>
          <a:bodyPr>
            <a:normAutofit fontScale="90000"/>
          </a:bodyPr>
          <a:lstStyle/>
          <a:p>
            <a:pPr eaLnBrk="1" hangingPunct="1"/>
            <a:r>
              <a:rPr lang="en-US" altLang="en-US" sz="3600" smtClean="0"/>
              <a:t>How do I apply for an IND exemption</a:t>
            </a:r>
            <a:br>
              <a:rPr lang="en-US" altLang="en-US" sz="3600" smtClean="0"/>
            </a:br>
            <a:r>
              <a:rPr lang="en-US" altLang="en-US" sz="2400" smtClean="0"/>
              <a:t>[21 CFR 312.2]</a:t>
            </a:r>
          </a:p>
        </p:txBody>
      </p:sp>
      <p:sp>
        <p:nvSpPr>
          <p:cNvPr id="17414" name="Rectangle 3"/>
          <p:cNvSpPr>
            <a:spLocks noGrp="1" noChangeArrowheads="1"/>
          </p:cNvSpPr>
          <p:nvPr>
            <p:ph type="body" idx="1"/>
          </p:nvPr>
        </p:nvSpPr>
        <p:spPr>
          <a:xfrm>
            <a:off x="501650" y="2371725"/>
            <a:ext cx="8229600" cy="3629025"/>
          </a:xfrm>
        </p:spPr>
        <p:txBody>
          <a:bodyPr/>
          <a:lstStyle/>
          <a:p>
            <a:pPr marL="0" indent="0" eaLnBrk="1" hangingPunct="1">
              <a:lnSpc>
                <a:spcPct val="80000"/>
              </a:lnSpc>
              <a:buFontTx/>
              <a:buNone/>
            </a:pPr>
            <a:r>
              <a:rPr lang="en-US" altLang="en-US" sz="2800" smtClean="0"/>
              <a:t>Some Divisions allow an informal route (e-mail) but request needs to include:</a:t>
            </a:r>
          </a:p>
          <a:p>
            <a:pPr lvl="1" eaLnBrk="1" hangingPunct="1">
              <a:lnSpc>
                <a:spcPct val="80000"/>
              </a:lnSpc>
            </a:pPr>
            <a:r>
              <a:rPr lang="en-US" altLang="en-US" sz="2400" smtClean="0"/>
              <a:t>Name, address, phone #, fax #, e-mail address and affiliation</a:t>
            </a:r>
          </a:p>
          <a:p>
            <a:pPr lvl="1" eaLnBrk="1" hangingPunct="1">
              <a:lnSpc>
                <a:spcPct val="80000"/>
              </a:lnSpc>
            </a:pPr>
            <a:r>
              <a:rPr lang="en-US" altLang="en-US" sz="2400" smtClean="0"/>
              <a:t>Brief summary of study, including title, purpose hypothesis, condition or disease, pt demographics, drug, dose, route and duration of therapy, and endpoints</a:t>
            </a:r>
          </a:p>
          <a:p>
            <a:pPr lvl="1" eaLnBrk="1" hangingPunct="1">
              <a:lnSpc>
                <a:spcPct val="80000"/>
              </a:lnSpc>
            </a:pPr>
            <a:r>
              <a:rPr lang="en-US" altLang="en-US" sz="2400" smtClean="0"/>
              <a:t>Usually reserved when an official response is not needed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27063" y="1068388"/>
            <a:ext cx="7924800" cy="914400"/>
          </a:xfrm>
        </p:spPr>
        <p:txBody>
          <a:bodyPr>
            <a:normAutofit fontScale="90000"/>
          </a:bodyPr>
          <a:lstStyle/>
          <a:p>
            <a:pPr eaLnBrk="1" hangingPunct="1"/>
            <a:r>
              <a:rPr lang="en-US" altLang="en-US" sz="3600" smtClean="0"/>
              <a:t>How do I apply for an IND exemption</a:t>
            </a:r>
            <a:br>
              <a:rPr lang="en-US" altLang="en-US" sz="3600" smtClean="0"/>
            </a:br>
            <a:r>
              <a:rPr lang="en-US" altLang="en-US" sz="3600" smtClean="0"/>
              <a:t>[21 CFR 312.2]</a:t>
            </a:r>
          </a:p>
        </p:txBody>
      </p:sp>
      <p:sp>
        <p:nvSpPr>
          <p:cNvPr id="18435" name="Content Placeholder 2"/>
          <p:cNvSpPr>
            <a:spLocks noGrp="1"/>
          </p:cNvSpPr>
          <p:nvPr>
            <p:ph idx="1"/>
          </p:nvPr>
        </p:nvSpPr>
        <p:spPr>
          <a:xfrm>
            <a:off x="803275" y="2532063"/>
            <a:ext cx="8229600" cy="3025775"/>
          </a:xfrm>
        </p:spPr>
        <p:txBody>
          <a:bodyPr/>
          <a:lstStyle/>
          <a:p>
            <a:pPr marL="0" indent="0" eaLnBrk="1" hangingPunct="1">
              <a:lnSpc>
                <a:spcPct val="80000"/>
              </a:lnSpc>
              <a:buFontTx/>
              <a:buNone/>
            </a:pPr>
            <a:r>
              <a:rPr lang="en-US" altLang="en-US" sz="2800" smtClean="0"/>
              <a:t>Other Divisions require submission of an IND or PIND (no FDA Form 1571)</a:t>
            </a:r>
          </a:p>
          <a:p>
            <a:pPr marL="0" indent="0" eaLnBrk="1" hangingPunct="1">
              <a:lnSpc>
                <a:spcPct val="80000"/>
              </a:lnSpc>
              <a:buFontTx/>
              <a:buNone/>
            </a:pPr>
            <a:endParaRPr lang="en-US" altLang="en-US" sz="2800" smtClean="0"/>
          </a:p>
          <a:p>
            <a:pPr lvl="1" eaLnBrk="1" hangingPunct="1">
              <a:lnSpc>
                <a:spcPct val="80000"/>
              </a:lnSpc>
            </a:pPr>
            <a:r>
              <a:rPr lang="en-US" altLang="en-US" smtClean="0"/>
              <a:t>Review done by Clinical/MO reviewer</a:t>
            </a:r>
          </a:p>
          <a:p>
            <a:pPr lvl="1" eaLnBrk="1" hangingPunct="1">
              <a:lnSpc>
                <a:spcPct val="80000"/>
              </a:lnSpc>
            </a:pPr>
            <a:r>
              <a:rPr lang="en-US" altLang="en-US" smtClean="0"/>
              <a:t>Short turn around time</a:t>
            </a:r>
          </a:p>
          <a:p>
            <a:pPr lvl="1" eaLnBrk="1" hangingPunct="1">
              <a:lnSpc>
                <a:spcPct val="80000"/>
              </a:lnSpc>
            </a:pPr>
            <a:r>
              <a:rPr lang="en-US" altLang="en-US" smtClean="0"/>
              <a:t>Letter sent granting/denying the exemption</a:t>
            </a:r>
          </a:p>
          <a:p>
            <a:pPr marL="0" indent="0" eaLnBrk="1" hangingPunct="1">
              <a:buFontTx/>
              <a:buNone/>
            </a:pPr>
            <a:endParaRPr lang="en-US" altLang="en-US" smtClean="0"/>
          </a:p>
        </p:txBody>
      </p:sp>
      <p:sp>
        <p:nvSpPr>
          <p:cNvPr id="18436"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18437"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18438"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6100BDC-E208-4811-9C46-73D5833600B4}" type="slidenum">
              <a:rPr lang="en-US" altLang="en-US" sz="1400" smtClean="0"/>
              <a:pPr eaLnBrk="1" hangingPunct="1">
                <a:spcBef>
                  <a:spcPct val="0"/>
                </a:spcBef>
                <a:buFontTx/>
                <a:buNone/>
              </a:pPr>
              <a:t>17</a:t>
            </a:fld>
            <a:endParaRPr lang="en-US" altLang="en-US" sz="14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z="3200" smtClean="0">
                <a:solidFill>
                  <a:srgbClr val="000000"/>
                </a:solidFill>
              </a:rPr>
              <a:t>Regulatory and Administrative Components</a:t>
            </a:r>
            <a:endParaRPr lang="en-US" altLang="en-US" smtClean="0"/>
          </a:p>
        </p:txBody>
      </p:sp>
      <p:sp>
        <p:nvSpPr>
          <p:cNvPr id="19459" name="Content Placeholder 2"/>
          <p:cNvSpPr>
            <a:spLocks noGrp="1"/>
          </p:cNvSpPr>
          <p:nvPr>
            <p:ph idx="1"/>
          </p:nvPr>
        </p:nvSpPr>
        <p:spPr/>
        <p:txBody>
          <a:bodyPr/>
          <a:lstStyle/>
          <a:p>
            <a:pPr eaLnBrk="1" hangingPunct="1"/>
            <a:r>
              <a:rPr lang="en-US" altLang="en-US" sz="2000" smtClean="0"/>
              <a:t>Cover Letter</a:t>
            </a:r>
          </a:p>
          <a:p>
            <a:pPr eaLnBrk="1" hangingPunct="1"/>
            <a:r>
              <a:rPr lang="en-US" altLang="en-US" sz="2000" smtClean="0"/>
              <a:t>Regulatory Forms</a:t>
            </a:r>
          </a:p>
          <a:p>
            <a:pPr eaLnBrk="1" hangingPunct="1"/>
            <a:r>
              <a:rPr lang="en-US" altLang="en-US" sz="2000" smtClean="0"/>
              <a:t>Table of Contents</a:t>
            </a:r>
          </a:p>
          <a:p>
            <a:pPr eaLnBrk="1" hangingPunct="1"/>
            <a:r>
              <a:rPr lang="en-US" altLang="en-US" sz="2000" smtClean="0"/>
              <a:t>Introductory Statement and General Investigational Plan</a:t>
            </a:r>
          </a:p>
          <a:p>
            <a:pPr eaLnBrk="1" hangingPunct="1"/>
            <a:r>
              <a:rPr lang="en-US" altLang="en-US" sz="2000" smtClean="0"/>
              <a:t>Investigator Brochure</a:t>
            </a:r>
          </a:p>
          <a:p>
            <a:pPr eaLnBrk="1" hangingPunct="1"/>
            <a:r>
              <a:rPr lang="en-US" altLang="en-US" sz="2000" smtClean="0"/>
              <a:t>Clinical Components</a:t>
            </a:r>
          </a:p>
          <a:p>
            <a:pPr lvl="1" eaLnBrk="1" hangingPunct="1"/>
            <a:r>
              <a:rPr lang="en-US" altLang="en-US" sz="1600" smtClean="0"/>
              <a:t>Protocol</a:t>
            </a:r>
          </a:p>
          <a:p>
            <a:pPr lvl="1" eaLnBrk="1" hangingPunct="1"/>
            <a:r>
              <a:rPr lang="en-US" altLang="en-US" sz="1600" smtClean="0"/>
              <a:t>Previous Human Experience</a:t>
            </a:r>
          </a:p>
          <a:p>
            <a:pPr eaLnBrk="1" hangingPunct="1"/>
            <a:r>
              <a:rPr lang="en-US" altLang="en-US" sz="2000" smtClean="0"/>
              <a:t>Non Clinical Components</a:t>
            </a:r>
          </a:p>
          <a:p>
            <a:pPr lvl="1" eaLnBrk="1" hangingPunct="1"/>
            <a:r>
              <a:rPr lang="en-US" altLang="en-US" sz="1600" smtClean="0"/>
              <a:t>Animal Pharmacology and Toxicology (PT)</a:t>
            </a:r>
          </a:p>
          <a:p>
            <a:pPr lvl="1" eaLnBrk="1" hangingPunct="1"/>
            <a:r>
              <a:rPr lang="en-US" altLang="en-US" sz="1600" smtClean="0"/>
              <a:t>Chemistry, Manufacturing and Controls (CMC)</a:t>
            </a:r>
          </a:p>
          <a:p>
            <a:pPr eaLnBrk="1" hangingPunct="1"/>
            <a:r>
              <a:rPr lang="en-US" altLang="en-US" sz="2000" smtClean="0"/>
              <a:t>Other information as necessary</a:t>
            </a:r>
          </a:p>
        </p:txBody>
      </p:sp>
      <p:sp>
        <p:nvSpPr>
          <p:cNvPr id="19460"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19461"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19462"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73FC272-0BA3-43A7-9256-BB6096F66DAF}" type="slidenum">
              <a:rPr lang="en-US" altLang="en-US" sz="1400" smtClean="0"/>
              <a:pPr eaLnBrk="1" hangingPunct="1">
                <a:spcBef>
                  <a:spcPct val="0"/>
                </a:spcBef>
                <a:buFontTx/>
                <a:buNone/>
              </a:pPr>
              <a:t>18</a:t>
            </a:fld>
            <a:endParaRPr lang="en-US" altLang="en-US" sz="140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z="3200" smtClean="0"/>
              <a:t>Cover Letter</a:t>
            </a:r>
          </a:p>
        </p:txBody>
      </p:sp>
      <p:sp>
        <p:nvSpPr>
          <p:cNvPr id="20483" name="Content Placeholder 2"/>
          <p:cNvSpPr>
            <a:spLocks noGrp="1"/>
          </p:cNvSpPr>
          <p:nvPr>
            <p:ph idx="1"/>
          </p:nvPr>
        </p:nvSpPr>
        <p:spPr>
          <a:xfrm>
            <a:off x="422275" y="1857375"/>
            <a:ext cx="8229600" cy="4410075"/>
          </a:xfrm>
        </p:spPr>
        <p:txBody>
          <a:bodyPr/>
          <a:lstStyle/>
          <a:p>
            <a:pPr eaLnBrk="1" hangingPunct="1"/>
            <a:r>
              <a:rPr lang="en-US" altLang="en-US" sz="2000" smtClean="0"/>
              <a:t>Cover letter	</a:t>
            </a:r>
          </a:p>
          <a:p>
            <a:pPr lvl="1" eaLnBrk="1" hangingPunct="1"/>
            <a:r>
              <a:rPr lang="en-US" altLang="en-US" sz="2000" smtClean="0"/>
              <a:t>Typically 1 page</a:t>
            </a:r>
          </a:p>
          <a:p>
            <a:pPr lvl="1" eaLnBrk="1" hangingPunct="1"/>
            <a:r>
              <a:rPr lang="en-US" altLang="en-US" sz="2000" smtClean="0"/>
              <a:t>Submission identifier-”Initial Investigational New Drug Application</a:t>
            </a:r>
          </a:p>
          <a:p>
            <a:pPr lvl="1" eaLnBrk="1" hangingPunct="1"/>
            <a:r>
              <a:rPr lang="en-US" altLang="en-US" sz="2000" smtClean="0"/>
              <a:t>Brief explanation of the intended investigation (type and title of the study)</a:t>
            </a:r>
          </a:p>
          <a:p>
            <a:pPr lvl="1" eaLnBrk="1" hangingPunct="1"/>
            <a:r>
              <a:rPr lang="en-US" altLang="en-US" sz="2000" smtClean="0"/>
              <a:t>Investigational New Drug Product’s name and proposed formulation</a:t>
            </a:r>
          </a:p>
          <a:p>
            <a:pPr lvl="1" eaLnBrk="1" hangingPunct="1"/>
            <a:r>
              <a:rPr lang="en-US" altLang="en-US" sz="2000" smtClean="0"/>
              <a:t>Disease or condition under investigation</a:t>
            </a:r>
          </a:p>
          <a:p>
            <a:pPr lvl="1" eaLnBrk="1" hangingPunct="1"/>
            <a:r>
              <a:rPr lang="en-US" altLang="en-US" sz="2000" smtClean="0"/>
              <a:t>IND manufacturer’s name and contact information</a:t>
            </a:r>
          </a:p>
          <a:p>
            <a:pPr lvl="1" eaLnBrk="1" hangingPunct="1"/>
            <a:r>
              <a:rPr lang="en-US" altLang="en-US" sz="2000" smtClean="0"/>
              <a:t>Reference to an existing IND application (if applicable)</a:t>
            </a:r>
          </a:p>
          <a:p>
            <a:pPr lvl="1" eaLnBrk="1" hangingPunct="1"/>
            <a:r>
              <a:rPr lang="en-US" altLang="en-US" sz="2000" smtClean="0"/>
              <a:t>Addressed to the Division Director</a:t>
            </a:r>
          </a:p>
          <a:p>
            <a:pPr lvl="1" eaLnBrk="1" hangingPunct="1"/>
            <a:endParaRPr lang="en-US" altLang="en-US" smtClean="0"/>
          </a:p>
        </p:txBody>
      </p:sp>
      <p:sp>
        <p:nvSpPr>
          <p:cNvPr id="20484"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20485"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20486"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5B6CEAA-F0C7-4974-8B1F-F3DB4A342E0D}" type="slidenum">
              <a:rPr lang="en-US" altLang="en-US" sz="1400" smtClean="0"/>
              <a:pPr eaLnBrk="1" hangingPunct="1">
                <a:spcBef>
                  <a:spcPct val="0"/>
                </a:spcBef>
                <a:buFontTx/>
                <a:buNone/>
              </a:pPr>
              <a:t>19</a:t>
            </a:fld>
            <a:endParaRPr lang="en-US" altLang="en-US" sz="14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3075"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3076"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13A38D1-4F84-432E-9B8A-928834C97180}" type="slidenum">
              <a:rPr lang="en-US" altLang="en-US" sz="1400" smtClean="0"/>
              <a:pPr eaLnBrk="1" hangingPunct="1">
                <a:spcBef>
                  <a:spcPct val="0"/>
                </a:spcBef>
                <a:buFontTx/>
                <a:buNone/>
              </a:pPr>
              <a:t>2</a:t>
            </a:fld>
            <a:endParaRPr lang="en-US" altLang="en-US" sz="1400" smtClean="0"/>
          </a:p>
        </p:txBody>
      </p:sp>
      <p:sp>
        <p:nvSpPr>
          <p:cNvPr id="3077" name="Rectangle 2"/>
          <p:cNvSpPr>
            <a:spLocks noGrp="1" noChangeArrowheads="1"/>
          </p:cNvSpPr>
          <p:nvPr>
            <p:ph type="title"/>
          </p:nvPr>
        </p:nvSpPr>
        <p:spPr>
          <a:xfrm>
            <a:off x="609600" y="1079500"/>
            <a:ext cx="7924800" cy="673100"/>
          </a:xfrm>
        </p:spPr>
        <p:txBody>
          <a:bodyPr>
            <a:normAutofit fontScale="90000"/>
          </a:bodyPr>
          <a:lstStyle/>
          <a:p>
            <a:pPr eaLnBrk="1" hangingPunct="1"/>
            <a:r>
              <a:rPr lang="en-US" altLang="en-US" sz="4000" smtClean="0"/>
              <a:t>Class outline</a:t>
            </a:r>
          </a:p>
        </p:txBody>
      </p:sp>
      <p:sp>
        <p:nvSpPr>
          <p:cNvPr id="3078" name="Rectangle 3"/>
          <p:cNvSpPr>
            <a:spLocks noGrp="1" noChangeArrowheads="1"/>
          </p:cNvSpPr>
          <p:nvPr>
            <p:ph type="body" idx="1"/>
          </p:nvPr>
        </p:nvSpPr>
        <p:spPr>
          <a:xfrm>
            <a:off x="457200" y="2136775"/>
            <a:ext cx="8229600" cy="4370388"/>
          </a:xfrm>
        </p:spPr>
        <p:txBody>
          <a:bodyPr/>
          <a:lstStyle/>
          <a:p>
            <a:pPr eaLnBrk="1" hangingPunct="1"/>
            <a:r>
              <a:rPr lang="en-US" altLang="en-US" smtClean="0"/>
              <a:t>Definitions</a:t>
            </a:r>
          </a:p>
          <a:p>
            <a:pPr eaLnBrk="1" hangingPunct="1"/>
            <a:r>
              <a:rPr lang="en-US" altLang="en-US" smtClean="0"/>
              <a:t>When do I need to submit an IND</a:t>
            </a:r>
          </a:p>
          <a:p>
            <a:pPr lvl="1" eaLnBrk="1" hangingPunct="1"/>
            <a:r>
              <a:rPr lang="en-US" altLang="en-US" smtClean="0"/>
              <a:t>Exemptions</a:t>
            </a:r>
          </a:p>
          <a:p>
            <a:pPr eaLnBrk="1" hangingPunct="1"/>
            <a:r>
              <a:rPr lang="en-US" altLang="en-US" smtClean="0"/>
              <a:t>Content and Format IND</a:t>
            </a:r>
          </a:p>
          <a:p>
            <a:pPr eaLnBrk="1" hangingPunct="1"/>
            <a:r>
              <a:rPr lang="en-US" altLang="en-US" smtClean="0"/>
              <a:t>Processes</a:t>
            </a:r>
          </a:p>
          <a:p>
            <a:pPr lvl="1" eaLnBrk="1" hangingPunct="1"/>
            <a:r>
              <a:rPr lang="en-US" altLang="en-US" smtClean="0"/>
              <a:t>What should I expect after I submit an IND</a:t>
            </a:r>
          </a:p>
          <a:p>
            <a:pPr eaLnBrk="1" hangingPunct="1"/>
            <a:r>
              <a:rPr lang="en-US" altLang="en-US" smtClean="0"/>
              <a:t>Tips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989013"/>
            <a:ext cx="7924800" cy="914400"/>
          </a:xfrm>
        </p:spPr>
        <p:txBody>
          <a:bodyPr/>
          <a:lstStyle/>
          <a:p>
            <a:pPr eaLnBrk="1" hangingPunct="1"/>
            <a:r>
              <a:rPr lang="en-US" altLang="en-US" sz="3200" smtClean="0">
                <a:solidFill>
                  <a:srgbClr val="000000"/>
                </a:solidFill>
              </a:rPr>
              <a:t>Regulatory Forms</a:t>
            </a:r>
            <a:endParaRPr lang="en-US" altLang="en-US" smtClean="0"/>
          </a:p>
        </p:txBody>
      </p:sp>
      <p:sp>
        <p:nvSpPr>
          <p:cNvPr id="3" name="Content Placeholder 2"/>
          <p:cNvSpPr>
            <a:spLocks noGrp="1"/>
          </p:cNvSpPr>
          <p:nvPr>
            <p:ph idx="1"/>
          </p:nvPr>
        </p:nvSpPr>
        <p:spPr/>
        <p:txBody>
          <a:bodyPr/>
          <a:lstStyle/>
          <a:p>
            <a:pPr eaLnBrk="1" hangingPunct="1">
              <a:defRPr/>
            </a:pPr>
            <a:r>
              <a:rPr lang="en-US" sz="2000" dirty="0" smtClean="0">
                <a:solidFill>
                  <a:srgbClr val="000000"/>
                </a:solidFill>
              </a:rPr>
              <a:t>FDA Form 1571</a:t>
            </a:r>
          </a:p>
          <a:p>
            <a:pPr eaLnBrk="1" hangingPunct="1">
              <a:defRPr/>
            </a:pPr>
            <a:r>
              <a:rPr lang="en-US" sz="2000" dirty="0" smtClean="0">
                <a:solidFill>
                  <a:srgbClr val="000000"/>
                </a:solidFill>
              </a:rPr>
              <a:t>Instructions:</a:t>
            </a:r>
          </a:p>
          <a:p>
            <a:pPr lvl="1" eaLnBrk="1" hangingPunct="1">
              <a:defRPr/>
            </a:pPr>
            <a:r>
              <a:rPr lang="en-US" sz="2000" dirty="0">
                <a:solidFill>
                  <a:srgbClr val="000000"/>
                </a:solidFill>
                <a:hlinkClick r:id="rId2"/>
              </a:rPr>
              <a:t>http://</a:t>
            </a:r>
            <a:r>
              <a:rPr lang="en-US" sz="2000" dirty="0" smtClean="0">
                <a:solidFill>
                  <a:srgbClr val="000000"/>
                </a:solidFill>
                <a:hlinkClick r:id="rId2"/>
              </a:rPr>
              <a:t>www.fda.gov/Drugs/DevelopmentApprovalProcess/HowDrugsareDevelopedandApproved/ApprovalApplications/InvestigationalNewDrugINDApplication/ucm071073.htm</a:t>
            </a:r>
            <a:endParaRPr lang="en-US" sz="2000" dirty="0" smtClean="0">
              <a:solidFill>
                <a:srgbClr val="000000"/>
              </a:solidFill>
            </a:endParaRPr>
          </a:p>
          <a:p>
            <a:pPr lvl="1" eaLnBrk="1" hangingPunct="1">
              <a:defRPr/>
            </a:pPr>
            <a:endParaRPr lang="en-US" sz="2000" dirty="0" smtClean="0">
              <a:solidFill>
                <a:srgbClr val="000000"/>
              </a:solidFill>
            </a:endParaRPr>
          </a:p>
          <a:p>
            <a:pPr eaLnBrk="1" hangingPunct="1">
              <a:defRPr/>
            </a:pPr>
            <a:r>
              <a:rPr lang="en-US" sz="2000" dirty="0" smtClean="0">
                <a:solidFill>
                  <a:srgbClr val="000000"/>
                </a:solidFill>
              </a:rPr>
              <a:t>FDA Form 1572-Statement of Investigator</a:t>
            </a:r>
          </a:p>
          <a:p>
            <a:pPr marL="0" indent="0" eaLnBrk="1" hangingPunct="1">
              <a:buFontTx/>
              <a:buNone/>
              <a:defRPr/>
            </a:pPr>
            <a:endParaRPr lang="en-US" sz="2000" dirty="0" smtClean="0">
              <a:solidFill>
                <a:srgbClr val="000000"/>
              </a:solidFill>
            </a:endParaRPr>
          </a:p>
          <a:p>
            <a:pPr eaLnBrk="1" hangingPunct="1">
              <a:defRPr/>
            </a:pPr>
            <a:r>
              <a:rPr lang="en-US" sz="2000" dirty="0" smtClean="0">
                <a:solidFill>
                  <a:srgbClr val="000000"/>
                </a:solidFill>
              </a:rPr>
              <a:t>FDA Form 3674-Certification of Compliance with Requirements of ClinicalTrials.gov Data Bank</a:t>
            </a:r>
          </a:p>
          <a:p>
            <a:pPr lvl="1" eaLnBrk="1" hangingPunct="1">
              <a:defRPr/>
            </a:pPr>
            <a:endParaRPr lang="en-US" sz="2000" dirty="0" smtClean="0">
              <a:solidFill>
                <a:srgbClr val="000000"/>
              </a:solidFill>
            </a:endParaRPr>
          </a:p>
          <a:p>
            <a:pPr marL="0" indent="0" eaLnBrk="1" hangingPunct="1">
              <a:buFontTx/>
              <a:buNone/>
              <a:defRPr/>
            </a:pPr>
            <a:endParaRPr lang="en-US" dirty="0" smtClean="0"/>
          </a:p>
        </p:txBody>
      </p:sp>
      <p:sp>
        <p:nvSpPr>
          <p:cNvPr id="21508"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21509"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21510"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ACE61F6-31B2-4D32-90E6-306E69D4D787}" type="slidenum">
              <a:rPr lang="en-US" altLang="en-US" sz="1400" smtClean="0"/>
              <a:pPr eaLnBrk="1" hangingPunct="1">
                <a:spcBef>
                  <a:spcPct val="0"/>
                </a:spcBef>
                <a:buFontTx/>
                <a:buNone/>
              </a:pPr>
              <a:t>20</a:t>
            </a:fld>
            <a:endParaRPr lang="en-US" altLang="en-US" sz="14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22531"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22532"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0CCA65F-E35A-4652-A61E-3ABD03EAF9AF}" type="slidenum">
              <a:rPr lang="en-US" altLang="en-US" sz="1400" smtClean="0"/>
              <a:pPr eaLnBrk="1" hangingPunct="1">
                <a:spcBef>
                  <a:spcPct val="0"/>
                </a:spcBef>
                <a:buFontTx/>
                <a:buNone/>
              </a:pPr>
              <a:t>21</a:t>
            </a:fld>
            <a:endParaRPr lang="en-US" altLang="en-US" sz="1400" smtClean="0"/>
          </a:p>
        </p:txBody>
      </p:sp>
      <p:sp>
        <p:nvSpPr>
          <p:cNvPr id="22533" name="Rectangle 2"/>
          <p:cNvSpPr>
            <a:spLocks noGrp="1" noChangeArrowheads="1"/>
          </p:cNvSpPr>
          <p:nvPr>
            <p:ph type="title"/>
          </p:nvPr>
        </p:nvSpPr>
        <p:spPr>
          <a:xfrm>
            <a:off x="574675" y="1033463"/>
            <a:ext cx="7924800" cy="914400"/>
          </a:xfrm>
        </p:spPr>
        <p:txBody>
          <a:bodyPr/>
          <a:lstStyle/>
          <a:p>
            <a:pPr eaLnBrk="1" hangingPunct="1"/>
            <a:r>
              <a:rPr lang="en-US" altLang="en-US" sz="3200" smtClean="0">
                <a:solidFill>
                  <a:srgbClr val="000000"/>
                </a:solidFill>
              </a:rPr>
              <a:t>Table of Contents</a:t>
            </a:r>
            <a:endParaRPr lang="en-US" altLang="en-US" smtClean="0"/>
          </a:p>
        </p:txBody>
      </p:sp>
      <p:sp>
        <p:nvSpPr>
          <p:cNvPr id="22534" name="Rectangle 3"/>
          <p:cNvSpPr>
            <a:spLocks noGrp="1" noChangeArrowheads="1"/>
          </p:cNvSpPr>
          <p:nvPr>
            <p:ph type="body" idx="1"/>
          </p:nvPr>
        </p:nvSpPr>
        <p:spPr>
          <a:xfrm>
            <a:off x="439738" y="2309813"/>
            <a:ext cx="8229600" cy="3806825"/>
          </a:xfrm>
        </p:spPr>
        <p:txBody>
          <a:bodyPr/>
          <a:lstStyle/>
          <a:p>
            <a:pPr lvl="1" eaLnBrk="1" hangingPunct="1"/>
            <a:r>
              <a:rPr lang="en-US" altLang="en-US" smtClean="0"/>
              <a:t>Detailed enough to permit FDA reviewers to locate items quickly and easily</a:t>
            </a:r>
          </a:p>
          <a:p>
            <a:pPr lvl="1" eaLnBrk="1" hangingPunct="1"/>
            <a:r>
              <a:rPr lang="en-US" altLang="en-US" smtClean="0"/>
              <a:t>Helpful if location information provided by volume and page</a:t>
            </a:r>
          </a:p>
          <a:p>
            <a:pPr lvl="1" eaLnBrk="1" hangingPunct="1"/>
            <a:r>
              <a:rPr lang="en-US" altLang="en-US" smtClean="0"/>
              <a:t>Tabbed breaks between sections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9125" y="904875"/>
            <a:ext cx="7924800" cy="1225550"/>
          </a:xfrm>
        </p:spPr>
        <p:txBody>
          <a:bodyPr>
            <a:normAutofit fontScale="90000"/>
          </a:bodyPr>
          <a:lstStyle/>
          <a:p>
            <a:pPr eaLnBrk="1" hangingPunct="1"/>
            <a:r>
              <a:rPr lang="en-US" altLang="en-US" sz="3200" smtClean="0"/>
              <a:t/>
            </a:r>
            <a:br>
              <a:rPr lang="en-US" altLang="en-US" sz="3200" smtClean="0"/>
            </a:br>
            <a:r>
              <a:rPr lang="en-US" altLang="en-US" sz="3200" smtClean="0"/>
              <a:t/>
            </a:r>
            <a:br>
              <a:rPr lang="en-US" altLang="en-US" sz="3200" smtClean="0"/>
            </a:br>
            <a:r>
              <a:rPr lang="en-US" altLang="en-US" sz="3200" smtClean="0"/>
              <a:t>Introductory Statement and General Investigational Plan (2-3 pages)</a:t>
            </a:r>
            <a:r>
              <a:rPr lang="en-US" altLang="en-US" smtClean="0"/>
              <a:t/>
            </a:r>
            <a:br>
              <a:rPr lang="en-US" altLang="en-US" smtClean="0"/>
            </a:br>
            <a:endParaRPr lang="en-US" altLang="en-US" smtClean="0"/>
          </a:p>
        </p:txBody>
      </p:sp>
      <p:sp>
        <p:nvSpPr>
          <p:cNvPr id="23555" name="Content Placeholder 2"/>
          <p:cNvSpPr>
            <a:spLocks noGrp="1"/>
          </p:cNvSpPr>
          <p:nvPr>
            <p:ph idx="1"/>
          </p:nvPr>
        </p:nvSpPr>
        <p:spPr>
          <a:xfrm>
            <a:off x="492125" y="2520950"/>
            <a:ext cx="8229600" cy="3568700"/>
          </a:xfrm>
        </p:spPr>
        <p:txBody>
          <a:bodyPr/>
          <a:lstStyle/>
          <a:p>
            <a:pPr lvl="1" eaLnBrk="1" hangingPunct="1"/>
            <a:r>
              <a:rPr lang="en-US" altLang="en-US" sz="2400" smtClean="0">
                <a:solidFill>
                  <a:srgbClr val="000000"/>
                </a:solidFill>
              </a:rPr>
              <a:t>Name of the drug, and all active ingredients, drug’s pharmacologic class, structural formula, formulation of dosage form, route of administration, and broad objectives and planned investigations</a:t>
            </a:r>
          </a:p>
          <a:p>
            <a:pPr lvl="1" eaLnBrk="1" hangingPunct="1"/>
            <a:r>
              <a:rPr lang="en-US" altLang="en-US" sz="2400" smtClean="0">
                <a:solidFill>
                  <a:srgbClr val="000000"/>
                </a:solidFill>
              </a:rPr>
              <a:t>Brief summary of previous human experience</a:t>
            </a:r>
          </a:p>
          <a:p>
            <a:pPr lvl="1" eaLnBrk="1" hangingPunct="1"/>
            <a:r>
              <a:rPr lang="en-US" altLang="en-US" sz="2400" smtClean="0">
                <a:solidFill>
                  <a:srgbClr val="000000"/>
                </a:solidFill>
              </a:rPr>
              <a:t>Brief description of the overall plan for investigation of the drug in the next year</a:t>
            </a:r>
          </a:p>
          <a:p>
            <a:pPr lvl="1" eaLnBrk="1" hangingPunct="1"/>
            <a:endParaRPr lang="en-US" altLang="en-US" smtClean="0"/>
          </a:p>
        </p:txBody>
      </p:sp>
      <p:sp>
        <p:nvSpPr>
          <p:cNvPr id="23556"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23557"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23558"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6990B39-C947-430F-9E5D-E7702BA8BCE3}" type="slidenum">
              <a:rPr lang="en-US" altLang="en-US" sz="1400" smtClean="0"/>
              <a:pPr eaLnBrk="1" hangingPunct="1">
                <a:spcBef>
                  <a:spcPct val="0"/>
                </a:spcBef>
                <a:buFontTx/>
                <a:buNone/>
              </a:pPr>
              <a:t>22</a:t>
            </a:fld>
            <a:endParaRPr lang="en-US" altLang="en-US" sz="140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24579"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24580"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3D9D0A7-8C93-4D77-987A-8691791AA7E6}" type="slidenum">
              <a:rPr lang="en-US" altLang="en-US" sz="1400" smtClean="0"/>
              <a:pPr eaLnBrk="1" hangingPunct="1">
                <a:spcBef>
                  <a:spcPct val="0"/>
                </a:spcBef>
                <a:buFontTx/>
                <a:buNone/>
              </a:pPr>
              <a:t>23</a:t>
            </a:fld>
            <a:endParaRPr lang="en-US" altLang="en-US" sz="1400" smtClean="0"/>
          </a:p>
        </p:txBody>
      </p:sp>
      <p:sp>
        <p:nvSpPr>
          <p:cNvPr id="24581" name="Rectangle 2"/>
          <p:cNvSpPr>
            <a:spLocks noGrp="1" noChangeArrowheads="1"/>
          </p:cNvSpPr>
          <p:nvPr>
            <p:ph type="title"/>
          </p:nvPr>
        </p:nvSpPr>
        <p:spPr/>
        <p:txBody>
          <a:bodyPr>
            <a:normAutofit fontScale="90000"/>
          </a:bodyPr>
          <a:lstStyle/>
          <a:p>
            <a:pPr eaLnBrk="1" hangingPunct="1"/>
            <a:r>
              <a:rPr lang="en-US" altLang="en-US" sz="4000" smtClean="0"/>
              <a:t/>
            </a:r>
            <a:br>
              <a:rPr lang="en-US" altLang="en-US" sz="4000" smtClean="0"/>
            </a:br>
            <a:r>
              <a:rPr lang="en-US" altLang="en-US" sz="4000" smtClean="0"/>
              <a:t>Investigator brochure</a:t>
            </a:r>
            <a:br>
              <a:rPr lang="en-US" altLang="en-US" sz="4000" smtClean="0"/>
            </a:br>
            <a:endParaRPr lang="en-US" altLang="en-US" sz="4000" smtClean="0"/>
          </a:p>
        </p:txBody>
      </p:sp>
      <p:sp>
        <p:nvSpPr>
          <p:cNvPr id="24582" name="Rectangle 3"/>
          <p:cNvSpPr>
            <a:spLocks noGrp="1" noChangeArrowheads="1"/>
          </p:cNvSpPr>
          <p:nvPr>
            <p:ph type="body" idx="1"/>
          </p:nvPr>
        </p:nvSpPr>
        <p:spPr/>
        <p:txBody>
          <a:bodyPr/>
          <a:lstStyle/>
          <a:p>
            <a:pPr eaLnBrk="1" hangingPunct="1">
              <a:lnSpc>
                <a:spcPct val="90000"/>
              </a:lnSpc>
            </a:pPr>
            <a:r>
              <a:rPr lang="en-US" altLang="en-US" sz="2400" smtClean="0"/>
              <a:t>Description of drug substance, structural formula (if known) and formulation</a:t>
            </a:r>
          </a:p>
          <a:p>
            <a:pPr eaLnBrk="1" hangingPunct="1">
              <a:lnSpc>
                <a:spcPct val="90000"/>
              </a:lnSpc>
            </a:pPr>
            <a:r>
              <a:rPr lang="en-US" altLang="en-US" sz="2400" smtClean="0"/>
              <a:t>Summary of pharmacological and toxicological effects of the drug in animals, and to the extent known in humans.</a:t>
            </a:r>
          </a:p>
          <a:p>
            <a:pPr eaLnBrk="1" hangingPunct="1">
              <a:lnSpc>
                <a:spcPct val="90000"/>
              </a:lnSpc>
            </a:pPr>
            <a:r>
              <a:rPr lang="en-US" altLang="en-US" sz="2400" smtClean="0"/>
              <a:t>Summary of the pharmacokinetics and biological disposition of the drug in animals, and to the extent known in humans</a:t>
            </a:r>
          </a:p>
          <a:p>
            <a:pPr eaLnBrk="1" hangingPunct="1">
              <a:lnSpc>
                <a:spcPct val="90000"/>
              </a:lnSpc>
            </a:pPr>
            <a:r>
              <a:rPr lang="en-US" altLang="en-US" sz="2400" smtClean="0"/>
              <a:t>Summary of the safety and effectiveness of the drug in humans</a:t>
            </a:r>
          </a:p>
          <a:p>
            <a:pPr eaLnBrk="1" hangingPunct="1">
              <a:lnSpc>
                <a:spcPct val="90000"/>
              </a:lnSpc>
            </a:pPr>
            <a:r>
              <a:rPr lang="en-US" altLang="en-US" sz="2400" smtClean="0"/>
              <a:t>Description of possible risks and side effects to be anticipated</a:t>
            </a:r>
          </a:p>
          <a:p>
            <a:pPr eaLnBrk="1" hangingPunct="1">
              <a:lnSpc>
                <a:spcPct val="90000"/>
              </a:lnSpc>
            </a:pPr>
            <a:endParaRPr lang="en-US" altLang="en-US" sz="2400" smtClean="0"/>
          </a:p>
          <a:p>
            <a:pPr lvl="1" eaLnBrk="1" hangingPunct="1">
              <a:lnSpc>
                <a:spcPct val="90000"/>
              </a:lnSpc>
            </a:pPr>
            <a:endParaRPr lang="en-US" altLang="en-US" sz="20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mtClean="0"/>
              <a:t>Clinical Components</a:t>
            </a:r>
          </a:p>
        </p:txBody>
      </p:sp>
      <p:sp>
        <p:nvSpPr>
          <p:cNvPr id="25603" name="Content Placeholder 2"/>
          <p:cNvSpPr>
            <a:spLocks noGrp="1"/>
          </p:cNvSpPr>
          <p:nvPr>
            <p:ph idx="1"/>
          </p:nvPr>
        </p:nvSpPr>
        <p:spPr/>
        <p:txBody>
          <a:bodyPr/>
          <a:lstStyle/>
          <a:p>
            <a:pPr eaLnBrk="1" hangingPunct="1"/>
            <a:r>
              <a:rPr lang="en-US" altLang="en-US" smtClean="0"/>
              <a:t>Clinical Protocol</a:t>
            </a:r>
          </a:p>
          <a:p>
            <a:pPr eaLnBrk="1" hangingPunct="1"/>
            <a:r>
              <a:rPr lang="en-US" altLang="en-US" smtClean="0"/>
              <a:t>Previous Human Experience with the Investigational Drug</a:t>
            </a:r>
          </a:p>
        </p:txBody>
      </p:sp>
      <p:sp>
        <p:nvSpPr>
          <p:cNvPr id="25604"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25605"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25606"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10CB60F-06E1-40E5-A33D-7FE60B63FCD9}" type="slidenum">
              <a:rPr lang="en-US" altLang="en-US" sz="1400" smtClean="0"/>
              <a:pPr eaLnBrk="1" hangingPunct="1">
                <a:spcBef>
                  <a:spcPct val="0"/>
                </a:spcBef>
                <a:buFontTx/>
                <a:buNone/>
              </a:pPr>
              <a:t>24</a:t>
            </a:fld>
            <a:endParaRPr lang="en-US" altLang="en-US" sz="140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mtClean="0"/>
              <a:t>Protocol</a:t>
            </a:r>
          </a:p>
        </p:txBody>
      </p:sp>
      <p:sp>
        <p:nvSpPr>
          <p:cNvPr id="26627" name="Content Placeholder 2"/>
          <p:cNvSpPr>
            <a:spLocks noGrp="1"/>
          </p:cNvSpPr>
          <p:nvPr>
            <p:ph idx="1"/>
          </p:nvPr>
        </p:nvSpPr>
        <p:spPr/>
        <p:txBody>
          <a:bodyPr/>
          <a:lstStyle/>
          <a:p>
            <a:pPr eaLnBrk="1" hangingPunct="1"/>
            <a:r>
              <a:rPr lang="en-US" altLang="en-US" smtClean="0"/>
              <a:t>For each planned clinical study or trial</a:t>
            </a:r>
          </a:p>
          <a:p>
            <a:pPr lvl="1" eaLnBrk="1" hangingPunct="1"/>
            <a:r>
              <a:rPr lang="en-US" altLang="en-US" smtClean="0"/>
              <a:t>Include protocol number and/or title</a:t>
            </a:r>
          </a:p>
          <a:p>
            <a:pPr eaLnBrk="1" hangingPunct="1"/>
            <a:r>
              <a:rPr lang="en-US" altLang="en-US" smtClean="0"/>
              <a:t>Protocols for subsequent studies are submitted as Protocol Amendments </a:t>
            </a:r>
          </a:p>
          <a:p>
            <a:pPr lvl="1" eaLnBrk="1" hangingPunct="1"/>
            <a:r>
              <a:rPr lang="en-US" altLang="en-US" smtClean="0"/>
              <a:t>Guidance for Industry, E6 Good Clinical Practice: Consolidated Guidance</a:t>
            </a:r>
          </a:p>
        </p:txBody>
      </p:sp>
      <p:sp>
        <p:nvSpPr>
          <p:cNvPr id="26628"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26629"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26630"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46A3167-0944-4BAA-835E-DA93BD663EB1}" type="slidenum">
              <a:rPr lang="en-US" altLang="en-US" sz="1400" smtClean="0"/>
              <a:pPr eaLnBrk="1" hangingPunct="1">
                <a:spcBef>
                  <a:spcPct val="0"/>
                </a:spcBef>
                <a:buFontTx/>
                <a:buNone/>
              </a:pPr>
              <a:t>25</a:t>
            </a:fld>
            <a:endParaRPr lang="en-US" altLang="en-US" sz="140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smtClean="0"/>
              <a:t>Previous Human Experience</a:t>
            </a:r>
          </a:p>
        </p:txBody>
      </p:sp>
      <p:sp>
        <p:nvSpPr>
          <p:cNvPr id="27651" name="Content Placeholder 2"/>
          <p:cNvSpPr>
            <a:spLocks noGrp="1"/>
          </p:cNvSpPr>
          <p:nvPr>
            <p:ph idx="1"/>
          </p:nvPr>
        </p:nvSpPr>
        <p:spPr/>
        <p:txBody>
          <a:bodyPr/>
          <a:lstStyle/>
          <a:p>
            <a:pPr eaLnBrk="1" hangingPunct="1"/>
            <a:r>
              <a:rPr lang="en-US" altLang="en-US" sz="2000" smtClean="0">
                <a:solidFill>
                  <a:srgbClr val="000000"/>
                </a:solidFill>
              </a:rPr>
              <a:t>If investigational drug has been investigated or marketed, provide summary of previous experience, including published materials relevant the safety and efficacy</a:t>
            </a:r>
          </a:p>
          <a:p>
            <a:pPr eaLnBrk="1" hangingPunct="1"/>
            <a:r>
              <a:rPr lang="en-US" altLang="en-US" sz="2000" smtClean="0">
                <a:solidFill>
                  <a:srgbClr val="000000"/>
                </a:solidFill>
              </a:rPr>
              <a:t>If marketed outside US, provide information on all countries where the product has been marketed or withdrawn (and why)</a:t>
            </a:r>
          </a:p>
          <a:p>
            <a:pPr eaLnBrk="1" hangingPunct="1"/>
            <a:r>
              <a:rPr lang="en-US" altLang="en-US" sz="2000" smtClean="0">
                <a:solidFill>
                  <a:srgbClr val="000000"/>
                </a:solidFill>
              </a:rPr>
              <a:t>Letter of authorization, with right of reference, if product is the subject of an another existing IND application</a:t>
            </a:r>
          </a:p>
          <a:p>
            <a:pPr eaLnBrk="1" hangingPunct="1"/>
            <a:r>
              <a:rPr lang="en-US" altLang="en-US" sz="2000" smtClean="0">
                <a:solidFill>
                  <a:srgbClr val="000000"/>
                </a:solidFill>
              </a:rPr>
              <a:t>State if no previous human experience exists</a:t>
            </a:r>
          </a:p>
        </p:txBody>
      </p:sp>
      <p:sp>
        <p:nvSpPr>
          <p:cNvPr id="27652"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27653"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27654"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A055D99-91BB-407F-9862-AA66DD1AF969}" type="slidenum">
              <a:rPr lang="en-US" altLang="en-US" sz="1400" smtClean="0"/>
              <a:pPr eaLnBrk="1" hangingPunct="1">
                <a:spcBef>
                  <a:spcPct val="0"/>
                </a:spcBef>
                <a:buFontTx/>
                <a:buNone/>
              </a:pPr>
              <a:t>26</a:t>
            </a:fld>
            <a:endParaRPr lang="en-US" altLang="en-US" sz="14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28675"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28676"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E7F9C62-CFAB-4828-A247-DA96EA24BC50}" type="slidenum">
              <a:rPr lang="en-US" altLang="en-US" sz="1400" smtClean="0"/>
              <a:pPr eaLnBrk="1" hangingPunct="1">
                <a:spcBef>
                  <a:spcPct val="0"/>
                </a:spcBef>
                <a:buFontTx/>
                <a:buNone/>
              </a:pPr>
              <a:t>27</a:t>
            </a:fld>
            <a:endParaRPr lang="en-US" altLang="en-US" sz="1400" smtClean="0"/>
          </a:p>
        </p:txBody>
      </p:sp>
      <p:sp>
        <p:nvSpPr>
          <p:cNvPr id="28677" name="Rectangle 2"/>
          <p:cNvSpPr>
            <a:spLocks noGrp="1" noChangeArrowheads="1"/>
          </p:cNvSpPr>
          <p:nvPr>
            <p:ph type="title"/>
          </p:nvPr>
        </p:nvSpPr>
        <p:spPr>
          <a:xfrm>
            <a:off x="609600" y="1295400"/>
            <a:ext cx="7924800" cy="931863"/>
          </a:xfrm>
        </p:spPr>
        <p:txBody>
          <a:bodyPr>
            <a:normAutofit fontScale="90000"/>
          </a:bodyPr>
          <a:lstStyle/>
          <a:p>
            <a:pPr eaLnBrk="1" hangingPunct="1"/>
            <a:r>
              <a:rPr lang="en-US" altLang="en-US" sz="3200" smtClean="0"/>
              <a:t> Chemistry, Manufacturing, and Controls </a:t>
            </a:r>
            <a:br>
              <a:rPr lang="en-US" altLang="en-US" sz="3200" smtClean="0"/>
            </a:br>
            <a:r>
              <a:rPr lang="en-US" altLang="en-US" sz="3200" smtClean="0"/>
              <a:t>(CMC)</a:t>
            </a:r>
          </a:p>
        </p:txBody>
      </p:sp>
      <p:sp>
        <p:nvSpPr>
          <p:cNvPr id="28678" name="Rectangle 3"/>
          <p:cNvSpPr>
            <a:spLocks noGrp="1" noChangeArrowheads="1"/>
          </p:cNvSpPr>
          <p:nvPr>
            <p:ph type="body" idx="1"/>
          </p:nvPr>
        </p:nvSpPr>
        <p:spPr>
          <a:xfrm>
            <a:off x="438150" y="2346325"/>
            <a:ext cx="8229600" cy="3862388"/>
          </a:xfrm>
        </p:spPr>
        <p:txBody>
          <a:bodyPr/>
          <a:lstStyle/>
          <a:p>
            <a:pPr eaLnBrk="1" hangingPunct="1">
              <a:lnSpc>
                <a:spcPct val="90000"/>
              </a:lnSpc>
            </a:pPr>
            <a:r>
              <a:rPr lang="en-US" altLang="en-US" sz="2400" dirty="0" smtClean="0"/>
              <a:t>Submit information on</a:t>
            </a:r>
          </a:p>
          <a:p>
            <a:pPr lvl="1" eaLnBrk="1" hangingPunct="1">
              <a:lnSpc>
                <a:spcPct val="90000"/>
              </a:lnSpc>
            </a:pPr>
            <a:r>
              <a:rPr lang="en-US" altLang="en-US" sz="2400" dirty="0" smtClean="0"/>
              <a:t>Drug Substance</a:t>
            </a:r>
          </a:p>
          <a:p>
            <a:pPr lvl="1" eaLnBrk="1" hangingPunct="1">
              <a:lnSpc>
                <a:spcPct val="90000"/>
              </a:lnSpc>
            </a:pPr>
            <a:r>
              <a:rPr lang="en-US" altLang="en-US" sz="2400" dirty="0" smtClean="0"/>
              <a:t>Drug Product</a:t>
            </a:r>
          </a:p>
          <a:p>
            <a:pPr lvl="1" eaLnBrk="1" hangingPunct="1">
              <a:lnSpc>
                <a:spcPct val="90000"/>
              </a:lnSpc>
            </a:pPr>
            <a:r>
              <a:rPr lang="en-US" altLang="en-US" sz="2400" dirty="0" smtClean="0"/>
              <a:t>Placebo Formulation, if applicable</a:t>
            </a:r>
          </a:p>
          <a:p>
            <a:pPr lvl="1" eaLnBrk="1" hangingPunct="1">
              <a:lnSpc>
                <a:spcPct val="90000"/>
              </a:lnSpc>
            </a:pPr>
            <a:r>
              <a:rPr lang="en-US" altLang="en-US" sz="2400" dirty="0" smtClean="0"/>
              <a:t>Labeling information of the investigational drug</a:t>
            </a:r>
          </a:p>
          <a:p>
            <a:pPr lvl="1" eaLnBrk="1" hangingPunct="1">
              <a:lnSpc>
                <a:spcPct val="90000"/>
              </a:lnSpc>
            </a:pPr>
            <a:r>
              <a:rPr lang="en-US" altLang="en-US" sz="2400" dirty="0" smtClean="0"/>
              <a:t>Environmental analysis or request for categorical exclusion	</a:t>
            </a:r>
            <a:r>
              <a:rPr lang="en-US" altLang="en-US" sz="2000" dirty="0" smtClean="0">
                <a:hlinkClick r:id="rId3"/>
              </a:rPr>
              <a:t>http://www.fda.gov/Drugs/DevelopmentApprovalProcess/HowDrugsareDevelopedandApproved/ApprovalApplications/InvestigationalNewDrugINDApplication/ucm362283.htm</a:t>
            </a:r>
            <a:endParaRPr lang="en-US" altLang="en-US" sz="2000" dirty="0" smtClean="0"/>
          </a:p>
          <a:p>
            <a:pPr lvl="1" eaLnBrk="1" hangingPunct="1">
              <a:lnSpc>
                <a:spcPct val="90000"/>
              </a:lnSpc>
            </a:pPr>
            <a:endParaRPr lang="en-US" altLang="en-US" sz="200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29699"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29700"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CF36A5B-B307-4B6B-82CE-E0DFF43B1975}" type="slidenum">
              <a:rPr lang="en-US" altLang="en-US" sz="1400" smtClean="0"/>
              <a:pPr eaLnBrk="1" hangingPunct="1">
                <a:spcBef>
                  <a:spcPct val="0"/>
                </a:spcBef>
                <a:buFontTx/>
                <a:buNone/>
              </a:pPr>
              <a:t>28</a:t>
            </a:fld>
            <a:endParaRPr lang="en-US" altLang="en-US" sz="1400" smtClean="0"/>
          </a:p>
        </p:txBody>
      </p:sp>
      <p:sp>
        <p:nvSpPr>
          <p:cNvPr id="29701" name="Rectangle 2"/>
          <p:cNvSpPr>
            <a:spLocks noGrp="1" noChangeArrowheads="1"/>
          </p:cNvSpPr>
          <p:nvPr>
            <p:ph type="title"/>
          </p:nvPr>
        </p:nvSpPr>
        <p:spPr>
          <a:xfrm>
            <a:off x="579438" y="1163638"/>
            <a:ext cx="7924800" cy="1076325"/>
          </a:xfrm>
        </p:spPr>
        <p:txBody>
          <a:bodyPr/>
          <a:lstStyle/>
          <a:p>
            <a:pPr marL="838200" indent="-838200" eaLnBrk="1" hangingPunct="1"/>
            <a:r>
              <a:rPr lang="en-US" altLang="en-US" sz="3200" smtClean="0"/>
              <a:t>Animal Pharmacology and Toxicology Information (</a:t>
            </a:r>
            <a:r>
              <a:rPr lang="en-US" altLang="en-US" sz="3200" i="1" smtClean="0"/>
              <a:t>Pharm/Tox, PT</a:t>
            </a:r>
            <a:r>
              <a:rPr lang="en-US" altLang="en-US" sz="2800" i="1" smtClean="0"/>
              <a:t>)</a:t>
            </a:r>
          </a:p>
        </p:txBody>
      </p:sp>
      <p:sp>
        <p:nvSpPr>
          <p:cNvPr id="29702" name="Rectangle 3"/>
          <p:cNvSpPr>
            <a:spLocks noGrp="1" noChangeArrowheads="1"/>
          </p:cNvSpPr>
          <p:nvPr>
            <p:ph type="body" idx="1"/>
          </p:nvPr>
        </p:nvSpPr>
        <p:spPr>
          <a:xfrm>
            <a:off x="457200" y="2305050"/>
            <a:ext cx="8229600" cy="4202113"/>
          </a:xfrm>
        </p:spPr>
        <p:txBody>
          <a:bodyPr/>
          <a:lstStyle/>
          <a:p>
            <a:pPr eaLnBrk="1" hangingPunct="1">
              <a:lnSpc>
                <a:spcPct val="90000"/>
              </a:lnSpc>
            </a:pPr>
            <a:r>
              <a:rPr lang="en-US" altLang="en-US" sz="2000" smtClean="0"/>
              <a:t>Adequate information about the drug’s pharmacology and toxicology (in vitro or animal studies) to support their use in humans</a:t>
            </a:r>
          </a:p>
          <a:p>
            <a:pPr lvl="1" eaLnBrk="1" hangingPunct="1">
              <a:lnSpc>
                <a:spcPct val="90000"/>
              </a:lnSpc>
            </a:pPr>
            <a:r>
              <a:rPr lang="en-US" altLang="en-US" sz="2000" smtClean="0"/>
              <a:t>Kind, duration and scope of the animal and other studies required will depend on the duration and nature of the proposed clinical investigation</a:t>
            </a:r>
          </a:p>
          <a:p>
            <a:pPr lvl="1" eaLnBrk="1" hangingPunct="1">
              <a:lnSpc>
                <a:spcPct val="90000"/>
              </a:lnSpc>
            </a:pPr>
            <a:r>
              <a:rPr lang="en-US" altLang="en-US" sz="2000" smtClean="0"/>
              <a:t>Guidance for Industry-Content and Format of Investigational New Drug Applications (INDs) for Phase 1 Studies of Drugs, Including Well Characterized, Therapeutic, Biotechnology-Derived Products</a:t>
            </a:r>
          </a:p>
          <a:p>
            <a:pPr lvl="1" eaLnBrk="1" hangingPunct="1">
              <a:lnSpc>
                <a:spcPct val="90000"/>
              </a:lnSpc>
            </a:pPr>
            <a:r>
              <a:rPr lang="en-US" altLang="en-US" sz="2000" smtClean="0"/>
              <a:t>Guidance for Industry-M3(R2) Nonclinical Safety Studies for the Conduct of Human Clinical Trials and Marketing Authorization of Pharmaceuticals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30723"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30724"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9FBFA54-064B-4645-B65C-C4F357001169}" type="slidenum">
              <a:rPr lang="en-US" altLang="en-US" sz="1400" smtClean="0"/>
              <a:pPr eaLnBrk="1" hangingPunct="1">
                <a:spcBef>
                  <a:spcPct val="0"/>
                </a:spcBef>
                <a:buFontTx/>
                <a:buNone/>
              </a:pPr>
              <a:t>29</a:t>
            </a:fld>
            <a:endParaRPr lang="en-US" altLang="en-US" sz="1400" smtClean="0"/>
          </a:p>
        </p:txBody>
      </p:sp>
      <p:sp>
        <p:nvSpPr>
          <p:cNvPr id="30725" name="Rectangle 2"/>
          <p:cNvSpPr>
            <a:spLocks noGrp="1" noChangeArrowheads="1"/>
          </p:cNvSpPr>
          <p:nvPr>
            <p:ph type="title"/>
          </p:nvPr>
        </p:nvSpPr>
        <p:spPr>
          <a:xfrm>
            <a:off x="609600" y="968375"/>
            <a:ext cx="7924800" cy="914400"/>
          </a:xfrm>
        </p:spPr>
        <p:txBody>
          <a:bodyPr/>
          <a:lstStyle/>
          <a:p>
            <a:pPr eaLnBrk="1" hangingPunct="1"/>
            <a:r>
              <a:rPr lang="en-US" altLang="en-US" sz="3200" smtClean="0"/>
              <a:t>Where do I send my IND?</a:t>
            </a:r>
          </a:p>
        </p:txBody>
      </p:sp>
      <p:sp>
        <p:nvSpPr>
          <p:cNvPr id="30726" name="Rectangle 3"/>
          <p:cNvSpPr>
            <a:spLocks noGrp="1" noChangeArrowheads="1"/>
          </p:cNvSpPr>
          <p:nvPr>
            <p:ph type="body" idx="1"/>
          </p:nvPr>
        </p:nvSpPr>
        <p:spPr>
          <a:xfrm>
            <a:off x="568325" y="1787525"/>
            <a:ext cx="8229600" cy="4249738"/>
          </a:xfrm>
        </p:spPr>
        <p:txBody>
          <a:bodyPr/>
          <a:lstStyle/>
          <a:p>
            <a:pPr eaLnBrk="1" hangingPunct="1">
              <a:lnSpc>
                <a:spcPct val="80000"/>
              </a:lnSpc>
              <a:buFontTx/>
              <a:buNone/>
            </a:pPr>
            <a:endParaRPr lang="en-US" altLang="en-US" sz="2400" b="1" smtClean="0"/>
          </a:p>
          <a:p>
            <a:pPr eaLnBrk="1" hangingPunct="1">
              <a:lnSpc>
                <a:spcPct val="80000"/>
              </a:lnSpc>
            </a:pPr>
            <a:r>
              <a:rPr lang="en-US" altLang="en-US" sz="2400" b="1" smtClean="0"/>
              <a:t>For a Drug:</a:t>
            </a:r>
            <a:endParaRPr lang="en-US" altLang="en-US" sz="2400" smtClean="0"/>
          </a:p>
          <a:p>
            <a:pPr lvl="1" eaLnBrk="1" hangingPunct="1">
              <a:lnSpc>
                <a:spcPct val="80000"/>
              </a:lnSpc>
            </a:pPr>
            <a:r>
              <a:rPr lang="en-US" altLang="en-US" sz="2400" smtClean="0"/>
              <a:t>Food and Drug Administration</a:t>
            </a:r>
            <a:br>
              <a:rPr lang="en-US" altLang="en-US" sz="2400" smtClean="0"/>
            </a:br>
            <a:r>
              <a:rPr lang="en-US" altLang="en-US" sz="2400" smtClean="0"/>
              <a:t>Center for Drug Evaluation and Research</a:t>
            </a:r>
            <a:br>
              <a:rPr lang="en-US" altLang="en-US" sz="2400" smtClean="0"/>
            </a:br>
            <a:r>
              <a:rPr lang="en-US" altLang="en-US" sz="2400" smtClean="0"/>
              <a:t>Central Document Room</a:t>
            </a:r>
            <a:br>
              <a:rPr lang="en-US" altLang="en-US" sz="2400" smtClean="0"/>
            </a:br>
            <a:r>
              <a:rPr lang="en-US" altLang="en-US" sz="2400" smtClean="0"/>
              <a:t>5901-B Ammendale Rd.</a:t>
            </a:r>
            <a:br>
              <a:rPr lang="en-US" altLang="en-US" sz="2400" smtClean="0"/>
            </a:br>
            <a:r>
              <a:rPr lang="en-US" altLang="en-US" sz="2400" smtClean="0"/>
              <a:t>Beltsville, Md. 20705-1266</a:t>
            </a:r>
            <a:r>
              <a:rPr lang="en-US" altLang="en-US" sz="2000" smtClean="0"/>
              <a:t> </a:t>
            </a:r>
            <a:endParaRPr lang="en-US" altLang="en-US" sz="2000" b="1" smtClean="0"/>
          </a:p>
          <a:p>
            <a:pPr eaLnBrk="1" hangingPunct="1">
              <a:lnSpc>
                <a:spcPct val="80000"/>
              </a:lnSpc>
            </a:pPr>
            <a:r>
              <a:rPr lang="en-US" altLang="en-US" sz="2400" b="1" smtClean="0"/>
              <a:t>For a Therapeutic Biological Product:</a:t>
            </a:r>
            <a:endParaRPr lang="en-US" altLang="en-US" sz="2400" smtClean="0"/>
          </a:p>
          <a:p>
            <a:pPr lvl="1" eaLnBrk="1" hangingPunct="1">
              <a:lnSpc>
                <a:spcPct val="80000"/>
              </a:lnSpc>
            </a:pPr>
            <a:r>
              <a:rPr lang="en-US" altLang="en-US" sz="2400" smtClean="0"/>
              <a:t>Food and Drug Administration</a:t>
            </a:r>
            <a:br>
              <a:rPr lang="en-US" altLang="en-US" sz="2400" smtClean="0"/>
            </a:br>
            <a:r>
              <a:rPr lang="en-US" altLang="en-US" sz="2400" smtClean="0"/>
              <a:t>Center for Drug Evaluation and Research</a:t>
            </a:r>
            <a:br>
              <a:rPr lang="en-US" altLang="en-US" sz="2400" smtClean="0"/>
            </a:br>
            <a:r>
              <a:rPr lang="en-US" altLang="en-US" sz="2400" smtClean="0"/>
              <a:t>Therapeutic Biological Products Document Room</a:t>
            </a:r>
            <a:br>
              <a:rPr lang="en-US" altLang="en-US" sz="2400" smtClean="0"/>
            </a:br>
            <a:r>
              <a:rPr lang="en-US" altLang="en-US" sz="2400" smtClean="0"/>
              <a:t>5901-B Ammendale Road</a:t>
            </a:r>
            <a:br>
              <a:rPr lang="en-US" altLang="en-US" sz="2400" smtClean="0"/>
            </a:br>
            <a:r>
              <a:rPr lang="en-US" altLang="en-US" sz="2400" smtClean="0"/>
              <a:t>Beltsville, MD 20705-1266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4099"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4100"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AD15896-CDA5-4468-9FD8-87B9418BA8C9}" type="slidenum">
              <a:rPr lang="en-US" altLang="en-US" sz="1400" smtClean="0"/>
              <a:pPr eaLnBrk="1" hangingPunct="1">
                <a:spcBef>
                  <a:spcPct val="0"/>
                </a:spcBef>
                <a:buFontTx/>
                <a:buNone/>
              </a:pPr>
              <a:t>3</a:t>
            </a:fld>
            <a:endParaRPr lang="en-US" altLang="en-US" sz="1400" smtClean="0"/>
          </a:p>
        </p:txBody>
      </p:sp>
      <p:sp>
        <p:nvSpPr>
          <p:cNvPr id="4101" name="Rectangle 2"/>
          <p:cNvSpPr>
            <a:spLocks noGrp="1" noChangeArrowheads="1"/>
          </p:cNvSpPr>
          <p:nvPr>
            <p:ph type="title"/>
          </p:nvPr>
        </p:nvSpPr>
        <p:spPr/>
        <p:txBody>
          <a:bodyPr>
            <a:normAutofit fontScale="90000"/>
          </a:bodyPr>
          <a:lstStyle/>
          <a:p>
            <a:pPr eaLnBrk="1" hangingPunct="1"/>
            <a:r>
              <a:rPr lang="en-US" altLang="en-US" sz="4000" smtClean="0"/>
              <a:t/>
            </a:r>
            <a:br>
              <a:rPr lang="en-US" altLang="en-US" sz="4000" smtClean="0"/>
            </a:br>
            <a:r>
              <a:rPr lang="en-US" altLang="en-US" sz="4000" smtClean="0"/>
              <a:t>IND- legal definition</a:t>
            </a:r>
            <a:br>
              <a:rPr lang="en-US" altLang="en-US" sz="4000" smtClean="0"/>
            </a:br>
            <a:r>
              <a:rPr lang="en-US" altLang="en-US" sz="4000" smtClean="0"/>
              <a:t> </a:t>
            </a:r>
            <a:r>
              <a:rPr lang="en-US" altLang="en-US" sz="2400" smtClean="0"/>
              <a:t>(21 CFR 312.1)</a:t>
            </a:r>
          </a:p>
        </p:txBody>
      </p:sp>
      <p:sp>
        <p:nvSpPr>
          <p:cNvPr id="4102" name="Rectangle 3"/>
          <p:cNvSpPr>
            <a:spLocks noGrp="1" noChangeArrowheads="1"/>
          </p:cNvSpPr>
          <p:nvPr>
            <p:ph type="body" idx="1"/>
          </p:nvPr>
        </p:nvSpPr>
        <p:spPr>
          <a:xfrm>
            <a:off x="379413" y="2427288"/>
            <a:ext cx="8229600" cy="3879850"/>
          </a:xfrm>
        </p:spPr>
        <p:txBody>
          <a:bodyPr/>
          <a:lstStyle/>
          <a:p>
            <a:pPr eaLnBrk="1" hangingPunct="1"/>
            <a:r>
              <a:rPr lang="en-US" altLang="en-US" smtClean="0"/>
              <a:t>“An Investigational New Drug for which an IND is in effect in accordance with this part is exempt from the premarketing approval requirements that are otherwise applicable and may be shipped lawfully for the purpose of conducting clinical investigations of that drug”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31747"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31748"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03245D7-482F-4C3E-B559-E5BDCE11BE50}" type="slidenum">
              <a:rPr lang="en-US" altLang="en-US" sz="1400" smtClean="0"/>
              <a:pPr eaLnBrk="1" hangingPunct="1">
                <a:spcBef>
                  <a:spcPct val="0"/>
                </a:spcBef>
                <a:buFontTx/>
                <a:buNone/>
              </a:pPr>
              <a:t>30</a:t>
            </a:fld>
            <a:endParaRPr lang="en-US" altLang="en-US" sz="1400" smtClean="0"/>
          </a:p>
        </p:txBody>
      </p:sp>
      <p:sp>
        <p:nvSpPr>
          <p:cNvPr id="31749" name="Rectangle 2"/>
          <p:cNvSpPr>
            <a:spLocks noGrp="1" noChangeArrowheads="1"/>
          </p:cNvSpPr>
          <p:nvPr>
            <p:ph type="title"/>
          </p:nvPr>
        </p:nvSpPr>
        <p:spPr/>
        <p:txBody>
          <a:bodyPr/>
          <a:lstStyle/>
          <a:p>
            <a:pPr eaLnBrk="1" hangingPunct="1"/>
            <a:r>
              <a:rPr lang="en-US" altLang="en-US" sz="4000" smtClean="0"/>
              <a:t>IND submission: the first 30 days</a:t>
            </a:r>
          </a:p>
        </p:txBody>
      </p:sp>
      <p:sp>
        <p:nvSpPr>
          <p:cNvPr id="31750" name="Rectangle 3"/>
          <p:cNvSpPr>
            <a:spLocks noGrp="1" noChangeArrowheads="1"/>
          </p:cNvSpPr>
          <p:nvPr>
            <p:ph type="body" idx="1"/>
          </p:nvPr>
        </p:nvSpPr>
        <p:spPr/>
        <p:txBody>
          <a:bodyPr/>
          <a:lstStyle/>
          <a:p>
            <a:pPr eaLnBrk="1" hangingPunct="1">
              <a:lnSpc>
                <a:spcPct val="90000"/>
              </a:lnSpc>
            </a:pPr>
            <a:r>
              <a:rPr lang="en-US" altLang="en-US" sz="2800" smtClean="0"/>
              <a:t>IND arrives to the Central Document Room</a:t>
            </a:r>
          </a:p>
          <a:p>
            <a:pPr lvl="1" eaLnBrk="1" hangingPunct="1">
              <a:lnSpc>
                <a:spcPct val="90000"/>
              </a:lnSpc>
            </a:pPr>
            <a:r>
              <a:rPr lang="en-US" altLang="en-US" smtClean="0"/>
              <a:t>If electronic: loaded in the Electronic Document Room (EDR)</a:t>
            </a:r>
          </a:p>
          <a:p>
            <a:pPr lvl="1" eaLnBrk="1" hangingPunct="1">
              <a:lnSpc>
                <a:spcPct val="90000"/>
              </a:lnSpc>
            </a:pPr>
            <a:r>
              <a:rPr lang="en-US" altLang="en-US" smtClean="0"/>
              <a:t>If paper (3 copies): Sent to the White Oak Document Room</a:t>
            </a:r>
          </a:p>
          <a:p>
            <a:pPr lvl="1" eaLnBrk="1" hangingPunct="1">
              <a:lnSpc>
                <a:spcPct val="90000"/>
              </a:lnSpc>
            </a:pPr>
            <a:r>
              <a:rPr lang="en-US" altLang="en-US" smtClean="0"/>
              <a:t>Data entered into DARRTS (Document Archiving, Reporting, and Regulatory Tracking System</a:t>
            </a:r>
          </a:p>
          <a:p>
            <a:pPr lvl="1" eaLnBrk="1" hangingPunct="1">
              <a:lnSpc>
                <a:spcPct val="90000"/>
              </a:lnSpc>
            </a:pPr>
            <a:r>
              <a:rPr lang="en-US" altLang="en-US" smtClean="0"/>
              <a:t>IND assigned to Division by indication (endpoints)</a:t>
            </a:r>
          </a:p>
          <a:p>
            <a:pPr lvl="1" eaLnBrk="1" hangingPunct="1">
              <a:lnSpc>
                <a:spcPct val="90000"/>
              </a:lnSpc>
              <a:buFontTx/>
              <a:buNone/>
            </a:pPr>
            <a:endParaRPr lang="en-US" alt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32771"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32772"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79AA47E-0791-455C-9C99-31946A18032E}" type="slidenum">
              <a:rPr lang="en-US" altLang="en-US" sz="1400" smtClean="0"/>
              <a:pPr eaLnBrk="1" hangingPunct="1">
                <a:spcBef>
                  <a:spcPct val="0"/>
                </a:spcBef>
                <a:buFontTx/>
                <a:buNone/>
              </a:pPr>
              <a:t>31</a:t>
            </a:fld>
            <a:endParaRPr lang="en-US" altLang="en-US" sz="1400" smtClean="0"/>
          </a:p>
        </p:txBody>
      </p:sp>
      <p:sp>
        <p:nvSpPr>
          <p:cNvPr id="32773" name="Rectangle 2"/>
          <p:cNvSpPr>
            <a:spLocks noGrp="1" noChangeArrowheads="1"/>
          </p:cNvSpPr>
          <p:nvPr>
            <p:ph type="title"/>
          </p:nvPr>
        </p:nvSpPr>
        <p:spPr/>
        <p:txBody>
          <a:bodyPr/>
          <a:lstStyle/>
          <a:p>
            <a:pPr eaLnBrk="1" hangingPunct="1"/>
            <a:r>
              <a:rPr lang="en-US" altLang="en-US" sz="4000" smtClean="0"/>
              <a:t>IND submission: the first 30 days</a:t>
            </a:r>
          </a:p>
        </p:txBody>
      </p:sp>
      <p:sp>
        <p:nvSpPr>
          <p:cNvPr id="32774" name="Rectangle 3"/>
          <p:cNvSpPr>
            <a:spLocks noGrp="1" noChangeArrowheads="1"/>
          </p:cNvSpPr>
          <p:nvPr>
            <p:ph type="body" idx="1"/>
          </p:nvPr>
        </p:nvSpPr>
        <p:spPr/>
        <p:txBody>
          <a:bodyPr/>
          <a:lstStyle/>
          <a:p>
            <a:pPr eaLnBrk="1" hangingPunct="1"/>
            <a:r>
              <a:rPr lang="en-US" altLang="en-US" smtClean="0"/>
              <a:t>IND forwarded to CPMS (Chief, Project Management Staff)</a:t>
            </a:r>
          </a:p>
          <a:p>
            <a:pPr eaLnBrk="1" hangingPunct="1"/>
            <a:r>
              <a:rPr lang="en-US" altLang="en-US" smtClean="0"/>
              <a:t>RPM (Regulatory Project Manager) assigned</a:t>
            </a:r>
          </a:p>
          <a:p>
            <a:pPr lvl="1" eaLnBrk="1" hangingPunct="1"/>
            <a:r>
              <a:rPr lang="en-US" altLang="en-US" smtClean="0"/>
              <a:t>Point of contact with the review division</a:t>
            </a:r>
          </a:p>
          <a:p>
            <a:pPr lvl="1" eaLnBrk="1" hangingPunct="1"/>
            <a:r>
              <a:rPr lang="en-US" altLang="en-US" smtClean="0"/>
              <a:t>Issues acknowledgment letter</a:t>
            </a:r>
          </a:p>
          <a:p>
            <a:pPr lvl="1" eaLnBrk="1" hangingPunct="1"/>
            <a:r>
              <a:rPr lang="en-US" altLang="en-US" smtClean="0"/>
              <a:t>Tracks/manages IND review process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33795"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33796"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2DA1A67-5D64-4D49-BAA1-F4BF74F63789}" type="slidenum">
              <a:rPr lang="en-US" altLang="en-US" sz="1400" smtClean="0"/>
              <a:pPr eaLnBrk="1" hangingPunct="1">
                <a:spcBef>
                  <a:spcPct val="0"/>
                </a:spcBef>
                <a:buFontTx/>
                <a:buNone/>
              </a:pPr>
              <a:t>32</a:t>
            </a:fld>
            <a:endParaRPr lang="en-US" altLang="en-US" sz="1400" smtClean="0"/>
          </a:p>
        </p:txBody>
      </p:sp>
      <p:sp>
        <p:nvSpPr>
          <p:cNvPr id="33797" name="Rectangle 2"/>
          <p:cNvSpPr>
            <a:spLocks noGrp="1" noChangeArrowheads="1"/>
          </p:cNvSpPr>
          <p:nvPr>
            <p:ph type="title"/>
          </p:nvPr>
        </p:nvSpPr>
        <p:spPr/>
        <p:txBody>
          <a:bodyPr/>
          <a:lstStyle/>
          <a:p>
            <a:pPr eaLnBrk="1" hangingPunct="1"/>
            <a:r>
              <a:rPr lang="en-US" altLang="en-US" sz="4000" smtClean="0"/>
              <a:t>IND submission: the first 30 days</a:t>
            </a:r>
          </a:p>
        </p:txBody>
      </p:sp>
      <p:sp>
        <p:nvSpPr>
          <p:cNvPr id="33798" name="Rectangle 3"/>
          <p:cNvSpPr>
            <a:spLocks noGrp="1" noChangeArrowheads="1"/>
          </p:cNvSpPr>
          <p:nvPr>
            <p:ph type="body" idx="1"/>
          </p:nvPr>
        </p:nvSpPr>
        <p:spPr>
          <a:xfrm>
            <a:off x="422275" y="1706563"/>
            <a:ext cx="8229600" cy="4595812"/>
          </a:xfrm>
        </p:spPr>
        <p:txBody>
          <a:bodyPr>
            <a:normAutofit lnSpcReduction="10000"/>
          </a:bodyPr>
          <a:lstStyle/>
          <a:p>
            <a:pPr eaLnBrk="1" hangingPunct="1">
              <a:lnSpc>
                <a:spcPct val="90000"/>
              </a:lnSpc>
            </a:pPr>
            <a:r>
              <a:rPr lang="en-US" altLang="en-US" smtClean="0"/>
              <a:t>Review Team assigned</a:t>
            </a:r>
          </a:p>
          <a:p>
            <a:pPr lvl="1" eaLnBrk="1" hangingPunct="1">
              <a:lnSpc>
                <a:spcPct val="90000"/>
              </a:lnSpc>
            </a:pPr>
            <a:r>
              <a:rPr lang="en-US" altLang="en-US" smtClean="0"/>
              <a:t>Clinical</a:t>
            </a:r>
          </a:p>
          <a:p>
            <a:pPr lvl="1" eaLnBrk="1" hangingPunct="1">
              <a:lnSpc>
                <a:spcPct val="90000"/>
              </a:lnSpc>
            </a:pPr>
            <a:r>
              <a:rPr lang="en-US" altLang="en-US" smtClean="0"/>
              <a:t>Non-Clinical Pharmacology and Toxicology</a:t>
            </a:r>
          </a:p>
          <a:p>
            <a:pPr lvl="1" eaLnBrk="1" hangingPunct="1">
              <a:lnSpc>
                <a:spcPct val="90000"/>
              </a:lnSpc>
            </a:pPr>
            <a:r>
              <a:rPr lang="en-US" altLang="en-US" smtClean="0"/>
              <a:t>CMC</a:t>
            </a:r>
          </a:p>
          <a:p>
            <a:pPr lvl="1" eaLnBrk="1" hangingPunct="1">
              <a:lnSpc>
                <a:spcPct val="90000"/>
              </a:lnSpc>
            </a:pPr>
            <a:r>
              <a:rPr lang="en-US" altLang="en-US" smtClean="0"/>
              <a:t>Clinical Pharmacology</a:t>
            </a:r>
          </a:p>
          <a:p>
            <a:pPr lvl="1" eaLnBrk="1" hangingPunct="1">
              <a:lnSpc>
                <a:spcPct val="90000"/>
              </a:lnSpc>
            </a:pPr>
            <a:r>
              <a:rPr lang="en-US" altLang="en-US" smtClean="0"/>
              <a:t>Biostatistics </a:t>
            </a:r>
          </a:p>
          <a:p>
            <a:pPr lvl="1" eaLnBrk="1" hangingPunct="1">
              <a:lnSpc>
                <a:spcPct val="90000"/>
              </a:lnSpc>
            </a:pPr>
            <a:r>
              <a:rPr lang="en-US" altLang="en-US" smtClean="0"/>
              <a:t>Clinical Microbiology (Antimicrobial and antiviral drugs)</a:t>
            </a:r>
          </a:p>
          <a:p>
            <a:pPr lvl="1" eaLnBrk="1" hangingPunct="1">
              <a:lnSpc>
                <a:spcPct val="90000"/>
              </a:lnSpc>
            </a:pPr>
            <a:r>
              <a:rPr lang="en-US" altLang="en-US" smtClean="0"/>
              <a:t>Microbiology-Sterility</a:t>
            </a:r>
          </a:p>
          <a:p>
            <a:pPr lvl="1" eaLnBrk="1" hangingPunct="1">
              <a:lnSpc>
                <a:spcPct val="90000"/>
              </a:lnSpc>
            </a:pPr>
            <a:r>
              <a:rPr lang="en-US" altLang="en-US" smtClean="0"/>
              <a:t>Consults</a:t>
            </a:r>
          </a:p>
          <a:p>
            <a:pPr lvl="2" eaLnBrk="1" hangingPunct="1">
              <a:lnSpc>
                <a:spcPct val="90000"/>
              </a:lnSpc>
              <a:buFontTx/>
              <a:buNone/>
            </a:pPr>
            <a:endParaRPr lang="en-US" alt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34819"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34820"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C082A2C-F3A0-4052-9B61-CC6E44AF03BE}" type="slidenum">
              <a:rPr lang="en-US" altLang="en-US" sz="1400" smtClean="0"/>
              <a:pPr eaLnBrk="1" hangingPunct="1">
                <a:spcBef>
                  <a:spcPct val="0"/>
                </a:spcBef>
                <a:buFontTx/>
                <a:buNone/>
              </a:pPr>
              <a:t>33</a:t>
            </a:fld>
            <a:endParaRPr lang="en-US" altLang="en-US" sz="1400" smtClean="0"/>
          </a:p>
        </p:txBody>
      </p:sp>
      <p:sp>
        <p:nvSpPr>
          <p:cNvPr id="34821" name="Rectangle 2"/>
          <p:cNvSpPr>
            <a:spLocks noGrp="1" noChangeArrowheads="1"/>
          </p:cNvSpPr>
          <p:nvPr>
            <p:ph type="title"/>
          </p:nvPr>
        </p:nvSpPr>
        <p:spPr/>
        <p:txBody>
          <a:bodyPr/>
          <a:lstStyle/>
          <a:p>
            <a:pPr eaLnBrk="1" hangingPunct="1"/>
            <a:r>
              <a:rPr lang="en-US" altLang="en-US" sz="4000" smtClean="0"/>
              <a:t>IND submission: the first 30 days</a:t>
            </a:r>
          </a:p>
        </p:txBody>
      </p:sp>
      <p:sp>
        <p:nvSpPr>
          <p:cNvPr id="34822" name="Rectangle 3"/>
          <p:cNvSpPr>
            <a:spLocks noGrp="1" noChangeArrowheads="1"/>
          </p:cNvSpPr>
          <p:nvPr>
            <p:ph type="body" idx="1"/>
          </p:nvPr>
        </p:nvSpPr>
        <p:spPr/>
        <p:txBody>
          <a:bodyPr/>
          <a:lstStyle/>
          <a:p>
            <a:pPr eaLnBrk="1" hangingPunct="1"/>
            <a:r>
              <a:rPr lang="en-US" altLang="en-US" smtClean="0"/>
              <a:t>The Review team will determine within </a:t>
            </a:r>
            <a:r>
              <a:rPr lang="en-US" altLang="en-US" smtClean="0">
                <a:solidFill>
                  <a:srgbClr val="FF0000"/>
                </a:solidFill>
              </a:rPr>
              <a:t>30 days of receipt</a:t>
            </a:r>
            <a:r>
              <a:rPr lang="en-US" altLang="en-US" smtClean="0"/>
              <a:t> of your IND whether your study is “safe to proceed” or will be placed in clinical hold</a:t>
            </a:r>
          </a:p>
          <a:p>
            <a:pPr eaLnBrk="1" hangingPunct="1"/>
            <a:r>
              <a:rPr lang="en-US" altLang="en-US" smtClean="0"/>
              <a:t>Some Divisions issue a “safe to proceed letter”; Otherwise, “no news is good news”</a:t>
            </a:r>
          </a:p>
          <a:p>
            <a:pPr eaLnBrk="1" hangingPunct="1"/>
            <a:r>
              <a:rPr lang="en-US" altLang="en-US" smtClean="0"/>
              <a:t>INDs are </a:t>
            </a:r>
            <a:r>
              <a:rPr lang="en-US" altLang="en-US" u="sng" smtClean="0"/>
              <a:t>not</a:t>
            </a:r>
            <a:r>
              <a:rPr lang="en-US" altLang="en-US" smtClean="0"/>
              <a:t> approved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35843"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35844"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45D09D9-6DDF-417A-9B23-50036879FAC5}" type="slidenum">
              <a:rPr lang="en-US" altLang="en-US" sz="1400" smtClean="0"/>
              <a:pPr eaLnBrk="1" hangingPunct="1">
                <a:spcBef>
                  <a:spcPct val="0"/>
                </a:spcBef>
                <a:buFontTx/>
                <a:buNone/>
              </a:pPr>
              <a:t>34</a:t>
            </a:fld>
            <a:endParaRPr lang="en-US" altLang="en-US" sz="1400" smtClean="0"/>
          </a:p>
        </p:txBody>
      </p:sp>
      <p:sp>
        <p:nvSpPr>
          <p:cNvPr id="35845" name="Rectangle 2"/>
          <p:cNvSpPr>
            <a:spLocks noGrp="1" noChangeArrowheads="1"/>
          </p:cNvSpPr>
          <p:nvPr>
            <p:ph type="title"/>
          </p:nvPr>
        </p:nvSpPr>
        <p:spPr/>
        <p:txBody>
          <a:bodyPr/>
          <a:lstStyle/>
          <a:p>
            <a:pPr eaLnBrk="1" hangingPunct="1"/>
            <a:r>
              <a:rPr lang="en-US" altLang="en-US" sz="4000" smtClean="0"/>
              <a:t>Best Practices</a:t>
            </a:r>
          </a:p>
        </p:txBody>
      </p:sp>
      <p:sp>
        <p:nvSpPr>
          <p:cNvPr id="35846" name="Rectangle 3"/>
          <p:cNvSpPr>
            <a:spLocks noGrp="1" noChangeArrowheads="1"/>
          </p:cNvSpPr>
          <p:nvPr>
            <p:ph type="body" idx="1"/>
          </p:nvPr>
        </p:nvSpPr>
        <p:spPr/>
        <p:txBody>
          <a:bodyPr/>
          <a:lstStyle/>
          <a:p>
            <a:pPr eaLnBrk="1" hangingPunct="1">
              <a:defRPr/>
            </a:pPr>
            <a:r>
              <a:rPr lang="en-US" altLang="en-US" sz="2400" dirty="0" smtClean="0"/>
              <a:t>Although not required, a cover letter is extremely useful</a:t>
            </a:r>
          </a:p>
          <a:p>
            <a:pPr lvl="1" eaLnBrk="1" hangingPunct="1">
              <a:defRPr/>
            </a:pPr>
            <a:r>
              <a:rPr lang="en-US" altLang="en-US" sz="2400" dirty="0" smtClean="0"/>
              <a:t>Contact phone #</a:t>
            </a:r>
          </a:p>
          <a:p>
            <a:pPr lvl="1" eaLnBrk="1" hangingPunct="1">
              <a:defRPr/>
            </a:pPr>
            <a:r>
              <a:rPr lang="en-US" altLang="en-US" sz="2400" dirty="0" smtClean="0"/>
              <a:t>Alternate name and phone #</a:t>
            </a:r>
          </a:p>
          <a:p>
            <a:pPr lvl="1" eaLnBrk="1" hangingPunct="1">
              <a:defRPr/>
            </a:pPr>
            <a:r>
              <a:rPr lang="en-US" altLang="en-US" sz="2400" dirty="0" smtClean="0"/>
              <a:t>E-mail addresses</a:t>
            </a:r>
          </a:p>
          <a:p>
            <a:pPr eaLnBrk="1" hangingPunct="1">
              <a:defRPr/>
            </a:pPr>
            <a:r>
              <a:rPr lang="en-US" altLang="en-US" sz="2400" dirty="0" smtClean="0"/>
              <a:t>The initial IND submission (and each subsequent submission to the IND) should be accompanied by a Form FDA 1571  </a:t>
            </a:r>
          </a:p>
          <a:p>
            <a:pPr lvl="1" eaLnBrk="1" hangingPunct="1">
              <a:defRPr/>
            </a:pPr>
            <a:r>
              <a:rPr lang="en-US" altLang="en-US" sz="2000" dirty="0" smtClean="0"/>
              <a:t>If paper, must be submitted in triplicate (1 original and two copies)</a:t>
            </a:r>
          </a:p>
          <a:p>
            <a:pPr marL="0" indent="0" eaLnBrk="1" hangingPunct="1">
              <a:buFontTx/>
              <a:buNone/>
              <a:defRPr/>
            </a:pPr>
            <a:endParaRPr lang="en-US" altLang="en-US" sz="2400" dirty="0" smtClean="0">
              <a:solidFill>
                <a:schemeClr val="hlink"/>
              </a:solidFill>
            </a:endParaRPr>
          </a:p>
          <a:p>
            <a:pPr eaLnBrk="1" hangingPunct="1">
              <a:buFontTx/>
              <a:buNone/>
              <a:defRPr/>
            </a:pPr>
            <a:endParaRPr lang="en-US" altLang="en-US" sz="2800" dirty="0" smtClean="0">
              <a:solidFill>
                <a:schemeClr val="hlink"/>
              </a:solidFill>
            </a:endParaRPr>
          </a:p>
          <a:p>
            <a:pPr eaLnBrk="1" hangingPunct="1">
              <a:buFontTx/>
              <a:buNone/>
              <a:defRPr/>
            </a:pPr>
            <a:endParaRPr lang="en-US" altLang="en-US"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36867"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36868"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8106132-9636-42D3-B74F-7FA65CAE57E4}" type="slidenum">
              <a:rPr lang="en-US" altLang="en-US" sz="1400" smtClean="0"/>
              <a:pPr eaLnBrk="1" hangingPunct="1">
                <a:spcBef>
                  <a:spcPct val="0"/>
                </a:spcBef>
                <a:buFontTx/>
                <a:buNone/>
              </a:pPr>
              <a:t>35</a:t>
            </a:fld>
            <a:endParaRPr lang="en-US" altLang="en-US" sz="1400" smtClean="0"/>
          </a:p>
        </p:txBody>
      </p:sp>
      <p:sp>
        <p:nvSpPr>
          <p:cNvPr id="36869" name="Rectangle 2"/>
          <p:cNvSpPr>
            <a:spLocks noGrp="1" noChangeArrowheads="1"/>
          </p:cNvSpPr>
          <p:nvPr>
            <p:ph type="title"/>
          </p:nvPr>
        </p:nvSpPr>
        <p:spPr/>
        <p:txBody>
          <a:bodyPr/>
          <a:lstStyle/>
          <a:p>
            <a:pPr eaLnBrk="1" hangingPunct="1"/>
            <a:r>
              <a:rPr lang="en-US" altLang="en-US" sz="4000" smtClean="0"/>
              <a:t>Best Practices</a:t>
            </a:r>
          </a:p>
        </p:txBody>
      </p:sp>
      <p:sp>
        <p:nvSpPr>
          <p:cNvPr id="36870" name="Rectangle 3"/>
          <p:cNvSpPr>
            <a:spLocks noGrp="1" noChangeArrowheads="1"/>
          </p:cNvSpPr>
          <p:nvPr>
            <p:ph type="body" idx="1"/>
          </p:nvPr>
        </p:nvSpPr>
        <p:spPr/>
        <p:txBody>
          <a:bodyPr/>
          <a:lstStyle/>
          <a:p>
            <a:pPr eaLnBrk="1" hangingPunct="1"/>
            <a:r>
              <a:rPr lang="en-US" altLang="en-US" sz="2400" smtClean="0"/>
              <a:t>Submission should be in red/orange/green binders</a:t>
            </a:r>
          </a:p>
          <a:p>
            <a:pPr lvl="1" eaLnBrk="1" hangingPunct="1"/>
            <a:r>
              <a:rPr lang="en-US" altLang="en-US" sz="2400" smtClean="0"/>
              <a:t>U.S. Government Printing Office (GPO)</a:t>
            </a:r>
          </a:p>
          <a:p>
            <a:pPr lvl="1" eaLnBrk="1" hangingPunct="1">
              <a:buFontTx/>
              <a:buNone/>
            </a:pPr>
            <a:r>
              <a:rPr lang="en-US" altLang="en-US" sz="2400" smtClean="0"/>
              <a:t>	Washington DC 20404-0001</a:t>
            </a:r>
          </a:p>
          <a:p>
            <a:pPr lvl="1" eaLnBrk="1" hangingPunct="1">
              <a:buFontTx/>
              <a:buNone/>
            </a:pPr>
            <a:r>
              <a:rPr lang="en-US" altLang="en-US" sz="2400" smtClean="0"/>
              <a:t>	202-512-1800</a:t>
            </a:r>
          </a:p>
          <a:p>
            <a:pPr lvl="1" eaLnBrk="1" hangingPunct="1">
              <a:buFontTx/>
              <a:buNone/>
            </a:pPr>
            <a:r>
              <a:rPr lang="en-US" altLang="en-US" sz="2400" smtClean="0"/>
              <a:t>	Forms 2675, 2675a and b</a:t>
            </a:r>
          </a:p>
          <a:p>
            <a:pPr lvl="1" eaLnBrk="1" hangingPunct="1"/>
            <a:r>
              <a:rPr lang="en-US" altLang="en-US" sz="2400" smtClean="0">
                <a:solidFill>
                  <a:schemeClr val="hlink"/>
                </a:solidFill>
              </a:rPr>
              <a:t>http://www.fda.gov/Drugs/DevelopmentApprovalProcess/FormsSubmissionRequirements/DrugMasterFilesDMFs/ucm073080.htm</a:t>
            </a:r>
          </a:p>
          <a:p>
            <a:pPr eaLnBrk="1" hangingPunct="1"/>
            <a:endParaRPr lang="en-US" alt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37891"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37892"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17E3214-EB20-46A8-9014-E57F25BC4CB8}" type="slidenum">
              <a:rPr lang="en-US" altLang="en-US" sz="1400" smtClean="0"/>
              <a:pPr eaLnBrk="1" hangingPunct="1">
                <a:spcBef>
                  <a:spcPct val="0"/>
                </a:spcBef>
                <a:buFontTx/>
                <a:buNone/>
              </a:pPr>
              <a:t>36</a:t>
            </a:fld>
            <a:endParaRPr lang="en-US" altLang="en-US" sz="1400" smtClean="0"/>
          </a:p>
        </p:txBody>
      </p:sp>
      <p:sp>
        <p:nvSpPr>
          <p:cNvPr id="37893" name="Rectangle 2"/>
          <p:cNvSpPr>
            <a:spLocks noGrp="1" noChangeArrowheads="1"/>
          </p:cNvSpPr>
          <p:nvPr>
            <p:ph type="title"/>
          </p:nvPr>
        </p:nvSpPr>
        <p:spPr/>
        <p:txBody>
          <a:bodyPr/>
          <a:lstStyle/>
          <a:p>
            <a:pPr eaLnBrk="1" hangingPunct="1"/>
            <a:r>
              <a:rPr lang="en-US" altLang="en-US" sz="4000" smtClean="0"/>
              <a:t>More Best Practices</a:t>
            </a:r>
          </a:p>
        </p:txBody>
      </p:sp>
      <p:sp>
        <p:nvSpPr>
          <p:cNvPr id="37894" name="Rectangle 3"/>
          <p:cNvSpPr>
            <a:spLocks noGrp="1" noChangeArrowheads="1"/>
          </p:cNvSpPr>
          <p:nvPr>
            <p:ph type="body" idx="1"/>
          </p:nvPr>
        </p:nvSpPr>
        <p:spPr>
          <a:xfrm>
            <a:off x="476250" y="1644650"/>
            <a:ext cx="8229600" cy="4525963"/>
          </a:xfrm>
        </p:spPr>
        <p:txBody>
          <a:bodyPr/>
          <a:lstStyle/>
          <a:p>
            <a:pPr eaLnBrk="1" hangingPunct="1"/>
            <a:r>
              <a:rPr lang="en-US" altLang="en-US" sz="2800" smtClean="0"/>
              <a:t>Proofread your submission</a:t>
            </a:r>
          </a:p>
          <a:p>
            <a:pPr eaLnBrk="1" hangingPunct="1"/>
            <a:r>
              <a:rPr lang="en-US" altLang="en-US" sz="2800" smtClean="0"/>
              <a:t>Provide a Table of Contents</a:t>
            </a:r>
          </a:p>
          <a:p>
            <a:pPr eaLnBrk="1" hangingPunct="1"/>
            <a:r>
              <a:rPr lang="en-US" altLang="en-US" sz="2800" smtClean="0"/>
              <a:t>Divide your submission with tabs, not with colored paper</a:t>
            </a:r>
          </a:p>
          <a:p>
            <a:pPr eaLnBrk="1" hangingPunct="1"/>
            <a:r>
              <a:rPr lang="en-US" altLang="en-US" sz="2800" smtClean="0"/>
              <a:t>Initial IND submission with one protocol</a:t>
            </a:r>
          </a:p>
          <a:p>
            <a:pPr eaLnBrk="1" hangingPunct="1"/>
            <a:r>
              <a:rPr lang="en-US" altLang="en-US" sz="2800" smtClean="0"/>
              <a:t>Be available for any discussion during the first 30 days</a:t>
            </a:r>
          </a:p>
          <a:p>
            <a:pPr eaLnBrk="1" hangingPunct="1"/>
            <a:r>
              <a:rPr lang="en-US" altLang="en-US" sz="2800" smtClean="0"/>
              <a:t>If you do not get funding, withdraw the IND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38915"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38916"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F2BDA30-98FA-4578-961C-E6C11E364C5B}" type="slidenum">
              <a:rPr lang="en-US" altLang="en-US" sz="1400" smtClean="0"/>
              <a:pPr eaLnBrk="1" hangingPunct="1">
                <a:spcBef>
                  <a:spcPct val="0"/>
                </a:spcBef>
                <a:buFontTx/>
                <a:buNone/>
              </a:pPr>
              <a:t>37</a:t>
            </a:fld>
            <a:endParaRPr lang="en-US" altLang="en-US" sz="1400" smtClean="0"/>
          </a:p>
        </p:txBody>
      </p:sp>
      <p:sp>
        <p:nvSpPr>
          <p:cNvPr id="38917" name="Rectangle 2"/>
          <p:cNvSpPr>
            <a:spLocks noGrp="1" noChangeArrowheads="1"/>
          </p:cNvSpPr>
          <p:nvPr>
            <p:ph type="title"/>
          </p:nvPr>
        </p:nvSpPr>
        <p:spPr/>
        <p:txBody>
          <a:bodyPr/>
          <a:lstStyle/>
          <a:p>
            <a:pPr eaLnBrk="1" hangingPunct="1"/>
            <a:r>
              <a:rPr lang="en-US" altLang="en-US" smtClean="0"/>
              <a:t>IND application-Format</a:t>
            </a:r>
          </a:p>
        </p:txBody>
      </p:sp>
      <p:sp>
        <p:nvSpPr>
          <p:cNvPr id="38918" name="Rectangle 3"/>
          <p:cNvSpPr>
            <a:spLocks noGrp="1" noChangeArrowheads="1"/>
          </p:cNvSpPr>
          <p:nvPr>
            <p:ph type="body" idx="1"/>
          </p:nvPr>
        </p:nvSpPr>
        <p:spPr/>
        <p:txBody>
          <a:bodyPr/>
          <a:lstStyle/>
          <a:p>
            <a:pPr eaLnBrk="1" hangingPunct="1"/>
            <a:r>
              <a:rPr lang="en-US" altLang="en-US" smtClean="0"/>
              <a:t>Paper</a:t>
            </a:r>
          </a:p>
          <a:p>
            <a:pPr lvl="1" eaLnBrk="1" hangingPunct="1"/>
            <a:r>
              <a:rPr lang="en-US" altLang="en-US" smtClean="0"/>
              <a:t>Common Technical Document (CTD) format</a:t>
            </a:r>
          </a:p>
          <a:p>
            <a:pPr lvl="1" eaLnBrk="1" hangingPunct="1"/>
            <a:r>
              <a:rPr lang="en-US" altLang="en-US" smtClean="0"/>
              <a:t>Regulatory Format (21 CFR 312.23)</a:t>
            </a:r>
          </a:p>
          <a:p>
            <a:pPr eaLnBrk="1" hangingPunct="1"/>
            <a:r>
              <a:rPr lang="en-US" altLang="en-US" smtClean="0"/>
              <a:t>Electronic</a:t>
            </a:r>
          </a:p>
          <a:p>
            <a:pPr lvl="1" eaLnBrk="1" hangingPunct="1"/>
            <a:r>
              <a:rPr lang="en-US" altLang="en-US" smtClean="0"/>
              <a:t>Must use CTD format</a:t>
            </a:r>
          </a:p>
          <a:p>
            <a:pPr lvl="1" eaLnBrk="1" hangingPunct="1"/>
            <a:r>
              <a:rPr lang="en-US" altLang="en-US" smtClean="0"/>
              <a:t>Physical media</a:t>
            </a:r>
          </a:p>
          <a:p>
            <a:pPr lvl="1" eaLnBrk="1" hangingPunct="1"/>
            <a:r>
              <a:rPr lang="en-US" altLang="en-US" smtClean="0"/>
              <a:t>Electronic Submission Gateway (ESG)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39939"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39940"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3A76CB9-79A8-4FF3-9420-733636010DA0}" type="slidenum">
              <a:rPr lang="en-US" altLang="en-US" sz="1400" smtClean="0"/>
              <a:pPr eaLnBrk="1" hangingPunct="1">
                <a:spcBef>
                  <a:spcPct val="0"/>
                </a:spcBef>
                <a:buFontTx/>
                <a:buNone/>
              </a:pPr>
              <a:t>38</a:t>
            </a:fld>
            <a:endParaRPr lang="en-US" altLang="en-US" sz="1400" smtClean="0"/>
          </a:p>
        </p:txBody>
      </p:sp>
      <p:sp>
        <p:nvSpPr>
          <p:cNvPr id="39941" name="Rectangle 2"/>
          <p:cNvSpPr>
            <a:spLocks noGrp="1" noChangeArrowheads="1"/>
          </p:cNvSpPr>
          <p:nvPr>
            <p:ph type="title"/>
          </p:nvPr>
        </p:nvSpPr>
        <p:spPr/>
        <p:txBody>
          <a:bodyPr/>
          <a:lstStyle/>
          <a:p>
            <a:pPr eaLnBrk="1" hangingPunct="1"/>
            <a:r>
              <a:rPr lang="en-US" altLang="en-US" smtClean="0"/>
              <a:t>IND application-Resources</a:t>
            </a:r>
          </a:p>
        </p:txBody>
      </p:sp>
      <p:sp>
        <p:nvSpPr>
          <p:cNvPr id="39942" name="Rectangle 3"/>
          <p:cNvSpPr>
            <a:spLocks noGrp="1" noChangeArrowheads="1"/>
          </p:cNvSpPr>
          <p:nvPr>
            <p:ph type="body" idx="1"/>
          </p:nvPr>
        </p:nvSpPr>
        <p:spPr/>
        <p:txBody>
          <a:bodyPr/>
          <a:lstStyle/>
          <a:p>
            <a:pPr eaLnBrk="1" hangingPunct="1">
              <a:lnSpc>
                <a:spcPct val="80000"/>
              </a:lnSpc>
            </a:pPr>
            <a:r>
              <a:rPr lang="en-US" altLang="en-US" sz="2400" smtClean="0"/>
              <a:t>How Drugs are Developed and Approved</a:t>
            </a:r>
          </a:p>
          <a:p>
            <a:pPr lvl="1" eaLnBrk="1" hangingPunct="1">
              <a:lnSpc>
                <a:spcPct val="80000"/>
              </a:lnSpc>
            </a:pPr>
            <a:r>
              <a:rPr lang="en-US" altLang="en-US" sz="2000" smtClean="0">
                <a:solidFill>
                  <a:schemeClr val="hlink"/>
                </a:solidFill>
              </a:rPr>
              <a:t>http://www.fda.gov/Drugs/DevelopmentApprovalProcess/HowDrugsareDevelopedandApproved/default.htm</a:t>
            </a:r>
          </a:p>
          <a:p>
            <a:pPr eaLnBrk="1" hangingPunct="1">
              <a:lnSpc>
                <a:spcPct val="80000"/>
              </a:lnSpc>
            </a:pPr>
            <a:r>
              <a:rPr lang="en-US" altLang="en-US" sz="2400" smtClean="0"/>
              <a:t>IND application (includes links to all IND Guidances</a:t>
            </a:r>
          </a:p>
          <a:p>
            <a:pPr lvl="1" eaLnBrk="1" hangingPunct="1">
              <a:lnSpc>
                <a:spcPct val="80000"/>
              </a:lnSpc>
            </a:pPr>
            <a:r>
              <a:rPr lang="en-US" altLang="en-US" sz="2000" smtClean="0">
                <a:hlinkClick r:id="rId3"/>
              </a:rPr>
              <a:t>http://www.fda.gov/Drugs/DevelopmentApprovalProcess/HowDrugsareDevelopedandApproved/ApprovalApplications/InvestigationalNewDrugINDApplication/default.htm</a:t>
            </a:r>
            <a:endParaRPr lang="en-US" altLang="en-US" sz="2000" smtClean="0"/>
          </a:p>
          <a:p>
            <a:pPr eaLnBrk="1" hangingPunct="1">
              <a:lnSpc>
                <a:spcPct val="80000"/>
              </a:lnSpc>
            </a:pPr>
            <a:r>
              <a:rPr lang="en-US" altLang="en-US" sz="2400" smtClean="0"/>
              <a:t>Information Sheet Guidance for Sponsors, Clinical Investigators, and IRBs</a:t>
            </a:r>
          </a:p>
          <a:p>
            <a:pPr lvl="1" eaLnBrk="1" hangingPunct="1">
              <a:lnSpc>
                <a:spcPct val="80000"/>
              </a:lnSpc>
            </a:pPr>
            <a:r>
              <a:rPr lang="en-US" altLang="en-US" sz="2000" smtClean="0">
                <a:hlinkClick r:id="rId4"/>
              </a:rPr>
              <a:t>http://www.fda.gov/downloads/RegulatoryInformation/Guidances/UCM214282.pdf</a:t>
            </a:r>
            <a:endParaRPr lang="en-US" altLang="en-US" sz="2000" smtClean="0"/>
          </a:p>
          <a:p>
            <a:pPr eaLnBrk="1" hangingPunct="1">
              <a:lnSpc>
                <a:spcPct val="80000"/>
              </a:lnSpc>
            </a:pPr>
            <a:r>
              <a:rPr lang="en-US" altLang="en-US" sz="2400" smtClean="0"/>
              <a:t>Small Business Assistance</a:t>
            </a:r>
          </a:p>
          <a:p>
            <a:pPr lvl="1" eaLnBrk="1" hangingPunct="1">
              <a:lnSpc>
                <a:spcPct val="80000"/>
              </a:lnSpc>
            </a:pPr>
            <a:r>
              <a:rPr lang="en-US" altLang="en-US" sz="2000" smtClean="0">
                <a:solidFill>
                  <a:schemeClr val="hlink"/>
                </a:solidFill>
              </a:rPr>
              <a:t>http://www.fda.gov/Drugs/DevelopmentApprovalProcess/SmallBusinessAssistance/ucm069898.htm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40963"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40964"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2790B40-0388-4576-82EC-C30A824BC8B1}" type="slidenum">
              <a:rPr lang="en-US" altLang="en-US" sz="1400" smtClean="0"/>
              <a:pPr eaLnBrk="1" hangingPunct="1">
                <a:spcBef>
                  <a:spcPct val="0"/>
                </a:spcBef>
                <a:buFontTx/>
                <a:buNone/>
              </a:pPr>
              <a:t>39</a:t>
            </a:fld>
            <a:endParaRPr lang="en-US" altLang="en-US" sz="1400" smtClean="0"/>
          </a:p>
        </p:txBody>
      </p:sp>
      <p:sp>
        <p:nvSpPr>
          <p:cNvPr id="40965" name="Rectangle 2"/>
          <p:cNvSpPr>
            <a:spLocks noGrp="1" noChangeArrowheads="1"/>
          </p:cNvSpPr>
          <p:nvPr>
            <p:ph type="title"/>
          </p:nvPr>
        </p:nvSpPr>
        <p:spPr/>
        <p:txBody>
          <a:bodyPr/>
          <a:lstStyle/>
          <a:p>
            <a:pPr eaLnBrk="1" hangingPunct="1"/>
            <a:r>
              <a:rPr lang="en-US" altLang="en-US" sz="4000" smtClean="0"/>
              <a:t>IND Application-more resources</a:t>
            </a:r>
          </a:p>
        </p:txBody>
      </p:sp>
      <p:sp>
        <p:nvSpPr>
          <p:cNvPr id="40966" name="Rectangle 3"/>
          <p:cNvSpPr>
            <a:spLocks noGrp="1" noChangeArrowheads="1"/>
          </p:cNvSpPr>
          <p:nvPr>
            <p:ph type="body" idx="1"/>
          </p:nvPr>
        </p:nvSpPr>
        <p:spPr>
          <a:xfrm>
            <a:off x="438150" y="1738313"/>
            <a:ext cx="8229600" cy="4525962"/>
          </a:xfrm>
        </p:spPr>
        <p:txBody>
          <a:bodyPr/>
          <a:lstStyle/>
          <a:p>
            <a:pPr eaLnBrk="1" hangingPunct="1">
              <a:lnSpc>
                <a:spcPct val="90000"/>
              </a:lnSpc>
            </a:pPr>
            <a:r>
              <a:rPr lang="en-US" altLang="en-US" sz="2800" smtClean="0"/>
              <a:t>Electronic Submissions Gateway:</a:t>
            </a:r>
          </a:p>
          <a:p>
            <a:pPr lvl="1" eaLnBrk="1" hangingPunct="1">
              <a:lnSpc>
                <a:spcPct val="90000"/>
              </a:lnSpc>
            </a:pPr>
            <a:r>
              <a:rPr lang="en-US" altLang="en-US" sz="2400" smtClean="0"/>
              <a:t>http://www.fda.gov/ForIndustry/ElectronicSubmissionsGateway/default.htm</a:t>
            </a:r>
          </a:p>
          <a:p>
            <a:pPr lvl="1" eaLnBrk="1" hangingPunct="1">
              <a:lnSpc>
                <a:spcPct val="90000"/>
              </a:lnSpc>
            </a:pPr>
            <a:r>
              <a:rPr lang="en-US" altLang="en-US" sz="2400" smtClean="0"/>
              <a:t>Preparation/Registration/Policy Questions: esgprep@fda.hhs.gov</a:t>
            </a:r>
          </a:p>
          <a:p>
            <a:pPr lvl="1" eaLnBrk="1" hangingPunct="1">
              <a:lnSpc>
                <a:spcPct val="90000"/>
              </a:lnSpc>
            </a:pPr>
            <a:r>
              <a:rPr lang="en-US" altLang="en-US" sz="2400" smtClean="0"/>
              <a:t>Technical Issues: </a:t>
            </a:r>
            <a:r>
              <a:rPr lang="en-US" altLang="en-US" sz="2400" smtClean="0">
                <a:hlinkClick r:id="rId3"/>
              </a:rPr>
              <a:t>ESGHelpDesk@fda.hhs.gov</a:t>
            </a:r>
            <a:endParaRPr lang="en-US" altLang="en-US" sz="2400" smtClean="0"/>
          </a:p>
          <a:p>
            <a:pPr lvl="1" eaLnBrk="1" hangingPunct="1">
              <a:lnSpc>
                <a:spcPct val="90000"/>
              </a:lnSpc>
            </a:pPr>
            <a:r>
              <a:rPr lang="en-US" altLang="en-US" smtClean="0"/>
              <a:t>Secure e-mail account:</a:t>
            </a:r>
          </a:p>
          <a:p>
            <a:pPr lvl="1" eaLnBrk="1" hangingPunct="1">
              <a:lnSpc>
                <a:spcPct val="90000"/>
              </a:lnSpc>
            </a:pPr>
            <a:r>
              <a:rPr lang="en-US" altLang="en-US" sz="2400" smtClean="0"/>
              <a:t>Contact </a:t>
            </a:r>
            <a:r>
              <a:rPr lang="en-US" altLang="en-US" sz="2400" smtClean="0">
                <a:hlinkClick r:id="rId4"/>
              </a:rPr>
              <a:t>SecureEmail@fda.hhs.gov</a:t>
            </a:r>
            <a:endParaRPr lang="en-US" altLang="en-US" sz="2400" smtClean="0"/>
          </a:p>
          <a:p>
            <a:pPr eaLnBrk="1" hangingPunct="1">
              <a:lnSpc>
                <a:spcPct val="90000"/>
              </a:lnSpc>
            </a:pPr>
            <a:r>
              <a:rPr lang="en-US" altLang="en-US" sz="2800" smtClean="0"/>
              <a:t>Pre-assigned application number:</a:t>
            </a:r>
          </a:p>
          <a:p>
            <a:pPr lvl="1" eaLnBrk="1" hangingPunct="1">
              <a:lnSpc>
                <a:spcPct val="90000"/>
              </a:lnSpc>
            </a:pPr>
            <a:r>
              <a:rPr lang="en-US" altLang="en-US" sz="2400" smtClean="0"/>
              <a:t>Send one email per application number request to cderappnumrequest@fda.hhs.gov.</a:t>
            </a:r>
          </a:p>
          <a:p>
            <a:pPr eaLnBrk="1" hangingPunct="1">
              <a:lnSpc>
                <a:spcPct val="90000"/>
              </a:lnSpc>
            </a:pPr>
            <a:endParaRPr lang="en-US" altLang="en-US" sz="28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5123"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5124"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C1DF1B3-1F2C-47E7-AEB1-C553A53BFF41}" type="slidenum">
              <a:rPr lang="en-US" altLang="en-US" sz="1400" smtClean="0"/>
              <a:pPr eaLnBrk="1" hangingPunct="1">
                <a:spcBef>
                  <a:spcPct val="0"/>
                </a:spcBef>
                <a:buFontTx/>
                <a:buNone/>
              </a:pPr>
              <a:t>4</a:t>
            </a:fld>
            <a:endParaRPr lang="en-US" altLang="en-US" sz="1400" smtClean="0"/>
          </a:p>
        </p:txBody>
      </p:sp>
      <p:sp>
        <p:nvSpPr>
          <p:cNvPr id="5125" name="Rectangle 2"/>
          <p:cNvSpPr>
            <a:spLocks noGrp="1" noChangeArrowheads="1"/>
          </p:cNvSpPr>
          <p:nvPr>
            <p:ph type="title"/>
          </p:nvPr>
        </p:nvSpPr>
        <p:spPr>
          <a:xfrm>
            <a:off x="609600" y="933450"/>
            <a:ext cx="7924800" cy="1008063"/>
          </a:xfrm>
        </p:spPr>
        <p:txBody>
          <a:bodyPr>
            <a:normAutofit fontScale="90000"/>
          </a:bodyPr>
          <a:lstStyle/>
          <a:p>
            <a:pPr eaLnBrk="1" hangingPunct="1"/>
            <a:r>
              <a:rPr lang="en-US" altLang="en-US" sz="4000" smtClean="0"/>
              <a:t>Definitions</a:t>
            </a:r>
            <a:br>
              <a:rPr lang="en-US" altLang="en-US" sz="4000" smtClean="0"/>
            </a:br>
            <a:r>
              <a:rPr lang="en-US" altLang="en-US" sz="2400" smtClean="0"/>
              <a:t>21 CFR 312.3</a:t>
            </a:r>
          </a:p>
        </p:txBody>
      </p:sp>
      <p:sp>
        <p:nvSpPr>
          <p:cNvPr id="5126" name="Rectangle 3"/>
          <p:cNvSpPr>
            <a:spLocks noGrp="1" noChangeArrowheads="1"/>
          </p:cNvSpPr>
          <p:nvPr>
            <p:ph type="body" idx="1"/>
          </p:nvPr>
        </p:nvSpPr>
        <p:spPr/>
        <p:txBody>
          <a:bodyPr/>
          <a:lstStyle/>
          <a:p>
            <a:pPr eaLnBrk="1" hangingPunct="1"/>
            <a:r>
              <a:rPr lang="en-US" altLang="en-US" sz="2800" smtClean="0"/>
              <a:t>IND</a:t>
            </a:r>
          </a:p>
          <a:p>
            <a:pPr lvl="2" eaLnBrk="1" hangingPunct="1">
              <a:buFontTx/>
              <a:buNone/>
            </a:pPr>
            <a:r>
              <a:rPr lang="en-US" altLang="en-US" sz="2800" smtClean="0"/>
              <a:t> -Investigational New Drug Application</a:t>
            </a:r>
          </a:p>
          <a:p>
            <a:pPr lvl="1" eaLnBrk="1" hangingPunct="1">
              <a:buFontTx/>
              <a:buNone/>
            </a:pPr>
            <a:r>
              <a:rPr lang="en-US" altLang="en-US" smtClean="0"/>
              <a:t>      -Notice of Claimed Investigational </a:t>
            </a:r>
          </a:p>
          <a:p>
            <a:pPr lvl="1" eaLnBrk="1" hangingPunct="1">
              <a:buFontTx/>
              <a:buNone/>
            </a:pPr>
            <a:r>
              <a:rPr lang="en-US" altLang="en-US" smtClean="0"/>
              <a:t>          Exemption for a New Drug</a:t>
            </a:r>
          </a:p>
          <a:p>
            <a:pPr eaLnBrk="1" hangingPunct="1"/>
            <a:r>
              <a:rPr lang="en-US" altLang="en-US" sz="2800" smtClean="0"/>
              <a:t>Investigational New Drug</a:t>
            </a:r>
          </a:p>
          <a:p>
            <a:pPr lvl="2" eaLnBrk="1" hangingPunct="1">
              <a:buFontTx/>
              <a:buChar char="-"/>
            </a:pPr>
            <a:r>
              <a:rPr lang="en-US" altLang="en-US" sz="2800" smtClean="0"/>
              <a:t>New drug or biologic that is used in a</a:t>
            </a:r>
          </a:p>
          <a:p>
            <a:pPr lvl="2" eaLnBrk="1" hangingPunct="1">
              <a:buFontTx/>
              <a:buNone/>
            </a:pPr>
            <a:r>
              <a:rPr lang="en-US" altLang="en-US" sz="2800" smtClean="0"/>
              <a:t>  clinical investigation, and in certain cases, for clinical treatment</a:t>
            </a:r>
          </a:p>
          <a:p>
            <a:pPr lvl="1" eaLnBrk="1" hangingPunct="1"/>
            <a:endParaRPr lang="en-US" alt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smtClean="0"/>
              <a:t>Additional Resource</a:t>
            </a:r>
          </a:p>
        </p:txBody>
      </p:sp>
      <p:sp>
        <p:nvSpPr>
          <p:cNvPr id="41987" name="Content Placeholder 2"/>
          <p:cNvSpPr>
            <a:spLocks noGrp="1"/>
          </p:cNvSpPr>
          <p:nvPr>
            <p:ph idx="1"/>
          </p:nvPr>
        </p:nvSpPr>
        <p:spPr/>
        <p:txBody>
          <a:bodyPr/>
          <a:lstStyle/>
          <a:p>
            <a:pPr eaLnBrk="1" hangingPunct="1">
              <a:defRPr/>
            </a:pPr>
            <a:r>
              <a:rPr lang="en-US" altLang="en-US" dirty="0" smtClean="0"/>
              <a:t>Investigator-Initiated Investigational New Drug (IND) application</a:t>
            </a:r>
          </a:p>
          <a:p>
            <a:pPr lvl="1" eaLnBrk="1" hangingPunct="1">
              <a:defRPr/>
            </a:pPr>
            <a:r>
              <a:rPr lang="en-US" altLang="en-US" dirty="0" smtClean="0">
                <a:hlinkClick r:id="rId2"/>
              </a:rPr>
              <a:t>http://www.fda.gov/Drugs/DevelopmentApprovalProcess/HowDrugsareDevelopedandApproved/ApprovalApplications/InvestigationalNewDrugINDApplication/ucm343349.htm</a:t>
            </a:r>
            <a:endParaRPr lang="en-US" altLang="en-US" dirty="0" smtClean="0"/>
          </a:p>
          <a:p>
            <a:pPr marL="457200" lvl="1" indent="0" eaLnBrk="1" hangingPunct="1">
              <a:buFontTx/>
              <a:buNone/>
              <a:defRPr/>
            </a:pPr>
            <a:endParaRPr lang="en-US" altLang="en-US" dirty="0" smtClean="0"/>
          </a:p>
        </p:txBody>
      </p:sp>
      <p:sp>
        <p:nvSpPr>
          <p:cNvPr id="41988"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41989"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41990"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4C26FB2-BF73-4239-A8AC-980F77A51605}" type="slidenum">
              <a:rPr lang="en-US" altLang="en-US" sz="1400" smtClean="0"/>
              <a:pPr eaLnBrk="1" hangingPunct="1">
                <a:spcBef>
                  <a:spcPct val="0"/>
                </a:spcBef>
                <a:buFontTx/>
                <a:buNone/>
              </a:pPr>
              <a:t>40</a:t>
            </a:fld>
            <a:endParaRPr lang="en-US" altLang="en-US" sz="140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6147"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6148"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4206E8E-6AF9-487D-AEAB-B30FDFAFEEEC}" type="slidenum">
              <a:rPr lang="en-US" altLang="en-US" sz="1400" smtClean="0"/>
              <a:pPr eaLnBrk="1" hangingPunct="1">
                <a:spcBef>
                  <a:spcPct val="0"/>
                </a:spcBef>
                <a:buFontTx/>
                <a:buNone/>
              </a:pPr>
              <a:t>5</a:t>
            </a:fld>
            <a:endParaRPr lang="en-US" altLang="en-US" sz="1400" smtClean="0"/>
          </a:p>
        </p:txBody>
      </p:sp>
      <p:sp>
        <p:nvSpPr>
          <p:cNvPr id="6149" name="Rectangle 2"/>
          <p:cNvSpPr>
            <a:spLocks noGrp="1" noChangeArrowheads="1"/>
          </p:cNvSpPr>
          <p:nvPr>
            <p:ph type="title"/>
          </p:nvPr>
        </p:nvSpPr>
        <p:spPr/>
        <p:txBody>
          <a:bodyPr/>
          <a:lstStyle/>
          <a:p>
            <a:pPr eaLnBrk="1" hangingPunct="1"/>
            <a:r>
              <a:rPr lang="en-US" altLang="en-US" smtClean="0"/>
              <a:t>More definitions</a:t>
            </a:r>
          </a:p>
        </p:txBody>
      </p:sp>
      <p:sp>
        <p:nvSpPr>
          <p:cNvPr id="6150" name="Rectangle 3"/>
          <p:cNvSpPr>
            <a:spLocks noGrp="1" noChangeArrowheads="1"/>
          </p:cNvSpPr>
          <p:nvPr>
            <p:ph type="body" idx="1"/>
          </p:nvPr>
        </p:nvSpPr>
        <p:spPr/>
        <p:txBody>
          <a:bodyPr/>
          <a:lstStyle/>
          <a:p>
            <a:pPr eaLnBrk="1" hangingPunct="1"/>
            <a:r>
              <a:rPr lang="en-US" altLang="en-US" sz="2800" smtClean="0"/>
              <a:t>Clinical Investigation</a:t>
            </a:r>
          </a:p>
          <a:p>
            <a:pPr lvl="1" eaLnBrk="1" hangingPunct="1"/>
            <a:r>
              <a:rPr lang="en-US" altLang="en-US" smtClean="0"/>
              <a:t>Any experiment in which a drug is administered or dispensed to, or used involving, one or more human subjects</a:t>
            </a:r>
          </a:p>
          <a:p>
            <a:pPr eaLnBrk="1" hangingPunct="1"/>
            <a:r>
              <a:rPr lang="en-US" altLang="en-US" sz="2800" smtClean="0"/>
              <a:t>Subject</a:t>
            </a:r>
          </a:p>
          <a:p>
            <a:pPr lvl="1" eaLnBrk="1" hangingPunct="1"/>
            <a:r>
              <a:rPr lang="en-US" altLang="en-US" smtClean="0"/>
              <a:t>A human who participates in an investigation either as a recipient of the investigational drug or as a control. A subject may be a healthy human or a patient with a disease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7171"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7172"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12F4F84-3C68-4AF1-BA40-BBCB4769C58C}" type="slidenum">
              <a:rPr lang="en-US" altLang="en-US" sz="1400" smtClean="0"/>
              <a:pPr eaLnBrk="1" hangingPunct="1">
                <a:spcBef>
                  <a:spcPct val="0"/>
                </a:spcBef>
                <a:buFontTx/>
                <a:buNone/>
              </a:pPr>
              <a:t>6</a:t>
            </a:fld>
            <a:endParaRPr lang="en-US" altLang="en-US" sz="1400" smtClean="0"/>
          </a:p>
        </p:txBody>
      </p:sp>
      <p:sp>
        <p:nvSpPr>
          <p:cNvPr id="7173" name="Rectangle 2"/>
          <p:cNvSpPr>
            <a:spLocks noGrp="1" noChangeArrowheads="1"/>
          </p:cNvSpPr>
          <p:nvPr>
            <p:ph type="title"/>
          </p:nvPr>
        </p:nvSpPr>
        <p:spPr/>
        <p:txBody>
          <a:bodyPr/>
          <a:lstStyle/>
          <a:p>
            <a:pPr eaLnBrk="1" hangingPunct="1"/>
            <a:r>
              <a:rPr lang="en-US" altLang="en-US" smtClean="0"/>
              <a:t>One more definition</a:t>
            </a:r>
          </a:p>
        </p:txBody>
      </p:sp>
      <p:sp>
        <p:nvSpPr>
          <p:cNvPr id="7174" name="Rectangle 3"/>
          <p:cNvSpPr>
            <a:spLocks noGrp="1" noChangeArrowheads="1"/>
          </p:cNvSpPr>
          <p:nvPr>
            <p:ph type="body" idx="1"/>
          </p:nvPr>
        </p:nvSpPr>
        <p:spPr/>
        <p:txBody>
          <a:bodyPr/>
          <a:lstStyle/>
          <a:p>
            <a:pPr eaLnBrk="1" hangingPunct="1"/>
            <a:r>
              <a:rPr lang="en-US" altLang="en-US" sz="2400" smtClean="0"/>
              <a:t>Investigator</a:t>
            </a:r>
          </a:p>
          <a:p>
            <a:pPr lvl="1" eaLnBrk="1" hangingPunct="1"/>
            <a:r>
              <a:rPr lang="en-US" altLang="en-US" sz="2400" smtClean="0"/>
              <a:t>Individual who actually conducts a clinical investigation</a:t>
            </a:r>
          </a:p>
          <a:p>
            <a:pPr eaLnBrk="1" hangingPunct="1"/>
            <a:r>
              <a:rPr lang="en-US" altLang="en-US" sz="2400" smtClean="0"/>
              <a:t>Sponsor</a:t>
            </a:r>
          </a:p>
          <a:p>
            <a:pPr lvl="1" eaLnBrk="1" hangingPunct="1"/>
            <a:r>
              <a:rPr lang="en-US" altLang="en-US" sz="2400" smtClean="0"/>
              <a:t>A person who takes responsibility for, and initiates, a clinical investigation</a:t>
            </a:r>
          </a:p>
          <a:p>
            <a:pPr eaLnBrk="1" hangingPunct="1"/>
            <a:r>
              <a:rPr lang="en-US" altLang="en-US" sz="2400" smtClean="0"/>
              <a:t>Sponsor-Investigator</a:t>
            </a:r>
          </a:p>
          <a:p>
            <a:pPr lvl="1" eaLnBrk="1" hangingPunct="1"/>
            <a:r>
              <a:rPr lang="en-US" altLang="en-US" sz="2400" smtClean="0"/>
              <a:t>An individual who both initiates and conducts an investigation and under whose immediate direction the investigational drug is administered or dispensed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8195"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8196"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EBFD81C-4349-4A40-832A-7D0FD380AD68}" type="slidenum">
              <a:rPr lang="en-US" altLang="en-US" sz="1400" smtClean="0"/>
              <a:pPr eaLnBrk="1" hangingPunct="1">
                <a:spcBef>
                  <a:spcPct val="0"/>
                </a:spcBef>
                <a:buFontTx/>
                <a:buNone/>
              </a:pPr>
              <a:t>7</a:t>
            </a:fld>
            <a:endParaRPr lang="en-US" altLang="en-US" sz="1400" smtClean="0"/>
          </a:p>
        </p:txBody>
      </p:sp>
      <p:sp>
        <p:nvSpPr>
          <p:cNvPr id="8197" name="Rectangle 2"/>
          <p:cNvSpPr>
            <a:spLocks noGrp="1" noChangeArrowheads="1"/>
          </p:cNvSpPr>
          <p:nvPr>
            <p:ph type="title"/>
          </p:nvPr>
        </p:nvSpPr>
        <p:spPr>
          <a:xfrm>
            <a:off x="534988" y="1365250"/>
            <a:ext cx="7924800" cy="914400"/>
          </a:xfrm>
        </p:spPr>
        <p:txBody>
          <a:bodyPr/>
          <a:lstStyle/>
          <a:p>
            <a:pPr eaLnBrk="1" hangingPunct="1"/>
            <a:r>
              <a:rPr lang="en-US" altLang="en-US" smtClean="0"/>
              <a:t>An IND is needed when…</a:t>
            </a:r>
          </a:p>
        </p:txBody>
      </p:sp>
      <p:sp>
        <p:nvSpPr>
          <p:cNvPr id="8198" name="Rectangle 3"/>
          <p:cNvSpPr>
            <a:spLocks noGrp="1" noChangeArrowheads="1"/>
          </p:cNvSpPr>
          <p:nvPr>
            <p:ph type="body" idx="1"/>
          </p:nvPr>
        </p:nvSpPr>
        <p:spPr>
          <a:xfrm>
            <a:off x="457200" y="2582863"/>
            <a:ext cx="8229600" cy="3924300"/>
          </a:xfrm>
        </p:spPr>
        <p:txBody>
          <a:bodyPr/>
          <a:lstStyle/>
          <a:p>
            <a:pPr eaLnBrk="1" hangingPunct="1"/>
            <a:r>
              <a:rPr lang="en-US" altLang="en-US" smtClean="0"/>
              <a:t>Research involves a drug</a:t>
            </a:r>
          </a:p>
          <a:p>
            <a:pPr eaLnBrk="1" hangingPunct="1"/>
            <a:r>
              <a:rPr lang="en-US" altLang="en-US" smtClean="0"/>
              <a:t>Research is a clinical investigation</a:t>
            </a:r>
          </a:p>
          <a:p>
            <a:pPr eaLnBrk="1" hangingPunct="1"/>
            <a:r>
              <a:rPr lang="en-US" altLang="en-US" smtClean="0"/>
              <a:t>Clinical Investigation is not </a:t>
            </a:r>
            <a:r>
              <a:rPr lang="en-US" altLang="en-US" i="1" smtClean="0"/>
              <a:t>exempt </a:t>
            </a:r>
            <a:r>
              <a:rPr lang="en-US" altLang="en-US" smtClean="0"/>
              <a:t>from IND regulations</a:t>
            </a:r>
          </a:p>
          <a:p>
            <a:pPr eaLnBrk="1" hangingPunct="1">
              <a:buFontTx/>
              <a:buNone/>
            </a:pPr>
            <a:endParaRPr lang="en-US" alt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9219"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9220"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DC0B830-D95C-4EEC-963D-97A0ACAB12EA}" type="slidenum">
              <a:rPr lang="en-US" altLang="en-US" sz="1400" smtClean="0"/>
              <a:pPr eaLnBrk="1" hangingPunct="1">
                <a:spcBef>
                  <a:spcPct val="0"/>
                </a:spcBef>
                <a:buFontTx/>
                <a:buNone/>
              </a:pPr>
              <a:t>8</a:t>
            </a:fld>
            <a:endParaRPr lang="en-US" altLang="en-US" sz="1400" smtClean="0"/>
          </a:p>
        </p:txBody>
      </p:sp>
      <p:sp>
        <p:nvSpPr>
          <p:cNvPr id="9221" name="Rectangle 2"/>
          <p:cNvSpPr>
            <a:spLocks noGrp="1" noChangeArrowheads="1"/>
          </p:cNvSpPr>
          <p:nvPr>
            <p:ph type="title"/>
          </p:nvPr>
        </p:nvSpPr>
        <p:spPr/>
        <p:txBody>
          <a:bodyPr/>
          <a:lstStyle/>
          <a:p>
            <a:pPr eaLnBrk="1" hangingPunct="1"/>
            <a:r>
              <a:rPr lang="en-US" altLang="en-US" smtClean="0"/>
              <a:t>Is it a drug?</a:t>
            </a:r>
          </a:p>
        </p:txBody>
      </p:sp>
      <p:sp>
        <p:nvSpPr>
          <p:cNvPr id="9222" name="Rectangle 3"/>
          <p:cNvSpPr>
            <a:spLocks noGrp="1" noChangeArrowheads="1"/>
          </p:cNvSpPr>
          <p:nvPr>
            <p:ph type="body" idx="1"/>
          </p:nvPr>
        </p:nvSpPr>
        <p:spPr/>
        <p:txBody>
          <a:bodyPr/>
          <a:lstStyle/>
          <a:p>
            <a:pPr eaLnBrk="1" hangingPunct="1"/>
            <a:r>
              <a:rPr lang="en-US" altLang="en-US" sz="2800" smtClean="0"/>
              <a:t>“articles intended for use in the diagnosis, cure, mitigation, treatment of prevention of disease…” [21 USC 321 (g)(1)(B)]</a:t>
            </a:r>
          </a:p>
          <a:p>
            <a:pPr eaLnBrk="1" hangingPunct="1"/>
            <a:r>
              <a:rPr lang="en-US" altLang="en-US" sz="2800" smtClean="0"/>
              <a:t>“articles (other than food) intended to affect the structure or any function of the body…” [21 USC 321 (g)(1)(C)]</a:t>
            </a:r>
          </a:p>
          <a:p>
            <a:pPr lvl="1" eaLnBrk="1" hangingPunct="1"/>
            <a:r>
              <a:rPr lang="en-US" altLang="en-US" smtClean="0"/>
              <a:t>a drug is defined by </a:t>
            </a:r>
            <a:r>
              <a:rPr lang="en-US" altLang="en-US" u="sng" smtClean="0"/>
              <a:t>intended use</a:t>
            </a:r>
            <a:r>
              <a:rPr lang="en-US" altLang="en-US" smtClean="0"/>
              <a:t>, not the nature of the substance (e.g. cranberry juice)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11/2016</a:t>
            </a:r>
          </a:p>
        </p:txBody>
      </p:sp>
      <p:sp>
        <p:nvSpPr>
          <p:cNvPr id="10243" name="Footer Placeholder 4"/>
          <p:cNvSpPr>
            <a:spLocks noGrp="1"/>
          </p:cNvSpPr>
          <p:nvPr>
            <p:ph type="ftr" sz="quarter" idx="11"/>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FDA Clinical Investigator</a:t>
            </a:r>
          </a:p>
        </p:txBody>
      </p:sp>
      <p:sp>
        <p:nvSpPr>
          <p:cNvPr id="10244"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CA1964C-718A-4A2E-8115-DD8EBC520D8D}" type="slidenum">
              <a:rPr lang="en-US" altLang="en-US" sz="1400" smtClean="0"/>
              <a:pPr eaLnBrk="1" hangingPunct="1">
                <a:spcBef>
                  <a:spcPct val="0"/>
                </a:spcBef>
                <a:buFontTx/>
                <a:buNone/>
              </a:pPr>
              <a:t>9</a:t>
            </a:fld>
            <a:endParaRPr lang="en-US" altLang="en-US" sz="1400" smtClean="0"/>
          </a:p>
        </p:txBody>
      </p:sp>
      <p:sp>
        <p:nvSpPr>
          <p:cNvPr id="10245" name="Rectangle 2"/>
          <p:cNvSpPr>
            <a:spLocks noGrp="1" noChangeArrowheads="1"/>
          </p:cNvSpPr>
          <p:nvPr>
            <p:ph type="title"/>
          </p:nvPr>
        </p:nvSpPr>
        <p:spPr/>
        <p:txBody>
          <a:bodyPr/>
          <a:lstStyle/>
          <a:p>
            <a:pPr eaLnBrk="1" hangingPunct="1"/>
            <a:r>
              <a:rPr lang="en-US" altLang="en-US" smtClean="0"/>
              <a:t>Is it a clinical investigation?</a:t>
            </a:r>
          </a:p>
        </p:txBody>
      </p:sp>
      <p:sp>
        <p:nvSpPr>
          <p:cNvPr id="10246" name="Rectangle 3"/>
          <p:cNvSpPr>
            <a:spLocks noGrp="1" noChangeArrowheads="1"/>
          </p:cNvSpPr>
          <p:nvPr>
            <p:ph type="body" idx="1"/>
          </p:nvPr>
        </p:nvSpPr>
        <p:spPr/>
        <p:txBody>
          <a:bodyPr/>
          <a:lstStyle/>
          <a:p>
            <a:pPr eaLnBrk="1" hangingPunct="1"/>
            <a:r>
              <a:rPr lang="en-US" altLang="en-US" smtClean="0"/>
              <a:t>A “clinical investigation” is “any experiment in which a drug is administered or dispensed to, or used involving one or more subjects.”</a:t>
            </a:r>
          </a:p>
          <a:p>
            <a:pPr eaLnBrk="1" hangingPunct="1"/>
            <a:r>
              <a:rPr lang="en-US" altLang="en-US" smtClean="0"/>
              <a:t>An “experiment” is “any use of a drug except for the use of a marketed drug in the course of medical practice”</a:t>
            </a:r>
          </a:p>
          <a:p>
            <a:pPr eaLnBrk="1" hangingPunct="1"/>
            <a:r>
              <a:rPr lang="en-US" altLang="en-US" smtClean="0"/>
              <a:t>Not limited to commercial development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B926FE9B143445AAF9C4B1E305B464" ma:contentTypeVersion="0" ma:contentTypeDescription="Create a new document." ma:contentTypeScope="" ma:versionID="df9845a8587d7076c3e6feff9f1e0771">
  <xsd:schema xmlns:xsd="http://www.w3.org/2001/XMLSchema" xmlns:xs="http://www.w3.org/2001/XMLSchema" xmlns:p="http://schemas.microsoft.com/office/2006/metadata/properties" xmlns:ns2="73ae4eab-3ce8-4e0f-911f-808f7c9561a1" targetNamespace="http://schemas.microsoft.com/office/2006/metadata/properties" ma:root="true" ma:fieldsID="6c6609b562b88e1946b8a9b0df37a883" ns2:_="">
    <xsd:import namespace="73ae4eab-3ce8-4e0f-911f-808f7c9561a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e4eab-3ce8-4e0f-911f-808f7c9561a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73ae4eab-3ce8-4e0f-911f-808f7c9561a1">2YMY6KRX3QAX-502250518-263</_dlc_DocId>
    <_dlc_DocIdUrl xmlns="73ae4eab-3ce8-4e0f-911f-808f7c9561a1">
      <Url>http://sharepoint.fda.gov/orgs/CDER-OMP/Clinical Methodology/_layouts/DocIdRedir.aspx?ID=2YMY6KRX3QAX-502250518-263</Url>
      <Description>2YMY6KRX3QAX-502250518-263</Description>
    </_dlc_DocIdUrl>
  </documentManagement>
</p:properties>
</file>

<file path=customXml/itemProps1.xml><?xml version="1.0" encoding="utf-8"?>
<ds:datastoreItem xmlns:ds="http://schemas.openxmlformats.org/officeDocument/2006/customXml" ds:itemID="{85F93FA6-10CC-4D22-AE9A-BA8A343C712E}"/>
</file>

<file path=customXml/itemProps2.xml><?xml version="1.0" encoding="utf-8"?>
<ds:datastoreItem xmlns:ds="http://schemas.openxmlformats.org/officeDocument/2006/customXml" ds:itemID="{93C3AB86-542A-4B5F-A4E2-39FE0CE4944D}"/>
</file>

<file path=customXml/itemProps3.xml><?xml version="1.0" encoding="utf-8"?>
<ds:datastoreItem xmlns:ds="http://schemas.openxmlformats.org/officeDocument/2006/customXml" ds:itemID="{2134F34B-DF2E-4174-93BF-81847B09CC5A}"/>
</file>

<file path=customXml/itemProps4.xml><?xml version="1.0" encoding="utf-8"?>
<ds:datastoreItem xmlns:ds="http://schemas.openxmlformats.org/officeDocument/2006/customXml" ds:itemID="{62C60949-CB4B-4133-A763-A83CB55CF9FD}"/>
</file>

<file path=docProps/app.xml><?xml version="1.0" encoding="utf-8"?>
<Properties xmlns="http://schemas.openxmlformats.org/officeDocument/2006/extended-properties" xmlns:vt="http://schemas.openxmlformats.org/officeDocument/2006/docPropsVTypes">
  <TotalTime>162</TotalTime>
  <Words>2665</Words>
  <Application>Microsoft Office PowerPoint</Application>
  <PresentationFormat>On-screen Show (4:3)</PresentationFormat>
  <Paragraphs>424</Paragraphs>
  <Slides>40</Slides>
  <Notes>21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Class outline</vt:lpstr>
      <vt:lpstr> IND- legal definition  (21 CFR 312.1)</vt:lpstr>
      <vt:lpstr>Definitions 21 CFR 312.3</vt:lpstr>
      <vt:lpstr>More definitions</vt:lpstr>
      <vt:lpstr>One more definition</vt:lpstr>
      <vt:lpstr>An IND is needed when…</vt:lpstr>
      <vt:lpstr>Is it a drug?</vt:lpstr>
      <vt:lpstr>Is it a clinical investigation?</vt:lpstr>
      <vt:lpstr>IND Exemptions </vt:lpstr>
      <vt:lpstr>IND Exemptions for marketed  products [21 CFR 312.2(b)]</vt:lpstr>
      <vt:lpstr>IND Exemptions for BA or BE studies [21 CFR 320.21(b) (c) and (d)]</vt:lpstr>
      <vt:lpstr>IND Exemption for Radioactive Drugs [21 CFR 361.1] </vt:lpstr>
      <vt:lpstr>Guidances</vt:lpstr>
      <vt:lpstr>How do I apply for an IND exemption [21 CFR 312.2]</vt:lpstr>
      <vt:lpstr>How do I apply for an IND exemption [21 CFR 312.2]</vt:lpstr>
      <vt:lpstr>How do I apply for an IND exemption [21 CFR 312.2]</vt:lpstr>
      <vt:lpstr>Regulatory and Administrative Components</vt:lpstr>
      <vt:lpstr>Cover Letter</vt:lpstr>
      <vt:lpstr>Regulatory Forms</vt:lpstr>
      <vt:lpstr>Table of Contents</vt:lpstr>
      <vt:lpstr>  Introductory Statement and General Investigational Plan (2-3 pages) </vt:lpstr>
      <vt:lpstr> Investigator brochure </vt:lpstr>
      <vt:lpstr>Clinical Components</vt:lpstr>
      <vt:lpstr>Protocol</vt:lpstr>
      <vt:lpstr>Previous Human Experience</vt:lpstr>
      <vt:lpstr> Chemistry, Manufacturing, and Controls  (CMC)</vt:lpstr>
      <vt:lpstr>Animal Pharmacology and Toxicology Information (Pharm/Tox, PT)</vt:lpstr>
      <vt:lpstr>Where do I send my IND?</vt:lpstr>
      <vt:lpstr>IND submission: the first 30 days</vt:lpstr>
      <vt:lpstr>IND submission: the first 30 days</vt:lpstr>
      <vt:lpstr>IND submission: the first 30 days</vt:lpstr>
      <vt:lpstr>IND submission: the first 30 days</vt:lpstr>
      <vt:lpstr>Best Practices</vt:lpstr>
      <vt:lpstr>Best Practices</vt:lpstr>
      <vt:lpstr>More Best Practices</vt:lpstr>
      <vt:lpstr>IND application-Format</vt:lpstr>
      <vt:lpstr>IND application-Resources</vt:lpstr>
      <vt:lpstr>IND Application-more resources</vt:lpstr>
      <vt:lpstr>Additional Resource</vt:lpstr>
    </vt:vector>
  </TitlesOfParts>
  <Company>Sensis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Grabow</dc:creator>
  <cp:lastModifiedBy>Milstein, Judit</cp:lastModifiedBy>
  <cp:revision>22</cp:revision>
  <dcterms:created xsi:type="dcterms:W3CDTF">2015-10-02T20:33:31Z</dcterms:created>
  <dcterms:modified xsi:type="dcterms:W3CDTF">2016-10-11T17:21:48Z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0x0101002EB926FE9B143445AAF9C4B1E305B464</vt:lpwstr>
  </property>
  <property fmtid="{D5CDD505-2E9C-101B-9397-08002B2CF9AE}" pid="3" name="_dlc_DocIdItemGuid">
    <vt:lpwstr>7b373738-5496-4cea-bb42-e6fb0af8d39e</vt:lpwstr>
  </property>
</Properties>
</file>