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</p:sldMasterIdLst>
  <p:notesMasterIdLst>
    <p:notesMasterId r:id="rId16"/>
  </p:notesMasterIdLst>
  <p:sldIdLst>
    <p:sldId id="256" r:id="rId5"/>
    <p:sldId id="257" r:id="rId6"/>
    <p:sldId id="258" r:id="rId7"/>
    <p:sldId id="270" r:id="rId8"/>
    <p:sldId id="269" r:id="rId9"/>
    <p:sldId id="261" r:id="rId10"/>
    <p:sldId id="264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70" autoAdjust="0"/>
  </p:normalViewPr>
  <p:slideViewPr>
    <p:cSldViewPr snapToGrid="0">
      <p:cViewPr varScale="1">
        <p:scale>
          <a:sx n="49" d="100"/>
          <a:sy n="49" d="100"/>
        </p:scale>
        <p:origin x="13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F780C-9D37-4BE2-BC74-4FE17B20B8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AD181B-5AA6-451E-91B5-802D2B2869EC}">
      <dgm:prSet phldrT="[Text]"/>
      <dgm:spPr/>
      <dgm:t>
        <a:bodyPr/>
        <a:lstStyle/>
        <a:p>
          <a:r>
            <a:rPr lang="en-US" b="1" u="sng" dirty="0">
              <a:latin typeface="Palatino Linotype" panose="02040502050505030304" pitchFamily="18" charset="0"/>
            </a:rPr>
            <a:t>Problem/Gap</a:t>
          </a:r>
        </a:p>
        <a:p>
          <a:r>
            <a:rPr lang="en-US" dirty="0">
              <a:latin typeface="Palatino Linotype" panose="02040502050505030304" pitchFamily="18" charset="0"/>
            </a:rPr>
            <a:t>1. Lack of diversity in RCT (race, ethnicity, SES)</a:t>
          </a:r>
        </a:p>
        <a:p>
          <a:r>
            <a:rPr lang="en-US" dirty="0">
              <a:latin typeface="Palatino Linotype" panose="02040502050505030304" pitchFamily="18" charset="0"/>
            </a:rPr>
            <a:t> 2. Insufficient evidence to ascertain effectiveness</a:t>
          </a:r>
        </a:p>
      </dgm:t>
    </dgm:pt>
    <dgm:pt modelId="{DB596013-DA45-4EC9-BE6E-FD5F3C8BA577}" type="parTrans" cxnId="{3AC318B9-F333-4ED9-ABD4-71531EA04A27}">
      <dgm:prSet/>
      <dgm:spPr/>
      <dgm:t>
        <a:bodyPr/>
        <a:lstStyle/>
        <a:p>
          <a:endParaRPr lang="en-US"/>
        </a:p>
      </dgm:t>
    </dgm:pt>
    <dgm:pt modelId="{EB57AAD6-FDFC-4E7D-B041-2CAD372B0A64}" type="sibTrans" cxnId="{3AC318B9-F333-4ED9-ABD4-71531EA04A27}">
      <dgm:prSet/>
      <dgm:spPr/>
      <dgm:t>
        <a:bodyPr/>
        <a:lstStyle/>
        <a:p>
          <a:endParaRPr lang="en-US"/>
        </a:p>
      </dgm:t>
    </dgm:pt>
    <dgm:pt modelId="{4F3E6CBC-0110-4EF8-80EC-19CFE279F1DA}">
      <dgm:prSet phldrT="[Text]"/>
      <dgm:spPr/>
      <dgm:t>
        <a:bodyPr/>
        <a:lstStyle/>
        <a:p>
          <a:r>
            <a:rPr lang="en-US" b="1" u="sng" dirty="0">
              <a:latin typeface="Palatino Linotype" panose="02040502050505030304" pitchFamily="18" charset="0"/>
            </a:rPr>
            <a:t>What we know…</a:t>
          </a:r>
          <a:endParaRPr lang="en-US" b="0" u="none" dirty="0">
            <a:latin typeface="Palatino Linotype" panose="02040502050505030304" pitchFamily="18" charset="0"/>
          </a:endParaRPr>
        </a:p>
        <a:p>
          <a:r>
            <a:rPr lang="en-US" b="0" u="none" dirty="0">
              <a:latin typeface="Palatino Linotype" panose="02040502050505030304" pitchFamily="18" charset="0"/>
            </a:rPr>
            <a:t>1. Low SES people are less likely to enroll in RCT</a:t>
          </a:r>
        </a:p>
        <a:p>
          <a:r>
            <a:rPr lang="en-US" b="0" u="none" dirty="0">
              <a:latin typeface="Palatino Linotype" panose="02040502050505030304" pitchFamily="18" charset="0"/>
            </a:rPr>
            <a:t>2. 27% of households earning &lt; $30,000 rely on smart phone for Internet access as compared to 6%  earning &gt; $100,000?</a:t>
          </a:r>
        </a:p>
        <a:p>
          <a:r>
            <a:rPr lang="en-US" b="0" u="none" dirty="0">
              <a:latin typeface="Palatino Linotype" panose="02040502050505030304" pitchFamily="18" charset="0"/>
            </a:rPr>
            <a:t> </a:t>
          </a:r>
        </a:p>
      </dgm:t>
    </dgm:pt>
    <dgm:pt modelId="{01AD1ED0-7D3D-48CA-884A-BC73CA06CB64}" type="parTrans" cxnId="{730CDFE4-E2DA-4D18-9A33-CFB0AA3F3DB9}">
      <dgm:prSet/>
      <dgm:spPr/>
      <dgm:t>
        <a:bodyPr/>
        <a:lstStyle/>
        <a:p>
          <a:endParaRPr lang="en-US"/>
        </a:p>
      </dgm:t>
    </dgm:pt>
    <dgm:pt modelId="{BF0EA15F-4A32-41F3-B81C-4F872D335068}" type="sibTrans" cxnId="{730CDFE4-E2DA-4D18-9A33-CFB0AA3F3DB9}">
      <dgm:prSet/>
      <dgm:spPr/>
      <dgm:t>
        <a:bodyPr/>
        <a:lstStyle/>
        <a:p>
          <a:endParaRPr lang="en-US"/>
        </a:p>
      </dgm:t>
    </dgm:pt>
    <dgm:pt modelId="{D8939017-50B1-4B2D-9CC8-8B1FBAA308F8}">
      <dgm:prSet phldrT="[Text]"/>
      <dgm:spPr/>
      <dgm:t>
        <a:bodyPr/>
        <a:lstStyle/>
        <a:p>
          <a:r>
            <a:rPr lang="en-US" b="1" u="sng" dirty="0">
              <a:latin typeface="Palatino Linotype" panose="02040502050505030304" pitchFamily="18" charset="0"/>
            </a:rPr>
            <a:t>Solution</a:t>
          </a:r>
        </a:p>
        <a:p>
          <a:r>
            <a:rPr lang="en-US" b="1" dirty="0" err="1">
              <a:latin typeface="Palatino Linotype" panose="02040502050505030304" pitchFamily="18" charset="0"/>
            </a:rPr>
            <a:t>MaGiKRx</a:t>
          </a:r>
          <a:r>
            <a:rPr lang="en-US" b="1" dirty="0">
              <a:latin typeface="Palatino Linotype" panose="02040502050505030304" pitchFamily="18" charset="0"/>
            </a:rPr>
            <a:t> App</a:t>
          </a:r>
        </a:p>
      </dgm:t>
    </dgm:pt>
    <dgm:pt modelId="{BC83542B-91E2-4E8F-8EB9-3D0678F990F0}" type="parTrans" cxnId="{27A6770B-59B8-477F-8416-4529A37F338C}">
      <dgm:prSet/>
      <dgm:spPr/>
      <dgm:t>
        <a:bodyPr/>
        <a:lstStyle/>
        <a:p>
          <a:endParaRPr lang="en-US"/>
        </a:p>
      </dgm:t>
    </dgm:pt>
    <dgm:pt modelId="{3AE128DE-7B22-4A2D-B08B-6EC79081A0C8}" type="sibTrans" cxnId="{27A6770B-59B8-477F-8416-4529A37F338C}">
      <dgm:prSet/>
      <dgm:spPr/>
      <dgm:t>
        <a:bodyPr/>
        <a:lstStyle/>
        <a:p>
          <a:endParaRPr lang="en-US"/>
        </a:p>
      </dgm:t>
    </dgm:pt>
    <dgm:pt modelId="{B4770744-A0A8-4EA2-8E94-EDF514209E4F}" type="pres">
      <dgm:prSet presAssocID="{49DF780C-9D37-4BE2-BC74-4FE17B20B820}" presName="Name0" presStyleCnt="0">
        <dgm:presLayoutVars>
          <dgm:dir/>
          <dgm:resizeHandles val="exact"/>
        </dgm:presLayoutVars>
      </dgm:prSet>
      <dgm:spPr/>
    </dgm:pt>
    <dgm:pt modelId="{91E6FFD3-6977-457F-9644-E0543DEC6706}" type="pres">
      <dgm:prSet presAssocID="{F9AD181B-5AA6-451E-91B5-802D2B2869EC}" presName="node" presStyleLbl="node1" presStyleIdx="0" presStyleCnt="3">
        <dgm:presLayoutVars>
          <dgm:bulletEnabled val="1"/>
        </dgm:presLayoutVars>
      </dgm:prSet>
      <dgm:spPr/>
    </dgm:pt>
    <dgm:pt modelId="{35F22CF6-5B54-44FC-A11A-B1CB644FE264}" type="pres">
      <dgm:prSet presAssocID="{EB57AAD6-FDFC-4E7D-B041-2CAD372B0A64}" presName="sibTrans" presStyleLbl="sibTrans2D1" presStyleIdx="0" presStyleCnt="2"/>
      <dgm:spPr/>
    </dgm:pt>
    <dgm:pt modelId="{5A593200-DF5B-43ED-8128-F132BB0A65C5}" type="pres">
      <dgm:prSet presAssocID="{EB57AAD6-FDFC-4E7D-B041-2CAD372B0A64}" presName="connectorText" presStyleLbl="sibTrans2D1" presStyleIdx="0" presStyleCnt="2"/>
      <dgm:spPr/>
    </dgm:pt>
    <dgm:pt modelId="{F6967069-0254-437F-BE52-CDA1C9B57771}" type="pres">
      <dgm:prSet presAssocID="{4F3E6CBC-0110-4EF8-80EC-19CFE279F1DA}" presName="node" presStyleLbl="node1" presStyleIdx="1" presStyleCnt="3">
        <dgm:presLayoutVars>
          <dgm:bulletEnabled val="1"/>
        </dgm:presLayoutVars>
      </dgm:prSet>
      <dgm:spPr/>
    </dgm:pt>
    <dgm:pt modelId="{46BF4B0B-1275-4AFE-BA6D-AF2091D57295}" type="pres">
      <dgm:prSet presAssocID="{BF0EA15F-4A32-41F3-B81C-4F872D335068}" presName="sibTrans" presStyleLbl="sibTrans2D1" presStyleIdx="1" presStyleCnt="2"/>
      <dgm:spPr/>
    </dgm:pt>
    <dgm:pt modelId="{A9A31986-4AB4-4FA2-A5E9-E16FAF567A01}" type="pres">
      <dgm:prSet presAssocID="{BF0EA15F-4A32-41F3-B81C-4F872D335068}" presName="connectorText" presStyleLbl="sibTrans2D1" presStyleIdx="1" presStyleCnt="2"/>
      <dgm:spPr/>
    </dgm:pt>
    <dgm:pt modelId="{CE8FE5A6-2285-4BE3-9673-2A19E961FF24}" type="pres">
      <dgm:prSet presAssocID="{D8939017-50B1-4B2D-9CC8-8B1FBAA308F8}" presName="node" presStyleLbl="node1" presStyleIdx="2" presStyleCnt="3">
        <dgm:presLayoutVars>
          <dgm:bulletEnabled val="1"/>
        </dgm:presLayoutVars>
      </dgm:prSet>
      <dgm:spPr/>
    </dgm:pt>
  </dgm:ptLst>
  <dgm:cxnLst>
    <dgm:cxn modelId="{7B15CE03-FF20-4C32-B9DE-E8696B4FE820}" type="presOf" srcId="{EB57AAD6-FDFC-4E7D-B041-2CAD372B0A64}" destId="{5A593200-DF5B-43ED-8128-F132BB0A65C5}" srcOrd="1" destOrd="0" presId="urn:microsoft.com/office/officeart/2005/8/layout/process1"/>
    <dgm:cxn modelId="{27A6770B-59B8-477F-8416-4529A37F338C}" srcId="{49DF780C-9D37-4BE2-BC74-4FE17B20B820}" destId="{D8939017-50B1-4B2D-9CC8-8B1FBAA308F8}" srcOrd="2" destOrd="0" parTransId="{BC83542B-91E2-4E8F-8EB9-3D0678F990F0}" sibTransId="{3AE128DE-7B22-4A2D-B08B-6EC79081A0C8}"/>
    <dgm:cxn modelId="{89789715-4422-4F36-8CDD-EB74107B2AFB}" type="presOf" srcId="{49DF780C-9D37-4BE2-BC74-4FE17B20B820}" destId="{B4770744-A0A8-4EA2-8E94-EDF514209E4F}" srcOrd="0" destOrd="0" presId="urn:microsoft.com/office/officeart/2005/8/layout/process1"/>
    <dgm:cxn modelId="{9C310360-5B74-4891-BCEF-463FFCB6DD58}" type="presOf" srcId="{BF0EA15F-4A32-41F3-B81C-4F872D335068}" destId="{46BF4B0B-1275-4AFE-BA6D-AF2091D57295}" srcOrd="0" destOrd="0" presId="urn:microsoft.com/office/officeart/2005/8/layout/process1"/>
    <dgm:cxn modelId="{4C4C7761-5B01-4272-8DE0-0189F5152DB4}" type="presOf" srcId="{4F3E6CBC-0110-4EF8-80EC-19CFE279F1DA}" destId="{F6967069-0254-437F-BE52-CDA1C9B57771}" srcOrd="0" destOrd="0" presId="urn:microsoft.com/office/officeart/2005/8/layout/process1"/>
    <dgm:cxn modelId="{2920779C-A5A0-444B-93FB-BEF20BC69793}" type="presOf" srcId="{BF0EA15F-4A32-41F3-B81C-4F872D335068}" destId="{A9A31986-4AB4-4FA2-A5E9-E16FAF567A01}" srcOrd="1" destOrd="0" presId="urn:microsoft.com/office/officeart/2005/8/layout/process1"/>
    <dgm:cxn modelId="{C4B15BB6-6FBF-4A90-BF7A-0A8E1FA639AB}" type="presOf" srcId="{F9AD181B-5AA6-451E-91B5-802D2B2869EC}" destId="{91E6FFD3-6977-457F-9644-E0543DEC6706}" srcOrd="0" destOrd="0" presId="urn:microsoft.com/office/officeart/2005/8/layout/process1"/>
    <dgm:cxn modelId="{340704B7-3B72-4632-8BF6-7633A71B2B5E}" type="presOf" srcId="{D8939017-50B1-4B2D-9CC8-8B1FBAA308F8}" destId="{CE8FE5A6-2285-4BE3-9673-2A19E961FF24}" srcOrd="0" destOrd="0" presId="urn:microsoft.com/office/officeart/2005/8/layout/process1"/>
    <dgm:cxn modelId="{85183EB8-FCA9-4FEE-8810-48BA1BBDCE08}" type="presOf" srcId="{EB57AAD6-FDFC-4E7D-B041-2CAD372B0A64}" destId="{35F22CF6-5B54-44FC-A11A-B1CB644FE264}" srcOrd="0" destOrd="0" presId="urn:microsoft.com/office/officeart/2005/8/layout/process1"/>
    <dgm:cxn modelId="{3AC318B9-F333-4ED9-ABD4-71531EA04A27}" srcId="{49DF780C-9D37-4BE2-BC74-4FE17B20B820}" destId="{F9AD181B-5AA6-451E-91B5-802D2B2869EC}" srcOrd="0" destOrd="0" parTransId="{DB596013-DA45-4EC9-BE6E-FD5F3C8BA577}" sibTransId="{EB57AAD6-FDFC-4E7D-B041-2CAD372B0A64}"/>
    <dgm:cxn modelId="{730CDFE4-E2DA-4D18-9A33-CFB0AA3F3DB9}" srcId="{49DF780C-9D37-4BE2-BC74-4FE17B20B820}" destId="{4F3E6CBC-0110-4EF8-80EC-19CFE279F1DA}" srcOrd="1" destOrd="0" parTransId="{01AD1ED0-7D3D-48CA-884A-BC73CA06CB64}" sibTransId="{BF0EA15F-4A32-41F3-B81C-4F872D335068}"/>
    <dgm:cxn modelId="{20755520-4654-4FB3-8803-9E1434ECE89D}" type="presParOf" srcId="{B4770744-A0A8-4EA2-8E94-EDF514209E4F}" destId="{91E6FFD3-6977-457F-9644-E0543DEC6706}" srcOrd="0" destOrd="0" presId="urn:microsoft.com/office/officeart/2005/8/layout/process1"/>
    <dgm:cxn modelId="{98F40B96-36ED-4CC3-A90A-A76A5CC3B522}" type="presParOf" srcId="{B4770744-A0A8-4EA2-8E94-EDF514209E4F}" destId="{35F22CF6-5B54-44FC-A11A-B1CB644FE264}" srcOrd="1" destOrd="0" presId="urn:microsoft.com/office/officeart/2005/8/layout/process1"/>
    <dgm:cxn modelId="{0BD73946-7C67-4D5A-937A-199351433B29}" type="presParOf" srcId="{35F22CF6-5B54-44FC-A11A-B1CB644FE264}" destId="{5A593200-DF5B-43ED-8128-F132BB0A65C5}" srcOrd="0" destOrd="0" presId="urn:microsoft.com/office/officeart/2005/8/layout/process1"/>
    <dgm:cxn modelId="{29B74018-FD7F-4578-8DEF-25BAF1F87A9F}" type="presParOf" srcId="{B4770744-A0A8-4EA2-8E94-EDF514209E4F}" destId="{F6967069-0254-437F-BE52-CDA1C9B57771}" srcOrd="2" destOrd="0" presId="urn:microsoft.com/office/officeart/2005/8/layout/process1"/>
    <dgm:cxn modelId="{99584249-7453-4C64-ACA3-AA639CCAD377}" type="presParOf" srcId="{B4770744-A0A8-4EA2-8E94-EDF514209E4F}" destId="{46BF4B0B-1275-4AFE-BA6D-AF2091D57295}" srcOrd="3" destOrd="0" presId="urn:microsoft.com/office/officeart/2005/8/layout/process1"/>
    <dgm:cxn modelId="{28483444-8323-4D1C-BF6B-0C181B4436A6}" type="presParOf" srcId="{46BF4B0B-1275-4AFE-BA6D-AF2091D57295}" destId="{A9A31986-4AB4-4FA2-A5E9-E16FAF567A01}" srcOrd="0" destOrd="0" presId="urn:microsoft.com/office/officeart/2005/8/layout/process1"/>
    <dgm:cxn modelId="{13BDF9FE-AF75-45B2-B53D-2C4923D44D1F}" type="presParOf" srcId="{B4770744-A0A8-4EA2-8E94-EDF514209E4F}" destId="{CE8FE5A6-2285-4BE3-9673-2A19E961FF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FBFA3-CF6E-4797-BDEB-14EE352155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A2A6E7-A9EC-4360-B678-5D2A00CDFF53}">
      <dgm:prSet/>
      <dgm:spPr/>
      <dgm:t>
        <a:bodyPr/>
        <a:lstStyle/>
        <a:p>
          <a:r>
            <a:rPr lang="en-US"/>
            <a:t>Develop a web based mobile app</a:t>
          </a:r>
        </a:p>
      </dgm:t>
    </dgm:pt>
    <dgm:pt modelId="{2AC5AD78-8E4E-40ED-97D1-07501DA61F4F}" type="parTrans" cxnId="{7D51EC82-4F9A-45FD-84C5-6B0F2401106A}">
      <dgm:prSet/>
      <dgm:spPr/>
      <dgm:t>
        <a:bodyPr/>
        <a:lstStyle/>
        <a:p>
          <a:endParaRPr lang="en-US"/>
        </a:p>
      </dgm:t>
    </dgm:pt>
    <dgm:pt modelId="{9C929350-CC70-459B-BA03-A0828051A790}" type="sibTrans" cxnId="{7D51EC82-4F9A-45FD-84C5-6B0F2401106A}">
      <dgm:prSet/>
      <dgm:spPr/>
      <dgm:t>
        <a:bodyPr/>
        <a:lstStyle/>
        <a:p>
          <a:endParaRPr lang="en-US"/>
        </a:p>
      </dgm:t>
    </dgm:pt>
    <dgm:pt modelId="{66BC6D50-8A91-46F7-97F2-35DAF72EBAC0}">
      <dgm:prSet/>
      <dgm:spPr/>
      <dgm:t>
        <a:bodyPr/>
        <a:lstStyle/>
        <a:p>
          <a:r>
            <a:rPr lang="en-US"/>
            <a:t>Managed by American Alzheimer's Association</a:t>
          </a:r>
        </a:p>
      </dgm:t>
    </dgm:pt>
    <dgm:pt modelId="{B5DB4D84-54B0-4921-B1EC-373A9F6FCB81}" type="parTrans" cxnId="{11042A5F-743B-42F0-8ED4-D488B0A707E8}">
      <dgm:prSet/>
      <dgm:spPr/>
      <dgm:t>
        <a:bodyPr/>
        <a:lstStyle/>
        <a:p>
          <a:endParaRPr lang="en-US"/>
        </a:p>
      </dgm:t>
    </dgm:pt>
    <dgm:pt modelId="{1C35B6D3-F115-4312-8F84-A3E28071F811}" type="sibTrans" cxnId="{11042A5F-743B-42F0-8ED4-D488B0A707E8}">
      <dgm:prSet/>
      <dgm:spPr/>
      <dgm:t>
        <a:bodyPr/>
        <a:lstStyle/>
        <a:p>
          <a:endParaRPr lang="en-US"/>
        </a:p>
      </dgm:t>
    </dgm:pt>
    <dgm:pt modelId="{FE811324-0EEA-4745-B4A2-C2E19122D117}">
      <dgm:prSet/>
      <dgm:spPr/>
      <dgm:t>
        <a:bodyPr/>
        <a:lstStyle/>
        <a:p>
          <a:r>
            <a:rPr lang="en-US"/>
            <a:t>Collects demographic and clinical characteristics</a:t>
          </a:r>
        </a:p>
      </dgm:t>
    </dgm:pt>
    <dgm:pt modelId="{C69D01FB-E45A-46EF-B48D-CDB50FC30111}" type="parTrans" cxnId="{E5382391-098D-46A3-930D-3E2EBC296180}">
      <dgm:prSet/>
      <dgm:spPr/>
      <dgm:t>
        <a:bodyPr/>
        <a:lstStyle/>
        <a:p>
          <a:endParaRPr lang="en-US"/>
        </a:p>
      </dgm:t>
    </dgm:pt>
    <dgm:pt modelId="{43AD630E-3F51-473E-B376-974768265060}" type="sibTrans" cxnId="{E5382391-098D-46A3-930D-3E2EBC296180}">
      <dgm:prSet/>
      <dgm:spPr/>
      <dgm:t>
        <a:bodyPr/>
        <a:lstStyle/>
        <a:p>
          <a:endParaRPr lang="en-US"/>
        </a:p>
      </dgm:t>
    </dgm:pt>
    <dgm:pt modelId="{E6CF88FE-AFD5-4FD0-9B1C-CA59C57FD107}">
      <dgm:prSet/>
      <dgm:spPr/>
      <dgm:t>
        <a:bodyPr/>
        <a:lstStyle/>
        <a:p>
          <a:r>
            <a:rPr lang="en-US"/>
            <a:t>Uses Patient Reported Outcomes (PRO) measures to understand effectiveness</a:t>
          </a:r>
        </a:p>
      </dgm:t>
    </dgm:pt>
    <dgm:pt modelId="{3E8708D0-C62A-46BD-9B32-D5A225BC53BB}" type="parTrans" cxnId="{277CDFEA-AC4E-428B-B32E-9A9BA9F17135}">
      <dgm:prSet/>
      <dgm:spPr/>
      <dgm:t>
        <a:bodyPr/>
        <a:lstStyle/>
        <a:p>
          <a:endParaRPr lang="en-US"/>
        </a:p>
      </dgm:t>
    </dgm:pt>
    <dgm:pt modelId="{C9507985-6AA1-40A1-923F-AC48CC11D1CC}" type="sibTrans" cxnId="{277CDFEA-AC4E-428B-B32E-9A9BA9F17135}">
      <dgm:prSet/>
      <dgm:spPr/>
      <dgm:t>
        <a:bodyPr/>
        <a:lstStyle/>
        <a:p>
          <a:endParaRPr lang="en-US"/>
        </a:p>
      </dgm:t>
    </dgm:pt>
    <dgm:pt modelId="{0ECC9E58-11E7-4F96-8FE6-DAD505352A4C}">
      <dgm:prSet/>
      <dgm:spPr/>
      <dgm:t>
        <a:bodyPr/>
        <a:lstStyle/>
        <a:p>
          <a:r>
            <a:rPr lang="en-US"/>
            <a:t>Increases racial, ethnic and SES diversity </a:t>
          </a:r>
        </a:p>
      </dgm:t>
    </dgm:pt>
    <dgm:pt modelId="{220CFD05-BC1A-41E6-8DB9-CE7C579C5DE3}" type="parTrans" cxnId="{62F84F68-04C1-4FA5-BEE7-E8DE76FEA739}">
      <dgm:prSet/>
      <dgm:spPr/>
      <dgm:t>
        <a:bodyPr/>
        <a:lstStyle/>
        <a:p>
          <a:endParaRPr lang="en-US"/>
        </a:p>
      </dgm:t>
    </dgm:pt>
    <dgm:pt modelId="{8D857C75-DD11-409C-84F1-564C1B1C4788}" type="sibTrans" cxnId="{62F84F68-04C1-4FA5-BEE7-E8DE76FEA739}">
      <dgm:prSet/>
      <dgm:spPr/>
      <dgm:t>
        <a:bodyPr/>
        <a:lstStyle/>
        <a:p>
          <a:endParaRPr lang="en-US"/>
        </a:p>
      </dgm:t>
    </dgm:pt>
    <dgm:pt modelId="{EACBC49C-B0A2-4DF3-99F5-B15B116B0956}">
      <dgm:prSet/>
      <dgm:spPr/>
      <dgm:t>
        <a:bodyPr/>
        <a:lstStyle/>
        <a:p>
          <a:r>
            <a:rPr lang="en-US"/>
            <a:t>Accelerates data collection</a:t>
          </a:r>
        </a:p>
      </dgm:t>
    </dgm:pt>
    <dgm:pt modelId="{51A27C07-D030-439F-A0FA-E6C2AE801C04}" type="parTrans" cxnId="{3A842763-D2D5-43E4-A130-77A5FE8A23F6}">
      <dgm:prSet/>
      <dgm:spPr/>
      <dgm:t>
        <a:bodyPr/>
        <a:lstStyle/>
        <a:p>
          <a:endParaRPr lang="en-US"/>
        </a:p>
      </dgm:t>
    </dgm:pt>
    <dgm:pt modelId="{68A4D8E9-B795-4D56-A45B-4132149DD331}" type="sibTrans" cxnId="{3A842763-D2D5-43E4-A130-77A5FE8A23F6}">
      <dgm:prSet/>
      <dgm:spPr/>
      <dgm:t>
        <a:bodyPr/>
        <a:lstStyle/>
        <a:p>
          <a:endParaRPr lang="en-US"/>
        </a:p>
      </dgm:t>
    </dgm:pt>
    <dgm:pt modelId="{D6C5E38D-2DC5-4ED9-AA30-BFF0F40260C1}" type="pres">
      <dgm:prSet presAssocID="{3EDFBFA3-CF6E-4797-BDEB-14EE35215597}" presName="diagram" presStyleCnt="0">
        <dgm:presLayoutVars>
          <dgm:dir/>
          <dgm:resizeHandles val="exact"/>
        </dgm:presLayoutVars>
      </dgm:prSet>
      <dgm:spPr/>
    </dgm:pt>
    <dgm:pt modelId="{609BEC20-7F5F-425C-A3F2-B976BCA336B9}" type="pres">
      <dgm:prSet presAssocID="{06A2A6E7-A9EC-4360-B678-5D2A00CDFF53}" presName="node" presStyleLbl="node1" presStyleIdx="0" presStyleCnt="6">
        <dgm:presLayoutVars>
          <dgm:bulletEnabled val="1"/>
        </dgm:presLayoutVars>
      </dgm:prSet>
      <dgm:spPr/>
    </dgm:pt>
    <dgm:pt modelId="{20E02B0B-2D39-4EDF-9A6C-C8C11B91B950}" type="pres">
      <dgm:prSet presAssocID="{9C929350-CC70-459B-BA03-A0828051A790}" presName="sibTrans" presStyleCnt="0"/>
      <dgm:spPr/>
    </dgm:pt>
    <dgm:pt modelId="{B7302308-D485-4C3E-BDBB-ADFADAFE049D}" type="pres">
      <dgm:prSet presAssocID="{66BC6D50-8A91-46F7-97F2-35DAF72EBAC0}" presName="node" presStyleLbl="node1" presStyleIdx="1" presStyleCnt="6">
        <dgm:presLayoutVars>
          <dgm:bulletEnabled val="1"/>
        </dgm:presLayoutVars>
      </dgm:prSet>
      <dgm:spPr/>
    </dgm:pt>
    <dgm:pt modelId="{D130E0AF-1AD8-4BBE-9584-E5212A708057}" type="pres">
      <dgm:prSet presAssocID="{1C35B6D3-F115-4312-8F84-A3E28071F811}" presName="sibTrans" presStyleCnt="0"/>
      <dgm:spPr/>
    </dgm:pt>
    <dgm:pt modelId="{C7ABDB43-C7A2-477B-A165-E14113F48699}" type="pres">
      <dgm:prSet presAssocID="{FE811324-0EEA-4745-B4A2-C2E19122D117}" presName="node" presStyleLbl="node1" presStyleIdx="2" presStyleCnt="6">
        <dgm:presLayoutVars>
          <dgm:bulletEnabled val="1"/>
        </dgm:presLayoutVars>
      </dgm:prSet>
      <dgm:spPr/>
    </dgm:pt>
    <dgm:pt modelId="{E16FF614-E63C-4DEF-8497-6F2FE6431EFB}" type="pres">
      <dgm:prSet presAssocID="{43AD630E-3F51-473E-B376-974768265060}" presName="sibTrans" presStyleCnt="0"/>
      <dgm:spPr/>
    </dgm:pt>
    <dgm:pt modelId="{2F6D2F62-70E6-4830-849D-B7780B20F5E4}" type="pres">
      <dgm:prSet presAssocID="{E6CF88FE-AFD5-4FD0-9B1C-CA59C57FD107}" presName="node" presStyleLbl="node1" presStyleIdx="3" presStyleCnt="6">
        <dgm:presLayoutVars>
          <dgm:bulletEnabled val="1"/>
        </dgm:presLayoutVars>
      </dgm:prSet>
      <dgm:spPr/>
    </dgm:pt>
    <dgm:pt modelId="{F44A9076-E8B8-4ACC-AEF9-9E57BC9DEF30}" type="pres">
      <dgm:prSet presAssocID="{C9507985-6AA1-40A1-923F-AC48CC11D1CC}" presName="sibTrans" presStyleCnt="0"/>
      <dgm:spPr/>
    </dgm:pt>
    <dgm:pt modelId="{D4891AD1-6427-4CF7-9E2E-14CC59FCB3AB}" type="pres">
      <dgm:prSet presAssocID="{0ECC9E58-11E7-4F96-8FE6-DAD505352A4C}" presName="node" presStyleLbl="node1" presStyleIdx="4" presStyleCnt="6">
        <dgm:presLayoutVars>
          <dgm:bulletEnabled val="1"/>
        </dgm:presLayoutVars>
      </dgm:prSet>
      <dgm:spPr/>
    </dgm:pt>
    <dgm:pt modelId="{1585DB6C-26DC-4A63-8AD8-0FCAE62A4B50}" type="pres">
      <dgm:prSet presAssocID="{8D857C75-DD11-409C-84F1-564C1B1C4788}" presName="sibTrans" presStyleCnt="0"/>
      <dgm:spPr/>
    </dgm:pt>
    <dgm:pt modelId="{962F5425-828E-4CD8-B538-17593DD33082}" type="pres">
      <dgm:prSet presAssocID="{EACBC49C-B0A2-4DF3-99F5-B15B116B0956}" presName="node" presStyleLbl="node1" presStyleIdx="5" presStyleCnt="6">
        <dgm:presLayoutVars>
          <dgm:bulletEnabled val="1"/>
        </dgm:presLayoutVars>
      </dgm:prSet>
      <dgm:spPr/>
    </dgm:pt>
  </dgm:ptLst>
  <dgm:cxnLst>
    <dgm:cxn modelId="{B1708019-A21C-405F-B4CB-08B9941120CC}" type="presOf" srcId="{EACBC49C-B0A2-4DF3-99F5-B15B116B0956}" destId="{962F5425-828E-4CD8-B538-17593DD33082}" srcOrd="0" destOrd="0" presId="urn:microsoft.com/office/officeart/2005/8/layout/default"/>
    <dgm:cxn modelId="{A640BF30-E2C9-4BCF-BE26-E88157D55A7D}" type="presOf" srcId="{06A2A6E7-A9EC-4360-B678-5D2A00CDFF53}" destId="{609BEC20-7F5F-425C-A3F2-B976BCA336B9}" srcOrd="0" destOrd="0" presId="urn:microsoft.com/office/officeart/2005/8/layout/default"/>
    <dgm:cxn modelId="{11042A5F-743B-42F0-8ED4-D488B0A707E8}" srcId="{3EDFBFA3-CF6E-4797-BDEB-14EE35215597}" destId="{66BC6D50-8A91-46F7-97F2-35DAF72EBAC0}" srcOrd="1" destOrd="0" parTransId="{B5DB4D84-54B0-4921-B1EC-373A9F6FCB81}" sibTransId="{1C35B6D3-F115-4312-8F84-A3E28071F811}"/>
    <dgm:cxn modelId="{3A842763-D2D5-43E4-A130-77A5FE8A23F6}" srcId="{3EDFBFA3-CF6E-4797-BDEB-14EE35215597}" destId="{EACBC49C-B0A2-4DF3-99F5-B15B116B0956}" srcOrd="5" destOrd="0" parTransId="{51A27C07-D030-439F-A0FA-E6C2AE801C04}" sibTransId="{68A4D8E9-B795-4D56-A45B-4132149DD331}"/>
    <dgm:cxn modelId="{62F84F68-04C1-4FA5-BEE7-E8DE76FEA739}" srcId="{3EDFBFA3-CF6E-4797-BDEB-14EE35215597}" destId="{0ECC9E58-11E7-4F96-8FE6-DAD505352A4C}" srcOrd="4" destOrd="0" parTransId="{220CFD05-BC1A-41E6-8DB9-CE7C579C5DE3}" sibTransId="{8D857C75-DD11-409C-84F1-564C1B1C4788}"/>
    <dgm:cxn modelId="{90AF1650-7781-4900-9BB5-AC55CB093FD5}" type="presOf" srcId="{0ECC9E58-11E7-4F96-8FE6-DAD505352A4C}" destId="{D4891AD1-6427-4CF7-9E2E-14CC59FCB3AB}" srcOrd="0" destOrd="0" presId="urn:microsoft.com/office/officeart/2005/8/layout/default"/>
    <dgm:cxn modelId="{AD31BD57-4274-48F3-AAD4-499D0EDABB22}" type="presOf" srcId="{3EDFBFA3-CF6E-4797-BDEB-14EE35215597}" destId="{D6C5E38D-2DC5-4ED9-AA30-BFF0F40260C1}" srcOrd="0" destOrd="0" presId="urn:microsoft.com/office/officeart/2005/8/layout/default"/>
    <dgm:cxn modelId="{7D51EC82-4F9A-45FD-84C5-6B0F2401106A}" srcId="{3EDFBFA3-CF6E-4797-BDEB-14EE35215597}" destId="{06A2A6E7-A9EC-4360-B678-5D2A00CDFF53}" srcOrd="0" destOrd="0" parTransId="{2AC5AD78-8E4E-40ED-97D1-07501DA61F4F}" sibTransId="{9C929350-CC70-459B-BA03-A0828051A790}"/>
    <dgm:cxn modelId="{E5382391-098D-46A3-930D-3E2EBC296180}" srcId="{3EDFBFA3-CF6E-4797-BDEB-14EE35215597}" destId="{FE811324-0EEA-4745-B4A2-C2E19122D117}" srcOrd="2" destOrd="0" parTransId="{C69D01FB-E45A-46EF-B48D-CDB50FC30111}" sibTransId="{43AD630E-3F51-473E-B376-974768265060}"/>
    <dgm:cxn modelId="{5D81A19B-9951-4AE9-82AD-0692A212C28D}" type="presOf" srcId="{66BC6D50-8A91-46F7-97F2-35DAF72EBAC0}" destId="{B7302308-D485-4C3E-BDBB-ADFADAFE049D}" srcOrd="0" destOrd="0" presId="urn:microsoft.com/office/officeart/2005/8/layout/default"/>
    <dgm:cxn modelId="{F2B8D7B7-0F41-42D4-BBBF-82D1E05C78B7}" type="presOf" srcId="{E6CF88FE-AFD5-4FD0-9B1C-CA59C57FD107}" destId="{2F6D2F62-70E6-4830-849D-B7780B20F5E4}" srcOrd="0" destOrd="0" presId="urn:microsoft.com/office/officeart/2005/8/layout/default"/>
    <dgm:cxn modelId="{1E4ECADB-1AA5-4A20-BE5A-7F5A122F3ED7}" type="presOf" srcId="{FE811324-0EEA-4745-B4A2-C2E19122D117}" destId="{C7ABDB43-C7A2-477B-A165-E14113F48699}" srcOrd="0" destOrd="0" presId="urn:microsoft.com/office/officeart/2005/8/layout/default"/>
    <dgm:cxn modelId="{277CDFEA-AC4E-428B-B32E-9A9BA9F17135}" srcId="{3EDFBFA3-CF6E-4797-BDEB-14EE35215597}" destId="{E6CF88FE-AFD5-4FD0-9B1C-CA59C57FD107}" srcOrd="3" destOrd="0" parTransId="{3E8708D0-C62A-46BD-9B32-D5A225BC53BB}" sibTransId="{C9507985-6AA1-40A1-923F-AC48CC11D1CC}"/>
    <dgm:cxn modelId="{047DD040-6B56-4F10-8B03-B2EB72B0E913}" type="presParOf" srcId="{D6C5E38D-2DC5-4ED9-AA30-BFF0F40260C1}" destId="{609BEC20-7F5F-425C-A3F2-B976BCA336B9}" srcOrd="0" destOrd="0" presId="urn:microsoft.com/office/officeart/2005/8/layout/default"/>
    <dgm:cxn modelId="{BD3FCFF4-4A0B-4665-84E0-42542F137808}" type="presParOf" srcId="{D6C5E38D-2DC5-4ED9-AA30-BFF0F40260C1}" destId="{20E02B0B-2D39-4EDF-9A6C-C8C11B91B950}" srcOrd="1" destOrd="0" presId="urn:microsoft.com/office/officeart/2005/8/layout/default"/>
    <dgm:cxn modelId="{1D81FBCD-9656-4383-90F3-0F10067774D3}" type="presParOf" srcId="{D6C5E38D-2DC5-4ED9-AA30-BFF0F40260C1}" destId="{B7302308-D485-4C3E-BDBB-ADFADAFE049D}" srcOrd="2" destOrd="0" presId="urn:microsoft.com/office/officeart/2005/8/layout/default"/>
    <dgm:cxn modelId="{DDAA47FB-1340-478F-AF48-EF0624EB5D0E}" type="presParOf" srcId="{D6C5E38D-2DC5-4ED9-AA30-BFF0F40260C1}" destId="{D130E0AF-1AD8-4BBE-9584-E5212A708057}" srcOrd="3" destOrd="0" presId="urn:microsoft.com/office/officeart/2005/8/layout/default"/>
    <dgm:cxn modelId="{077D72AF-6EF3-4379-8920-F7AA17DA1F98}" type="presParOf" srcId="{D6C5E38D-2DC5-4ED9-AA30-BFF0F40260C1}" destId="{C7ABDB43-C7A2-477B-A165-E14113F48699}" srcOrd="4" destOrd="0" presId="urn:microsoft.com/office/officeart/2005/8/layout/default"/>
    <dgm:cxn modelId="{638F5E7F-A291-44EF-97E9-1C885FC5BEA6}" type="presParOf" srcId="{D6C5E38D-2DC5-4ED9-AA30-BFF0F40260C1}" destId="{E16FF614-E63C-4DEF-8497-6F2FE6431EFB}" srcOrd="5" destOrd="0" presId="urn:microsoft.com/office/officeart/2005/8/layout/default"/>
    <dgm:cxn modelId="{54C0D6C5-1F90-46D1-B6ED-BF5966D07314}" type="presParOf" srcId="{D6C5E38D-2DC5-4ED9-AA30-BFF0F40260C1}" destId="{2F6D2F62-70E6-4830-849D-B7780B20F5E4}" srcOrd="6" destOrd="0" presId="urn:microsoft.com/office/officeart/2005/8/layout/default"/>
    <dgm:cxn modelId="{89310BD5-ACDE-4FE7-BCFF-431973C9C775}" type="presParOf" srcId="{D6C5E38D-2DC5-4ED9-AA30-BFF0F40260C1}" destId="{F44A9076-E8B8-4ACC-AEF9-9E57BC9DEF30}" srcOrd="7" destOrd="0" presId="urn:microsoft.com/office/officeart/2005/8/layout/default"/>
    <dgm:cxn modelId="{A2FBB9E1-368D-42B5-837F-B2BC3F2B616F}" type="presParOf" srcId="{D6C5E38D-2DC5-4ED9-AA30-BFF0F40260C1}" destId="{D4891AD1-6427-4CF7-9E2E-14CC59FCB3AB}" srcOrd="8" destOrd="0" presId="urn:microsoft.com/office/officeart/2005/8/layout/default"/>
    <dgm:cxn modelId="{C85038E2-A35E-444C-A121-08E14B7AFE9C}" type="presParOf" srcId="{D6C5E38D-2DC5-4ED9-AA30-BFF0F40260C1}" destId="{1585DB6C-26DC-4A63-8AD8-0FCAE62A4B50}" srcOrd="9" destOrd="0" presId="urn:microsoft.com/office/officeart/2005/8/layout/default"/>
    <dgm:cxn modelId="{16241953-44E1-408E-B937-0E118675D2CC}" type="presParOf" srcId="{D6C5E38D-2DC5-4ED9-AA30-BFF0F40260C1}" destId="{962F5425-828E-4CD8-B538-17593DD3308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DF240-2756-459D-8946-984DCDF927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7B0BC-6440-48A7-ACFB-059052ADB3A6}">
      <dgm:prSet/>
      <dgm:spPr/>
      <dgm:t>
        <a:bodyPr/>
        <a:lstStyle/>
        <a:p>
          <a:r>
            <a:rPr lang="en-US"/>
            <a:t>This app will run concurrently with confirmatory RCTs</a:t>
          </a:r>
        </a:p>
      </dgm:t>
    </dgm:pt>
    <dgm:pt modelId="{DD9FA226-73EA-4F54-98E1-119361F84F04}" type="parTrans" cxnId="{2F68EAD7-F43F-4102-8B09-0DD2D27ACB51}">
      <dgm:prSet/>
      <dgm:spPr/>
      <dgm:t>
        <a:bodyPr/>
        <a:lstStyle/>
        <a:p>
          <a:endParaRPr lang="en-US"/>
        </a:p>
      </dgm:t>
    </dgm:pt>
    <dgm:pt modelId="{B19440C5-3EAA-4CCE-9F42-3C73142334DA}" type="sibTrans" cxnId="{2F68EAD7-F43F-4102-8B09-0DD2D27ACB51}">
      <dgm:prSet/>
      <dgm:spPr/>
      <dgm:t>
        <a:bodyPr/>
        <a:lstStyle/>
        <a:p>
          <a:endParaRPr lang="en-US"/>
        </a:p>
      </dgm:t>
    </dgm:pt>
    <dgm:pt modelId="{0ACA4091-6D57-4279-BC1E-CD850F25A698}">
      <dgm:prSet/>
      <dgm:spPr/>
      <dgm:t>
        <a:bodyPr/>
        <a:lstStyle/>
        <a:p>
          <a:r>
            <a:rPr lang="en-US"/>
            <a:t>Developing a database that could be used for RWE generation</a:t>
          </a:r>
        </a:p>
      </dgm:t>
    </dgm:pt>
    <dgm:pt modelId="{68FFFC7B-2F7C-483C-A9CD-47964B698D1D}" type="parTrans" cxnId="{B485BDC9-80BE-4538-8B3D-209F58A62D8D}">
      <dgm:prSet/>
      <dgm:spPr/>
      <dgm:t>
        <a:bodyPr/>
        <a:lstStyle/>
        <a:p>
          <a:endParaRPr lang="en-US"/>
        </a:p>
      </dgm:t>
    </dgm:pt>
    <dgm:pt modelId="{0E254CCC-1777-4B7B-A0C8-8975227C5571}" type="sibTrans" cxnId="{B485BDC9-80BE-4538-8B3D-209F58A62D8D}">
      <dgm:prSet/>
      <dgm:spPr/>
      <dgm:t>
        <a:bodyPr/>
        <a:lstStyle/>
        <a:p>
          <a:endParaRPr lang="en-US"/>
        </a:p>
      </dgm:t>
    </dgm:pt>
    <dgm:pt modelId="{A76FECA0-B657-432B-BEF7-6449AA661190}">
      <dgm:prSet/>
      <dgm:spPr/>
      <dgm:t>
        <a:bodyPr/>
        <a:lstStyle/>
        <a:p>
          <a:r>
            <a:rPr lang="en-US" dirty="0"/>
            <a:t>Data collection for changes in QoL measures after drug initiation</a:t>
          </a:r>
        </a:p>
      </dgm:t>
    </dgm:pt>
    <dgm:pt modelId="{3AC36143-D3A8-46E2-9B8C-C727A6D64065}" type="parTrans" cxnId="{3824D3EB-EACC-44FA-AEE3-72A84D6E9DAC}">
      <dgm:prSet/>
      <dgm:spPr/>
      <dgm:t>
        <a:bodyPr/>
        <a:lstStyle/>
        <a:p>
          <a:endParaRPr lang="en-US"/>
        </a:p>
      </dgm:t>
    </dgm:pt>
    <dgm:pt modelId="{0BA30C49-997F-4E53-B0A0-7AFFF054FACC}" type="sibTrans" cxnId="{3824D3EB-EACC-44FA-AEE3-72A84D6E9DAC}">
      <dgm:prSet/>
      <dgm:spPr/>
      <dgm:t>
        <a:bodyPr/>
        <a:lstStyle/>
        <a:p>
          <a:endParaRPr lang="en-US"/>
        </a:p>
      </dgm:t>
    </dgm:pt>
    <dgm:pt modelId="{DB12326A-AEB7-4F83-8F76-AD9E791E8279}">
      <dgm:prSet/>
      <dgm:spPr/>
      <dgm:t>
        <a:bodyPr/>
        <a:lstStyle/>
        <a:p>
          <a:r>
            <a:rPr lang="en-US"/>
            <a:t>Transparent way of obtaining validated PROs</a:t>
          </a:r>
        </a:p>
      </dgm:t>
    </dgm:pt>
    <dgm:pt modelId="{64FEB863-9FFC-47D4-B0CF-774B12547F21}" type="parTrans" cxnId="{25D2CA1F-AE2F-42D7-B30F-13D6D98E42BB}">
      <dgm:prSet/>
      <dgm:spPr/>
      <dgm:t>
        <a:bodyPr/>
        <a:lstStyle/>
        <a:p>
          <a:endParaRPr lang="en-US"/>
        </a:p>
      </dgm:t>
    </dgm:pt>
    <dgm:pt modelId="{690856DC-EA63-40FB-A44C-534C1B7A23FA}" type="sibTrans" cxnId="{25D2CA1F-AE2F-42D7-B30F-13D6D98E42BB}">
      <dgm:prSet/>
      <dgm:spPr/>
      <dgm:t>
        <a:bodyPr/>
        <a:lstStyle/>
        <a:p>
          <a:endParaRPr lang="en-US"/>
        </a:p>
      </dgm:t>
    </dgm:pt>
    <dgm:pt modelId="{42046645-892E-41FC-8D7F-B3E1CA738437}">
      <dgm:prSet/>
      <dgm:spPr/>
      <dgm:t>
        <a:bodyPr/>
        <a:lstStyle/>
        <a:p>
          <a:r>
            <a:rPr lang="en-US"/>
            <a:t>Ensure HIPAA compliance </a:t>
          </a:r>
        </a:p>
      </dgm:t>
    </dgm:pt>
    <dgm:pt modelId="{F74E5AD0-FAFE-4F4A-A9EE-E17C38EDA0CD}" type="parTrans" cxnId="{87A48164-4D23-43ED-A1A8-F7CECE0C8171}">
      <dgm:prSet/>
      <dgm:spPr/>
      <dgm:t>
        <a:bodyPr/>
        <a:lstStyle/>
        <a:p>
          <a:endParaRPr lang="en-US"/>
        </a:p>
      </dgm:t>
    </dgm:pt>
    <dgm:pt modelId="{96CE1DDE-4461-4E68-91AE-B8C154C8EAC9}" type="sibTrans" cxnId="{87A48164-4D23-43ED-A1A8-F7CECE0C8171}">
      <dgm:prSet/>
      <dgm:spPr/>
      <dgm:t>
        <a:bodyPr/>
        <a:lstStyle/>
        <a:p>
          <a:endParaRPr lang="en-US"/>
        </a:p>
      </dgm:t>
    </dgm:pt>
    <dgm:pt modelId="{6FD0535E-B582-4F89-9F0B-F6CFC2411D3D}">
      <dgm:prSet/>
      <dgm:spPr/>
      <dgm:t>
        <a:bodyPr/>
        <a:lstStyle/>
        <a:p>
          <a:r>
            <a:rPr lang="en-US"/>
            <a:t>App is accessible to all who receive prescription for Lecanemab</a:t>
          </a:r>
        </a:p>
      </dgm:t>
    </dgm:pt>
    <dgm:pt modelId="{F0B11192-8A02-4125-B798-4020EC49BD2A}" type="parTrans" cxnId="{168F8F15-63A9-4496-8B96-9E6C4A6B70C8}">
      <dgm:prSet/>
      <dgm:spPr/>
      <dgm:t>
        <a:bodyPr/>
        <a:lstStyle/>
        <a:p>
          <a:endParaRPr lang="en-US"/>
        </a:p>
      </dgm:t>
    </dgm:pt>
    <dgm:pt modelId="{486EA530-AA6D-4E63-A63A-DEDBF1E44E20}" type="sibTrans" cxnId="{168F8F15-63A9-4496-8B96-9E6C4A6B70C8}">
      <dgm:prSet/>
      <dgm:spPr/>
      <dgm:t>
        <a:bodyPr/>
        <a:lstStyle/>
        <a:p>
          <a:endParaRPr lang="en-US"/>
        </a:p>
      </dgm:t>
    </dgm:pt>
    <dgm:pt modelId="{78D75A76-C424-4ADC-892A-9DFF0F710F34}" type="pres">
      <dgm:prSet presAssocID="{458DF240-2756-459D-8946-984DCDF92769}" presName="linear" presStyleCnt="0">
        <dgm:presLayoutVars>
          <dgm:animLvl val="lvl"/>
          <dgm:resizeHandles val="exact"/>
        </dgm:presLayoutVars>
      </dgm:prSet>
      <dgm:spPr/>
    </dgm:pt>
    <dgm:pt modelId="{36850869-B08F-41A6-9059-C89241B2F86F}" type="pres">
      <dgm:prSet presAssocID="{B8F7B0BC-6440-48A7-ACFB-059052ADB3A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4FB38BD-FAB2-40FF-8FF1-6CF5FD1E9662}" type="pres">
      <dgm:prSet presAssocID="{B19440C5-3EAA-4CCE-9F42-3C73142334DA}" presName="spacer" presStyleCnt="0"/>
      <dgm:spPr/>
    </dgm:pt>
    <dgm:pt modelId="{C29328D3-4475-4954-B2DE-74018C68AFD2}" type="pres">
      <dgm:prSet presAssocID="{0ACA4091-6D57-4279-BC1E-CD850F25A69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1A1132D-1E50-4AFB-BD32-D01026907413}" type="pres">
      <dgm:prSet presAssocID="{0E254CCC-1777-4B7B-A0C8-8975227C5571}" presName="spacer" presStyleCnt="0"/>
      <dgm:spPr/>
    </dgm:pt>
    <dgm:pt modelId="{E9B1D713-F05D-4A82-82C6-9265ED301ABF}" type="pres">
      <dgm:prSet presAssocID="{A76FECA0-B657-432B-BEF7-6449AA66119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EF1D0EC-C798-4269-BC29-55349BA6CE4C}" type="pres">
      <dgm:prSet presAssocID="{0BA30C49-997F-4E53-B0A0-7AFFF054FACC}" presName="spacer" presStyleCnt="0"/>
      <dgm:spPr/>
    </dgm:pt>
    <dgm:pt modelId="{12B21204-3EB7-434D-BBBD-BD401FAAE31A}" type="pres">
      <dgm:prSet presAssocID="{DB12326A-AEB7-4F83-8F76-AD9E791E82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3564F4-35CC-4B3E-8E28-7CD6001FA7B7}" type="pres">
      <dgm:prSet presAssocID="{690856DC-EA63-40FB-A44C-534C1B7A23FA}" presName="spacer" presStyleCnt="0"/>
      <dgm:spPr/>
    </dgm:pt>
    <dgm:pt modelId="{608611F6-AEDC-4BF3-9DFC-201DE0E73555}" type="pres">
      <dgm:prSet presAssocID="{42046645-892E-41FC-8D7F-B3E1CA73843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B77E142-9A62-449E-A9A6-95129ABCEFF0}" type="pres">
      <dgm:prSet presAssocID="{96CE1DDE-4461-4E68-91AE-B8C154C8EAC9}" presName="spacer" presStyleCnt="0"/>
      <dgm:spPr/>
    </dgm:pt>
    <dgm:pt modelId="{F3D47A55-C8E0-45F4-BCDB-11DA3E4A93C5}" type="pres">
      <dgm:prSet presAssocID="{6FD0535E-B582-4F89-9F0B-F6CFC2411D3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5714E09-9687-45BB-B807-08B60E026631}" type="presOf" srcId="{B8F7B0BC-6440-48A7-ACFB-059052ADB3A6}" destId="{36850869-B08F-41A6-9059-C89241B2F86F}" srcOrd="0" destOrd="0" presId="urn:microsoft.com/office/officeart/2005/8/layout/vList2"/>
    <dgm:cxn modelId="{168F8F15-63A9-4496-8B96-9E6C4A6B70C8}" srcId="{458DF240-2756-459D-8946-984DCDF92769}" destId="{6FD0535E-B582-4F89-9F0B-F6CFC2411D3D}" srcOrd="5" destOrd="0" parTransId="{F0B11192-8A02-4125-B798-4020EC49BD2A}" sibTransId="{486EA530-AA6D-4E63-A63A-DEDBF1E44E20}"/>
    <dgm:cxn modelId="{25D2CA1F-AE2F-42D7-B30F-13D6D98E42BB}" srcId="{458DF240-2756-459D-8946-984DCDF92769}" destId="{DB12326A-AEB7-4F83-8F76-AD9E791E8279}" srcOrd="3" destOrd="0" parTransId="{64FEB863-9FFC-47D4-B0CF-774B12547F21}" sibTransId="{690856DC-EA63-40FB-A44C-534C1B7A23FA}"/>
    <dgm:cxn modelId="{98F5A032-7BBD-4BD1-A8FC-3E20C2AE393F}" type="presOf" srcId="{0ACA4091-6D57-4279-BC1E-CD850F25A698}" destId="{C29328D3-4475-4954-B2DE-74018C68AFD2}" srcOrd="0" destOrd="0" presId="urn:microsoft.com/office/officeart/2005/8/layout/vList2"/>
    <dgm:cxn modelId="{996DFD3D-D111-4E90-A868-1212F8004CF8}" type="presOf" srcId="{A76FECA0-B657-432B-BEF7-6449AA661190}" destId="{E9B1D713-F05D-4A82-82C6-9265ED301ABF}" srcOrd="0" destOrd="0" presId="urn:microsoft.com/office/officeart/2005/8/layout/vList2"/>
    <dgm:cxn modelId="{87A48164-4D23-43ED-A1A8-F7CECE0C8171}" srcId="{458DF240-2756-459D-8946-984DCDF92769}" destId="{42046645-892E-41FC-8D7F-B3E1CA738437}" srcOrd="4" destOrd="0" parTransId="{F74E5AD0-FAFE-4F4A-A9EE-E17C38EDA0CD}" sibTransId="{96CE1DDE-4461-4E68-91AE-B8C154C8EAC9}"/>
    <dgm:cxn modelId="{DD8D0154-BEB4-4D22-92BA-DDC534C86953}" type="presOf" srcId="{6FD0535E-B582-4F89-9F0B-F6CFC2411D3D}" destId="{F3D47A55-C8E0-45F4-BCDB-11DA3E4A93C5}" srcOrd="0" destOrd="0" presId="urn:microsoft.com/office/officeart/2005/8/layout/vList2"/>
    <dgm:cxn modelId="{47780B80-CE2F-4CD5-B293-75B2E2C454B6}" type="presOf" srcId="{458DF240-2756-459D-8946-984DCDF92769}" destId="{78D75A76-C424-4ADC-892A-9DFF0F710F34}" srcOrd="0" destOrd="0" presId="urn:microsoft.com/office/officeart/2005/8/layout/vList2"/>
    <dgm:cxn modelId="{992CBB84-6531-4216-8C57-1F82803E5F74}" type="presOf" srcId="{DB12326A-AEB7-4F83-8F76-AD9E791E8279}" destId="{12B21204-3EB7-434D-BBBD-BD401FAAE31A}" srcOrd="0" destOrd="0" presId="urn:microsoft.com/office/officeart/2005/8/layout/vList2"/>
    <dgm:cxn modelId="{2F53EAAB-6CB4-44A2-8909-17E91F8CD63B}" type="presOf" srcId="{42046645-892E-41FC-8D7F-B3E1CA738437}" destId="{608611F6-AEDC-4BF3-9DFC-201DE0E73555}" srcOrd="0" destOrd="0" presId="urn:microsoft.com/office/officeart/2005/8/layout/vList2"/>
    <dgm:cxn modelId="{B485BDC9-80BE-4538-8B3D-209F58A62D8D}" srcId="{458DF240-2756-459D-8946-984DCDF92769}" destId="{0ACA4091-6D57-4279-BC1E-CD850F25A698}" srcOrd="1" destOrd="0" parTransId="{68FFFC7B-2F7C-483C-A9CD-47964B698D1D}" sibTransId="{0E254CCC-1777-4B7B-A0C8-8975227C5571}"/>
    <dgm:cxn modelId="{2F68EAD7-F43F-4102-8B09-0DD2D27ACB51}" srcId="{458DF240-2756-459D-8946-984DCDF92769}" destId="{B8F7B0BC-6440-48A7-ACFB-059052ADB3A6}" srcOrd="0" destOrd="0" parTransId="{DD9FA226-73EA-4F54-98E1-119361F84F04}" sibTransId="{B19440C5-3EAA-4CCE-9F42-3C73142334DA}"/>
    <dgm:cxn modelId="{3824D3EB-EACC-44FA-AEE3-72A84D6E9DAC}" srcId="{458DF240-2756-459D-8946-984DCDF92769}" destId="{A76FECA0-B657-432B-BEF7-6449AA661190}" srcOrd="2" destOrd="0" parTransId="{3AC36143-D3A8-46E2-9B8C-C727A6D64065}" sibTransId="{0BA30C49-997F-4E53-B0A0-7AFFF054FACC}"/>
    <dgm:cxn modelId="{DD394FB9-0443-444A-B369-3126E34879AA}" type="presParOf" srcId="{78D75A76-C424-4ADC-892A-9DFF0F710F34}" destId="{36850869-B08F-41A6-9059-C89241B2F86F}" srcOrd="0" destOrd="0" presId="urn:microsoft.com/office/officeart/2005/8/layout/vList2"/>
    <dgm:cxn modelId="{A1F077A6-2E19-45C2-9750-7E948C288638}" type="presParOf" srcId="{78D75A76-C424-4ADC-892A-9DFF0F710F34}" destId="{04FB38BD-FAB2-40FF-8FF1-6CF5FD1E9662}" srcOrd="1" destOrd="0" presId="urn:microsoft.com/office/officeart/2005/8/layout/vList2"/>
    <dgm:cxn modelId="{9F44705D-C10F-4969-B74F-E7B910BB2F92}" type="presParOf" srcId="{78D75A76-C424-4ADC-892A-9DFF0F710F34}" destId="{C29328D3-4475-4954-B2DE-74018C68AFD2}" srcOrd="2" destOrd="0" presId="urn:microsoft.com/office/officeart/2005/8/layout/vList2"/>
    <dgm:cxn modelId="{C77FE02C-0A99-4FB6-A10A-13CC128EA5AC}" type="presParOf" srcId="{78D75A76-C424-4ADC-892A-9DFF0F710F34}" destId="{C1A1132D-1E50-4AFB-BD32-D01026907413}" srcOrd="3" destOrd="0" presId="urn:microsoft.com/office/officeart/2005/8/layout/vList2"/>
    <dgm:cxn modelId="{EA5E35E0-273E-450F-82B5-A2586E91B99B}" type="presParOf" srcId="{78D75A76-C424-4ADC-892A-9DFF0F710F34}" destId="{E9B1D713-F05D-4A82-82C6-9265ED301ABF}" srcOrd="4" destOrd="0" presId="urn:microsoft.com/office/officeart/2005/8/layout/vList2"/>
    <dgm:cxn modelId="{F6B80A63-7E63-45BD-A786-829FEC620FCA}" type="presParOf" srcId="{78D75A76-C424-4ADC-892A-9DFF0F710F34}" destId="{0EF1D0EC-C798-4269-BC29-55349BA6CE4C}" srcOrd="5" destOrd="0" presId="urn:microsoft.com/office/officeart/2005/8/layout/vList2"/>
    <dgm:cxn modelId="{51B76522-F58E-42B1-A67F-07BC18992A66}" type="presParOf" srcId="{78D75A76-C424-4ADC-892A-9DFF0F710F34}" destId="{12B21204-3EB7-434D-BBBD-BD401FAAE31A}" srcOrd="6" destOrd="0" presId="urn:microsoft.com/office/officeart/2005/8/layout/vList2"/>
    <dgm:cxn modelId="{4FE32E0C-679B-4C1E-AF86-8E681985EA0E}" type="presParOf" srcId="{78D75A76-C424-4ADC-892A-9DFF0F710F34}" destId="{F03564F4-35CC-4B3E-8E28-7CD6001FA7B7}" srcOrd="7" destOrd="0" presId="urn:microsoft.com/office/officeart/2005/8/layout/vList2"/>
    <dgm:cxn modelId="{6C3F4101-D3FC-4127-81D4-229DF31D965B}" type="presParOf" srcId="{78D75A76-C424-4ADC-892A-9DFF0F710F34}" destId="{608611F6-AEDC-4BF3-9DFC-201DE0E73555}" srcOrd="8" destOrd="0" presId="urn:microsoft.com/office/officeart/2005/8/layout/vList2"/>
    <dgm:cxn modelId="{A028ED6C-2AD9-417C-AA5B-4CEEC08490A1}" type="presParOf" srcId="{78D75A76-C424-4ADC-892A-9DFF0F710F34}" destId="{6B77E142-9A62-449E-A9A6-95129ABCEFF0}" srcOrd="9" destOrd="0" presId="urn:microsoft.com/office/officeart/2005/8/layout/vList2"/>
    <dgm:cxn modelId="{0D89A2F5-D940-4FED-B970-95133A711E25}" type="presParOf" srcId="{78D75A76-C424-4ADC-892A-9DFF0F710F34}" destId="{F3D47A55-C8E0-45F4-BCDB-11DA3E4A93C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6FFD3-6977-457F-9644-E0543DEC6706}">
      <dsp:nvSpPr>
        <dsp:cNvPr id="0" name=""/>
        <dsp:cNvSpPr/>
      </dsp:nvSpPr>
      <dsp:spPr>
        <a:xfrm>
          <a:off x="10275" y="600204"/>
          <a:ext cx="3071238" cy="318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latin typeface="Palatino Linotype" panose="02040502050505030304" pitchFamily="18" charset="0"/>
            </a:rPr>
            <a:t>Problem/Gap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1. Lack of diversity in RCT (race, ethnicity, SES)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</a:rPr>
            <a:t> 2. Insufficient evidence to ascertain effectiveness</a:t>
          </a:r>
        </a:p>
      </dsp:txBody>
      <dsp:txXfrm>
        <a:off x="100228" y="690157"/>
        <a:ext cx="2891332" cy="3004404"/>
      </dsp:txXfrm>
    </dsp:sp>
    <dsp:sp modelId="{35F22CF6-5B54-44FC-A11A-B1CB644FE264}">
      <dsp:nvSpPr>
        <dsp:cNvPr id="0" name=""/>
        <dsp:cNvSpPr/>
      </dsp:nvSpPr>
      <dsp:spPr>
        <a:xfrm>
          <a:off x="3388637" y="1811526"/>
          <a:ext cx="651102" cy="761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88637" y="1963859"/>
        <a:ext cx="455771" cy="457001"/>
      </dsp:txXfrm>
    </dsp:sp>
    <dsp:sp modelId="{F6967069-0254-437F-BE52-CDA1C9B57771}">
      <dsp:nvSpPr>
        <dsp:cNvPr id="0" name=""/>
        <dsp:cNvSpPr/>
      </dsp:nvSpPr>
      <dsp:spPr>
        <a:xfrm>
          <a:off x="4310009" y="600204"/>
          <a:ext cx="3071238" cy="318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latin typeface="Palatino Linotype" panose="02040502050505030304" pitchFamily="18" charset="0"/>
            </a:rPr>
            <a:t>What we know…</a:t>
          </a:r>
          <a:endParaRPr lang="en-US" sz="1800" b="0" u="none" kern="1200" dirty="0">
            <a:latin typeface="Palatino Linotype" panose="0204050205050503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>
              <a:latin typeface="Palatino Linotype" panose="02040502050505030304" pitchFamily="18" charset="0"/>
            </a:rPr>
            <a:t>1. Low SES people are less likely to enroll in RCT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>
              <a:latin typeface="Palatino Linotype" panose="02040502050505030304" pitchFamily="18" charset="0"/>
            </a:rPr>
            <a:t>2. 27% of households earning &lt; $30,000 rely on smart phone for Internet access as compared to 6%  earning &gt; $100,000?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>
              <a:latin typeface="Palatino Linotype" panose="02040502050505030304" pitchFamily="18" charset="0"/>
            </a:rPr>
            <a:t> </a:t>
          </a:r>
        </a:p>
      </dsp:txBody>
      <dsp:txXfrm>
        <a:off x="4399962" y="690157"/>
        <a:ext cx="2891332" cy="3004404"/>
      </dsp:txXfrm>
    </dsp:sp>
    <dsp:sp modelId="{46BF4B0B-1275-4AFE-BA6D-AF2091D57295}">
      <dsp:nvSpPr>
        <dsp:cNvPr id="0" name=""/>
        <dsp:cNvSpPr/>
      </dsp:nvSpPr>
      <dsp:spPr>
        <a:xfrm>
          <a:off x="7688371" y="1811526"/>
          <a:ext cx="651102" cy="761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88371" y="1963859"/>
        <a:ext cx="455771" cy="457001"/>
      </dsp:txXfrm>
    </dsp:sp>
    <dsp:sp modelId="{CE8FE5A6-2285-4BE3-9673-2A19E961FF24}">
      <dsp:nvSpPr>
        <dsp:cNvPr id="0" name=""/>
        <dsp:cNvSpPr/>
      </dsp:nvSpPr>
      <dsp:spPr>
        <a:xfrm>
          <a:off x="8609743" y="600204"/>
          <a:ext cx="3071238" cy="3184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latin typeface="Palatino Linotype" panose="02040502050505030304" pitchFamily="18" charset="0"/>
            </a:rPr>
            <a:t>Solution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Palatino Linotype" panose="02040502050505030304" pitchFamily="18" charset="0"/>
            </a:rPr>
            <a:t>MaGiKRx</a:t>
          </a:r>
          <a:r>
            <a:rPr lang="en-US" sz="1800" b="1" kern="1200" dirty="0">
              <a:latin typeface="Palatino Linotype" panose="02040502050505030304" pitchFamily="18" charset="0"/>
            </a:rPr>
            <a:t> App</a:t>
          </a:r>
        </a:p>
      </dsp:txBody>
      <dsp:txXfrm>
        <a:off x="8699696" y="690157"/>
        <a:ext cx="2891332" cy="3004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BEC20-7F5F-425C-A3F2-B976BCA336B9}">
      <dsp:nvSpPr>
        <dsp:cNvPr id="0" name=""/>
        <dsp:cNvSpPr/>
      </dsp:nvSpPr>
      <dsp:spPr>
        <a:xfrm>
          <a:off x="0" y="407640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a web based mobile app</a:t>
          </a:r>
        </a:p>
      </dsp:txBody>
      <dsp:txXfrm>
        <a:off x="0" y="407640"/>
        <a:ext cx="2873375" cy="1724024"/>
      </dsp:txXfrm>
    </dsp:sp>
    <dsp:sp modelId="{B7302308-D485-4C3E-BDBB-ADFADAFE049D}">
      <dsp:nvSpPr>
        <dsp:cNvPr id="0" name=""/>
        <dsp:cNvSpPr/>
      </dsp:nvSpPr>
      <dsp:spPr>
        <a:xfrm>
          <a:off x="3160712" y="407640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Managed by American Alzheimer's Association</a:t>
          </a:r>
        </a:p>
      </dsp:txBody>
      <dsp:txXfrm>
        <a:off x="3160712" y="407640"/>
        <a:ext cx="2873375" cy="1724024"/>
      </dsp:txXfrm>
    </dsp:sp>
    <dsp:sp modelId="{C7ABDB43-C7A2-477B-A165-E14113F48699}">
      <dsp:nvSpPr>
        <dsp:cNvPr id="0" name=""/>
        <dsp:cNvSpPr/>
      </dsp:nvSpPr>
      <dsp:spPr>
        <a:xfrm>
          <a:off x="6321424" y="407640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Collects demographic and clinical characteristics</a:t>
          </a:r>
        </a:p>
      </dsp:txBody>
      <dsp:txXfrm>
        <a:off x="6321424" y="407640"/>
        <a:ext cx="2873375" cy="1724024"/>
      </dsp:txXfrm>
    </dsp:sp>
    <dsp:sp modelId="{2F6D2F62-70E6-4830-849D-B7780B20F5E4}">
      <dsp:nvSpPr>
        <dsp:cNvPr id="0" name=""/>
        <dsp:cNvSpPr/>
      </dsp:nvSpPr>
      <dsp:spPr>
        <a:xfrm>
          <a:off x="0" y="2419003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Uses Patient Reported Outcomes (PRO) measures to understand effectiveness</a:t>
          </a:r>
        </a:p>
      </dsp:txBody>
      <dsp:txXfrm>
        <a:off x="0" y="2419003"/>
        <a:ext cx="2873375" cy="1724024"/>
      </dsp:txXfrm>
    </dsp:sp>
    <dsp:sp modelId="{D4891AD1-6427-4CF7-9E2E-14CC59FCB3AB}">
      <dsp:nvSpPr>
        <dsp:cNvPr id="0" name=""/>
        <dsp:cNvSpPr/>
      </dsp:nvSpPr>
      <dsp:spPr>
        <a:xfrm>
          <a:off x="3160712" y="2419003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Increases racial, ethnic and SES diversity </a:t>
          </a:r>
        </a:p>
      </dsp:txBody>
      <dsp:txXfrm>
        <a:off x="3160712" y="2419003"/>
        <a:ext cx="2873375" cy="1724024"/>
      </dsp:txXfrm>
    </dsp:sp>
    <dsp:sp modelId="{962F5425-828E-4CD8-B538-17593DD33082}">
      <dsp:nvSpPr>
        <dsp:cNvPr id="0" name=""/>
        <dsp:cNvSpPr/>
      </dsp:nvSpPr>
      <dsp:spPr>
        <a:xfrm>
          <a:off x="6321424" y="2419003"/>
          <a:ext cx="2873375" cy="1724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Accelerates data collection</a:t>
          </a:r>
        </a:p>
      </dsp:txBody>
      <dsp:txXfrm>
        <a:off x="6321424" y="2419003"/>
        <a:ext cx="2873375" cy="1724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50869-B08F-41A6-9059-C89241B2F86F}">
      <dsp:nvSpPr>
        <dsp:cNvPr id="0" name=""/>
        <dsp:cNvSpPr/>
      </dsp:nvSpPr>
      <dsp:spPr>
        <a:xfrm>
          <a:off x="0" y="32805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app will run concurrently with confirmatory RCTs</a:t>
          </a:r>
        </a:p>
      </dsp:txBody>
      <dsp:txXfrm>
        <a:off x="29271" y="62076"/>
        <a:ext cx="10599297" cy="541083"/>
      </dsp:txXfrm>
    </dsp:sp>
    <dsp:sp modelId="{C29328D3-4475-4954-B2DE-74018C68AFD2}">
      <dsp:nvSpPr>
        <dsp:cNvPr id="0" name=""/>
        <dsp:cNvSpPr/>
      </dsp:nvSpPr>
      <dsp:spPr>
        <a:xfrm>
          <a:off x="0" y="704430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Developing a database that could be used for RWE generation</a:t>
          </a:r>
        </a:p>
      </dsp:txBody>
      <dsp:txXfrm>
        <a:off x="29271" y="733701"/>
        <a:ext cx="10599297" cy="541083"/>
      </dsp:txXfrm>
    </dsp:sp>
    <dsp:sp modelId="{E9B1D713-F05D-4A82-82C6-9265ED301ABF}">
      <dsp:nvSpPr>
        <dsp:cNvPr id="0" name=""/>
        <dsp:cNvSpPr/>
      </dsp:nvSpPr>
      <dsp:spPr>
        <a:xfrm>
          <a:off x="0" y="1376055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collection for changes in QoL measures after drug initiation</a:t>
          </a:r>
        </a:p>
      </dsp:txBody>
      <dsp:txXfrm>
        <a:off x="29271" y="1405326"/>
        <a:ext cx="10599297" cy="541083"/>
      </dsp:txXfrm>
    </dsp:sp>
    <dsp:sp modelId="{12B21204-3EB7-434D-BBBD-BD401FAAE31A}">
      <dsp:nvSpPr>
        <dsp:cNvPr id="0" name=""/>
        <dsp:cNvSpPr/>
      </dsp:nvSpPr>
      <dsp:spPr>
        <a:xfrm>
          <a:off x="0" y="2047680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Transparent way of obtaining validated PROs</a:t>
          </a:r>
        </a:p>
      </dsp:txBody>
      <dsp:txXfrm>
        <a:off x="29271" y="2076951"/>
        <a:ext cx="10599297" cy="541083"/>
      </dsp:txXfrm>
    </dsp:sp>
    <dsp:sp modelId="{608611F6-AEDC-4BF3-9DFC-201DE0E73555}">
      <dsp:nvSpPr>
        <dsp:cNvPr id="0" name=""/>
        <dsp:cNvSpPr/>
      </dsp:nvSpPr>
      <dsp:spPr>
        <a:xfrm>
          <a:off x="0" y="2719305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Ensure HIPAA compliance </a:t>
          </a:r>
        </a:p>
      </dsp:txBody>
      <dsp:txXfrm>
        <a:off x="29271" y="2748576"/>
        <a:ext cx="10599297" cy="541083"/>
      </dsp:txXfrm>
    </dsp:sp>
    <dsp:sp modelId="{F3D47A55-C8E0-45F4-BCDB-11DA3E4A93C5}">
      <dsp:nvSpPr>
        <dsp:cNvPr id="0" name=""/>
        <dsp:cNvSpPr/>
      </dsp:nvSpPr>
      <dsp:spPr>
        <a:xfrm>
          <a:off x="0" y="3390930"/>
          <a:ext cx="10657839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App is accessible to all who receive prescription for Lecanemab</a:t>
          </a:r>
        </a:p>
      </dsp:txBody>
      <dsp:txXfrm>
        <a:off x="29271" y="3420201"/>
        <a:ext cx="10599297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0C622-2D3E-4C13-98B2-1F39986AABD1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62F1-77E2-4C05-A2F2-E7D3FC966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0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all for being here.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grateful to be representing our p[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rodfuct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behalf of my team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godwin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Bernard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here to pitch a wonderful new app that will address two challenges in advancing care for people with AD.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 we propose is called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MaGIKRx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tackle the ONE) Lack of racial and class diversity in RCTS for AD and TWO) Concerns around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longterm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of drug effectiveness.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MaGiKRx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Briefly, a few potential limitations of the app are that safety data will not be collected and the potential lack of buy-in and take-up. But we will make concerted and considerable effort to reach out to </a:t>
            </a:r>
            <a:r>
              <a:rPr lang="en-US" dirty="0" err="1"/>
              <a:t>commuinities</a:t>
            </a:r>
            <a:r>
              <a:rPr lang="en-US" dirty="0"/>
              <a:t> of patients and their caregivers to elicit feedback and encourage participation.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summary, we are proud to develop an app that will increase the diversity of study populations and improve </a:t>
            </a:r>
            <a:r>
              <a:rPr lang="en-US" dirty="0" err="1"/>
              <a:t>realtime</a:t>
            </a:r>
            <a:r>
              <a:rPr lang="en-US" dirty="0"/>
              <a:t> monitoring of the </a:t>
            </a:r>
            <a:r>
              <a:rPr lang="en-US" dirty="0" err="1"/>
              <a:t>effectriveness</a:t>
            </a:r>
            <a:r>
              <a:rPr lang="en-US" dirty="0"/>
              <a:t> of </a:t>
            </a:r>
            <a:r>
              <a:rPr lang="en-US" dirty="0" err="1"/>
              <a:t>lecanamab</a:t>
            </a:r>
            <a:r>
              <a:rPr lang="en-US" dirty="0"/>
              <a:t>, a drug that may prove critical to improving care for patients with AD</a:t>
            </a:r>
          </a:p>
          <a:p>
            <a:endParaRPr lang="en-US" dirty="0"/>
          </a:p>
          <a:p>
            <a:r>
              <a:rPr lang="en-US" dirty="0"/>
              <a:t>Thank you for your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SLIDE 3: MAGIC will address the FDA regulatory priority related to….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0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1800 people in RCT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Lecanemab</a:t>
            </a:r>
            <a:r>
              <a:rPr lang="en-US" dirty="0"/>
              <a:t> trial has had the most number of blacks recruited into its study since the history of AD drugs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3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to ensure that the app will run …</a:t>
            </a:r>
          </a:p>
          <a:p>
            <a:r>
              <a:rPr lang="en-US" dirty="0"/>
              <a:t>Delete everything in yellow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F62F1-77E2-4C05-A2F2-E7D3FC966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10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0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9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9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3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Data" Target="../diagrams/data2.xml"/><Relationship Id="rId5" Type="http://schemas.openxmlformats.org/officeDocument/2006/relationships/image" Target="../media/image1.pn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6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1B50-80D9-D699-553C-22E34AB3B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480" y="762000"/>
            <a:ext cx="7863840" cy="35631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err="1"/>
              <a:t>MaGiKRx</a:t>
            </a:r>
            <a:r>
              <a:rPr lang="en-US" b="1" dirty="0"/>
              <a:t> App</a:t>
            </a:r>
            <a:br>
              <a:rPr lang="en-US" dirty="0"/>
            </a:b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2A621-2BAA-0696-18CF-62185EC95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9" y="4455621"/>
            <a:ext cx="7741920" cy="1143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Our team:</a:t>
            </a:r>
          </a:p>
          <a:p>
            <a:r>
              <a:rPr lang="en-US" dirty="0">
                <a:solidFill>
                  <a:schemeClr val="tx1"/>
                </a:solidFill>
                <a:latin typeface="Book Antiqua"/>
              </a:rPr>
              <a:t>Godwin Okoye, John RIZK, </a:t>
            </a:r>
            <a:r>
              <a:rPr lang="en-US" dirty="0" err="1">
                <a:solidFill>
                  <a:schemeClr val="tx1"/>
                </a:solidFill>
                <a:latin typeface="Book Antiqua"/>
              </a:rPr>
              <a:t>udim</a:t>
            </a:r>
            <a:r>
              <a:rPr lang="en-US" dirty="0">
                <a:solidFill>
                  <a:schemeClr val="tx1"/>
                </a:solidFill>
                <a:latin typeface="Book Antiqua"/>
              </a:rPr>
              <a:t> Damachi, Bernard bright </a:t>
            </a:r>
            <a:r>
              <a:rPr lang="en-US" dirty="0" err="1">
                <a:solidFill>
                  <a:schemeClr val="tx1"/>
                </a:solidFill>
                <a:latin typeface="Book Antiqua"/>
              </a:rPr>
              <a:t>davies-teye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Blue Phone Text Message Instagram Reel Video ">
            <a:hlinkClick r:id="" action="ppaction://media"/>
            <a:extLst>
              <a:ext uri="{FF2B5EF4-FFF2-40B4-BE49-F238E27FC236}">
                <a16:creationId xmlns:a16="http://schemas.microsoft.com/office/drawing/2014/main" id="{42AF2B13-C1A8-ABDC-6A0D-72CBC709995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80" y="72461"/>
            <a:ext cx="3468251" cy="6165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667A2-29A8-9EDB-848B-201F58BB9F58}"/>
              </a:ext>
            </a:extLst>
          </p:cNvPr>
          <p:cNvSpPr txBox="1"/>
          <p:nvPr/>
        </p:nvSpPr>
        <p:spPr>
          <a:xfrm>
            <a:off x="4155440" y="2278187"/>
            <a:ext cx="774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Gabriola" panose="04040605051002020D02" pitchFamily="82" charset="0"/>
              </a:rPr>
              <a:t>Increasing Diversity and Real-World Evidence Generation for Newly Approved Alzheimer’s Disease Drug - </a:t>
            </a:r>
            <a:r>
              <a:rPr lang="en-US" sz="3600" b="1" dirty="0" err="1">
                <a:solidFill>
                  <a:schemeClr val="accent2"/>
                </a:solidFill>
                <a:latin typeface="Gabriola" panose="04040605051002020D02" pitchFamily="82" charset="0"/>
              </a:rPr>
              <a:t>Lecanemab</a:t>
            </a:r>
            <a:endParaRPr lang="en-US" sz="3600" b="1" dirty="0">
              <a:solidFill>
                <a:schemeClr val="accent2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D91B-E47F-F07B-41FA-728F6B4B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86603"/>
            <a:ext cx="10982960" cy="1450757"/>
          </a:xfrm>
        </p:spPr>
        <p:txBody>
          <a:bodyPr/>
          <a:lstStyle/>
          <a:p>
            <a:r>
              <a:rPr lang="en-US" dirty="0"/>
              <a:t>Take-home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3E45-7AF8-CFBA-827C-F519734B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45734"/>
            <a:ext cx="10982960" cy="4023360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b="1" dirty="0">
                <a:latin typeface="Palatino Linotype" panose="02040502050505030304" pitchFamily="18" charset="0"/>
              </a:rPr>
              <a:t>Potential Limitations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Safety data will not be collected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Potential lack of buy-in and take-up</a:t>
            </a: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r>
              <a:rPr lang="en-US" b="1" dirty="0">
                <a:latin typeface="Palatino Linotype" panose="02040502050505030304" pitchFamily="18" charset="0"/>
              </a:rPr>
              <a:t>Mobile App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Increased </a:t>
            </a:r>
            <a:r>
              <a:rPr lang="en-US" b="1" i="1" dirty="0">
                <a:latin typeface="Palatino Linotype" panose="02040502050505030304" pitchFamily="18" charset="0"/>
              </a:rPr>
              <a:t>diversity</a:t>
            </a:r>
            <a:r>
              <a:rPr lang="en-US" dirty="0">
                <a:latin typeface="Palatino Linotype" panose="02040502050505030304" pitchFamily="18" charset="0"/>
              </a:rPr>
              <a:t> of study population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Palatino Linotype" panose="02040502050505030304" pitchFamily="18" charset="0"/>
              </a:rPr>
              <a:t>Real-time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monitoring of the  </a:t>
            </a:r>
            <a:r>
              <a:rPr lang="en-US" b="1" i="1" dirty="0">
                <a:latin typeface="Palatino Linotype" panose="02040502050505030304" pitchFamily="18" charset="0"/>
              </a:rPr>
              <a:t>effectiveness</a:t>
            </a:r>
            <a:r>
              <a:rPr lang="en-US" dirty="0">
                <a:latin typeface="Palatino Linotype" panose="02040502050505030304" pitchFamily="18" charset="0"/>
              </a:rPr>
              <a:t> of </a:t>
            </a:r>
            <a:r>
              <a:rPr lang="en-US" dirty="0" err="1">
                <a:latin typeface="Palatino Linotype" panose="02040502050505030304" pitchFamily="18" charset="0"/>
              </a:rPr>
              <a:t>Lecanemab</a:t>
            </a:r>
            <a:endParaRPr lang="en-US" b="1" dirty="0">
              <a:latin typeface="Palatino Linotype" panose="02040502050505030304" pitchFamily="18" charset="0"/>
            </a:endParaRPr>
          </a:p>
          <a:p>
            <a:endParaRPr lang="en-US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3FA43-5ED9-4484-5070-F7DB4ABFF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687" y="109080"/>
            <a:ext cx="3468925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8CC6-42CC-D2C5-D529-C65949D2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86603"/>
            <a:ext cx="11236960" cy="1064677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644D-EA80-F825-C1A9-4FC532A6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845734"/>
            <a:ext cx="11318240" cy="402336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dirty="0">
                <a:latin typeface="Palatino Linotype" panose="02040502050505030304" pitchFamily="18" charset="0"/>
              </a:rPr>
              <a:t> 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Commissioner, O. of the. (n.d.). </a:t>
            </a:r>
            <a:r>
              <a:rPr lang="en-US" sz="2500" i="1" dirty="0">
                <a:effectLst/>
                <a:latin typeface="Palatino Linotype" panose="02040502050505030304" pitchFamily="18" charset="0"/>
              </a:rPr>
              <a:t>FDA grants accelerated approval for </a:t>
            </a:r>
            <a:r>
              <a:rPr lang="en-US" sz="2500" i="1" dirty="0" err="1">
                <a:effectLst/>
                <a:latin typeface="Palatino Linotype" panose="02040502050505030304" pitchFamily="18" charset="0"/>
              </a:rPr>
              <a:t>alzheimer's</a:t>
            </a:r>
            <a:r>
              <a:rPr lang="en-US" sz="2500" i="1" dirty="0">
                <a:effectLst/>
                <a:latin typeface="Palatino Linotype" panose="02040502050505030304" pitchFamily="18" charset="0"/>
              </a:rPr>
              <a:t> disease treatment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. U.S. Food and Drug Administration. Retrieved February 3, 2023, from https://www.fda.gov/news-events/press-announcements/fda-grants-accelerated-approval-alzheimers-disease-treatment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>
                <a:effectLst/>
              </a:rPr>
              <a:t>Park A. FDA approves </a:t>
            </a:r>
            <a:r>
              <a:rPr lang="en-US" sz="2500" dirty="0" err="1">
                <a:effectLst/>
              </a:rPr>
              <a:t>Lecanemab</a:t>
            </a:r>
            <a:r>
              <a:rPr lang="en-US" sz="2500" dirty="0">
                <a:effectLst/>
              </a:rPr>
              <a:t>, a new </a:t>
            </a:r>
            <a:r>
              <a:rPr lang="en-US" sz="2500" dirty="0" err="1">
                <a:effectLst/>
              </a:rPr>
              <a:t>alzheimer's</a:t>
            </a:r>
            <a:r>
              <a:rPr lang="en-US" sz="2500" dirty="0">
                <a:effectLst/>
              </a:rPr>
              <a:t> drug. Time. https://time.com/6244798/fda-approves-lecanemab-alzheimers-drug/. Published January 6, 2023. Accessed February 5, 2023. </a:t>
            </a:r>
            <a:endParaRPr lang="en-US" sz="2500" dirty="0">
              <a:effectLst/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Rizk JG, Lewin JC. FDA's dilemma with the aducanumab approval: public pressure and hope, surrogate markers and efficacy, and possible next steps [published online ahead of print, 2022 Apr 21]. </a:t>
            </a:r>
            <a:r>
              <a:rPr lang="en-US" sz="2500" b="0" i="1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BMJ Evid Based Med</a:t>
            </a: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. 2022;bmjebm-2022-111914. doi:10.1136/bmjebm-2022-111914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>
                <a:effectLst/>
                <a:latin typeface="Palatino Linotype" panose="02040502050505030304" pitchFamily="18" charset="0"/>
              </a:rPr>
              <a:t>Commissioner, O. of the. (n.d.). </a:t>
            </a:r>
            <a:r>
              <a:rPr lang="en-US" sz="2500" i="1" dirty="0">
                <a:effectLst/>
                <a:latin typeface="Palatino Linotype" panose="02040502050505030304" pitchFamily="18" charset="0"/>
              </a:rPr>
              <a:t>FDA Regulatory Science Research Priority Areas for CERSI program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. U.S. Food and Drug Administration. Retrieved February 3, 2023, from https://www.fda.gov/science-research/advancing-regulatory-science/fda-centeroffice-regulatory-science-research-priority-areas-cersi-program </a:t>
            </a:r>
            <a:endParaRPr lang="en-US" sz="2500" b="0" i="0" dirty="0">
              <a:solidFill>
                <a:srgbClr val="212121"/>
              </a:solidFill>
              <a:effectLst/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err="1">
                <a:effectLst/>
                <a:latin typeface="Palatino Linotype" panose="02040502050505030304" pitchFamily="18" charset="0"/>
              </a:rPr>
              <a:t>Antoh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, E., Davies-Teye, B., &amp;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Vanotoo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, L. (2016). Developing a geospatial web and mobile application to improve expanded program on immunization in Ghana: A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Mhealth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Technology Novelty, 2015. </a:t>
            </a:r>
            <a:r>
              <a:rPr lang="en-US" sz="2500" i="1" dirty="0">
                <a:effectLst/>
                <a:latin typeface="Palatino Linotype" panose="02040502050505030304" pitchFamily="18" charset="0"/>
              </a:rPr>
              <a:t>Value in Health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, </a:t>
            </a:r>
            <a:r>
              <a:rPr lang="en-US" sz="2500" i="1" dirty="0">
                <a:effectLst/>
                <a:latin typeface="Palatino Linotype" panose="02040502050505030304" pitchFamily="18" charset="0"/>
              </a:rPr>
              <a:t>19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(7). https://doi.org/10.1016/j.jval.2016.08.123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>
                <a:effectLst/>
                <a:latin typeface="Palatino Linotype" panose="02040502050505030304" pitchFamily="18" charset="0"/>
              </a:rPr>
              <a:t>Sharma S,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Gergen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Barnett K, Maypole JJ,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Grochow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Mishuris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R. Evaluation of mHealth Apps for Diverse, Low-Income Patient Populations: Framework Development and Application Study. JMIR Form Res. 2022;6(2):e29922. Published 2022 Feb 11. doi:10.2196/29922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 err="1">
                <a:effectLst/>
                <a:latin typeface="Palatino Linotype" panose="02040502050505030304" pitchFamily="18" charset="0"/>
              </a:rPr>
              <a:t>Sharrocks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K, Spicer J,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Camidge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DR, Papa S. The impact of socioeconomic status on access to cancer clinical trials. Br J Cancer. 2014;111(9):1684-1687. doi:10.1038/bjc.2014.108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dirty="0">
                <a:effectLst/>
                <a:latin typeface="Palatino Linotype" panose="02040502050505030304" pitchFamily="18" charset="0"/>
              </a:rPr>
              <a:t>Frank L, Lenderking WR, Howard K, Cantillon M. Patient self-report for evaluating mild cognitive impairment and prodromal Alzheimer's disease.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Alzheimers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 Res </a:t>
            </a:r>
            <a:r>
              <a:rPr lang="en-US" sz="2500" dirty="0" err="1">
                <a:effectLst/>
                <a:latin typeface="Palatino Linotype" panose="02040502050505030304" pitchFamily="18" charset="0"/>
              </a:rPr>
              <a:t>Ther</a:t>
            </a:r>
            <a:r>
              <a:rPr lang="en-US" sz="2500" dirty="0">
                <a:effectLst/>
                <a:latin typeface="Palatino Linotype" panose="02040502050505030304" pitchFamily="18" charset="0"/>
              </a:rPr>
              <a:t>. 2011;3(6):35. Published 2011 Dec 9. doi:10.1186/alzrt97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Petersen RC, Stevens JC, Ganguli M, </a:t>
            </a:r>
            <a:r>
              <a:rPr lang="en-US" sz="2500" b="0" i="0" dirty="0" err="1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Tangalos</a:t>
            </a: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 EG, Cummings JL, DeKosky ST. Practice parameter: early detection of dementia: mild cognitive impairment (an evidence-based review). Report of the Quality Standards Subcommittee of the American Academy of Neurology. </a:t>
            </a:r>
            <a:r>
              <a:rPr lang="en-US" sz="2500" b="0" i="1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Neurology</a:t>
            </a: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. 2001;56(9):1133-1142. doi:10.1212/wnl.56.9.1133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Frank L, Flynn JA, Kleinman L, et al. Validation of a new symptom impact questionnaire for mild to moderate cognitive impairment. </a:t>
            </a:r>
            <a:r>
              <a:rPr lang="en-US" sz="2500" b="0" i="1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Int </a:t>
            </a:r>
            <a:r>
              <a:rPr lang="en-US" sz="2500" b="0" i="1" dirty="0" err="1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Psychogeriatr</a:t>
            </a:r>
            <a:r>
              <a:rPr lang="en-US" sz="2500" b="0" i="0" dirty="0">
                <a:solidFill>
                  <a:srgbClr val="212121"/>
                </a:solidFill>
                <a:effectLst/>
                <a:latin typeface="Palatino Linotype" panose="02040502050505030304" pitchFamily="18" charset="0"/>
              </a:rPr>
              <a:t>. 2006;18(1):135-149. doi:10.1017/S1041610205002887</a:t>
            </a:r>
            <a:endParaRPr lang="en-US" sz="2500" dirty="0">
              <a:effectLst/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C7E8-A803-10B8-22D8-546D2CA4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86603"/>
            <a:ext cx="11267440" cy="902117"/>
          </a:xfrm>
        </p:spPr>
        <p:txBody>
          <a:bodyPr/>
          <a:lstStyle/>
          <a:p>
            <a:r>
              <a:rPr lang="en-US">
                <a:latin typeface="Palatino Linotype" panose="02040502050505030304" pitchFamily="18" charset="0"/>
              </a:rPr>
              <a:t>What we will discuss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2444-2CB3-644C-480F-6F63DBEE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45734"/>
            <a:ext cx="11267440" cy="432138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Introduction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Regulatory Science Priority Area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Background Problem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Flow Diagram of Proposed Intervention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Our Solution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Mobile App Interface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Long Term Goals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Summary</a:t>
            </a:r>
          </a:p>
          <a:p>
            <a:pPr marL="457200" indent="-457200">
              <a:buAutoNum type="arabicPeriod"/>
            </a:pPr>
            <a:r>
              <a:rPr lang="en-US" dirty="0">
                <a:latin typeface="Palatino Linotype" panose="02040502050505030304" pitchFamily="18" charset="0"/>
              </a:rPr>
              <a:t>Reference</a:t>
            </a:r>
          </a:p>
          <a:p>
            <a:pPr marL="457200" indent="-457200">
              <a:buAutoNum type="arabicPeriod"/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6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C448-EEDB-7B59-9D73-FE62D38E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86603"/>
            <a:ext cx="11369040" cy="922437"/>
          </a:xfrm>
        </p:spPr>
        <p:txBody>
          <a:bodyPr/>
          <a:lstStyle/>
          <a:p>
            <a:r>
              <a:rPr lang="en-US">
                <a:latin typeface="Palatino Linotype" panose="02040502050505030304" pitchFamily="18" charset="0"/>
              </a:rPr>
              <a:t>Regulatory Science Priority Area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47BC37E-D022-FC7C-449F-C1C24F838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7404" y="1767523"/>
            <a:ext cx="8157156" cy="45742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BA5445-EBAA-79DF-7D14-4B511FD9CE5E}"/>
              </a:ext>
            </a:extLst>
          </p:cNvPr>
          <p:cNvSpPr/>
          <p:nvPr/>
        </p:nvSpPr>
        <p:spPr>
          <a:xfrm>
            <a:off x="1981200" y="1869440"/>
            <a:ext cx="7081520" cy="10668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6167-190E-4003-2BCE-D7403525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" y="286604"/>
            <a:ext cx="11782697" cy="980494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B333-EF49-73A9-BA7A-891759B7A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" y="1449977"/>
            <a:ext cx="11782697" cy="478100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7C50FD-E888-6CCE-91FD-01956FBBDD8B}"/>
              </a:ext>
            </a:extLst>
          </p:cNvPr>
          <p:cNvCxnSpPr>
            <a:cxnSpLocks/>
          </p:cNvCxnSpPr>
          <p:nvPr/>
        </p:nvCxnSpPr>
        <p:spPr>
          <a:xfrm flipV="1">
            <a:off x="6096000" y="2554236"/>
            <a:ext cx="0" cy="672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FDA Approves Lecanemab, a New Alzheimer's Drug | Time">
            <a:extLst>
              <a:ext uri="{FF2B5EF4-FFF2-40B4-BE49-F238E27FC236}">
                <a16:creationId xmlns:a16="http://schemas.microsoft.com/office/drawing/2014/main" id="{E8109891-2AD1-9A58-BB40-B9EA3190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55" y="3402874"/>
            <a:ext cx="2524125" cy="18097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5549FA-5940-6D2D-CD7E-0489929ADB45}"/>
              </a:ext>
            </a:extLst>
          </p:cNvPr>
          <p:cNvSpPr txBox="1"/>
          <p:nvPr/>
        </p:nvSpPr>
        <p:spPr>
          <a:xfrm>
            <a:off x="4851355" y="2024743"/>
            <a:ext cx="27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Accelerated approval on Jan 6, 2022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EA537F-B7B0-CADD-6AEC-8E9F1BEC441B}"/>
              </a:ext>
            </a:extLst>
          </p:cNvPr>
          <p:cNvCxnSpPr>
            <a:cxnSpLocks/>
          </p:cNvCxnSpPr>
          <p:nvPr/>
        </p:nvCxnSpPr>
        <p:spPr>
          <a:xfrm flipV="1">
            <a:off x="7498080" y="3160319"/>
            <a:ext cx="740229" cy="217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20D24B-0605-F206-564B-DA61864251B0}"/>
              </a:ext>
            </a:extLst>
          </p:cNvPr>
          <p:cNvSpPr txBox="1"/>
          <p:nvPr/>
        </p:nvSpPr>
        <p:spPr>
          <a:xfrm>
            <a:off x="8315869" y="4155775"/>
            <a:ext cx="27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Priced at $26,500/patient/annum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483EE0-84B5-36F6-ACF1-F8B11B40FE4B}"/>
              </a:ext>
            </a:extLst>
          </p:cNvPr>
          <p:cNvCxnSpPr>
            <a:cxnSpLocks/>
          </p:cNvCxnSpPr>
          <p:nvPr/>
        </p:nvCxnSpPr>
        <p:spPr>
          <a:xfrm flipH="1" flipV="1">
            <a:off x="3953692" y="3157474"/>
            <a:ext cx="705395" cy="219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3FEDA15-B994-32DE-42F1-40212B3F9991}"/>
              </a:ext>
            </a:extLst>
          </p:cNvPr>
          <p:cNvSpPr txBox="1"/>
          <p:nvPr/>
        </p:nvSpPr>
        <p:spPr>
          <a:xfrm>
            <a:off x="1298599" y="2788142"/>
            <a:ext cx="27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Only 2.3% black in RCT despite being twice as likely to have 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2592E-4AD1-0DE9-18F3-6F0E3E0C7E03}"/>
              </a:ext>
            </a:extLst>
          </p:cNvPr>
          <p:cNvSpPr txBox="1"/>
          <p:nvPr/>
        </p:nvSpPr>
        <p:spPr>
          <a:xfrm>
            <a:off x="8238309" y="2834309"/>
            <a:ext cx="273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Restrictive inclusion criteria for RCT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5A6DA8-D43C-1AA5-7E24-3F2C48560CE7}"/>
              </a:ext>
            </a:extLst>
          </p:cNvPr>
          <p:cNvCxnSpPr>
            <a:cxnSpLocks/>
          </p:cNvCxnSpPr>
          <p:nvPr/>
        </p:nvCxnSpPr>
        <p:spPr>
          <a:xfrm>
            <a:off x="7493386" y="4564295"/>
            <a:ext cx="7449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D2D2B3-7D4F-1C79-3ACF-C97DCF8CAFDC}"/>
              </a:ext>
            </a:extLst>
          </p:cNvPr>
          <p:cNvCxnSpPr>
            <a:cxnSpLocks/>
          </p:cNvCxnSpPr>
          <p:nvPr/>
        </p:nvCxnSpPr>
        <p:spPr>
          <a:xfrm flipH="1">
            <a:off x="3856230" y="4564295"/>
            <a:ext cx="7027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Star: 8 Points 2052">
            <a:extLst>
              <a:ext uri="{FF2B5EF4-FFF2-40B4-BE49-F238E27FC236}">
                <a16:creationId xmlns:a16="http://schemas.microsoft.com/office/drawing/2014/main" id="{AA07EA0B-3311-6708-A299-3C5F22086C2B}"/>
              </a:ext>
            </a:extLst>
          </p:cNvPr>
          <p:cNvSpPr/>
          <p:nvPr/>
        </p:nvSpPr>
        <p:spPr>
          <a:xfrm>
            <a:off x="783278" y="3980932"/>
            <a:ext cx="2995391" cy="1662221"/>
          </a:xfrm>
          <a:prstGeom prst="star8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267F277C-887F-C660-7096-9E0EFFBD1B0C}"/>
              </a:ext>
            </a:extLst>
          </p:cNvPr>
          <p:cNvSpPr txBox="1"/>
          <p:nvPr/>
        </p:nvSpPr>
        <p:spPr>
          <a:xfrm>
            <a:off x="1215527" y="4379629"/>
            <a:ext cx="2738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Confirmatory trial needed to obtain full approval</a:t>
            </a:r>
          </a:p>
        </p:txBody>
      </p:sp>
      <p:cxnSp>
        <p:nvCxnSpPr>
          <p:cNvPr id="2055" name="Straight Arrow Connector 2054">
            <a:extLst>
              <a:ext uri="{FF2B5EF4-FFF2-40B4-BE49-F238E27FC236}">
                <a16:creationId xmlns:a16="http://schemas.microsoft.com/office/drawing/2014/main" id="{80515517-4005-B600-D8B1-354BCD829E9D}"/>
              </a:ext>
            </a:extLst>
          </p:cNvPr>
          <p:cNvCxnSpPr>
            <a:cxnSpLocks/>
          </p:cNvCxnSpPr>
          <p:nvPr/>
        </p:nvCxnSpPr>
        <p:spPr>
          <a:xfrm>
            <a:off x="6082597" y="5302959"/>
            <a:ext cx="0" cy="340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059">
            <a:extLst>
              <a:ext uri="{FF2B5EF4-FFF2-40B4-BE49-F238E27FC236}">
                <a16:creationId xmlns:a16="http://schemas.microsoft.com/office/drawing/2014/main" id="{E77D53B2-A423-7B7D-F5C0-96B7AD89344B}"/>
              </a:ext>
            </a:extLst>
          </p:cNvPr>
          <p:cNvSpPr txBox="1"/>
          <p:nvPr/>
        </p:nvSpPr>
        <p:spPr>
          <a:xfrm>
            <a:off x="4306389" y="5677343"/>
            <a:ext cx="405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Palatino Linotype" panose="02040502050505030304" pitchFamily="18" charset="0"/>
              </a:rPr>
              <a:t>Lecanemab</a:t>
            </a:r>
            <a:r>
              <a:rPr lang="en-US" dirty="0">
                <a:latin typeface="Palatino Linotype" panose="02040502050505030304" pitchFamily="18" charset="0"/>
              </a:rPr>
              <a:t> claimed to slow cognitive decline associated with AD</a:t>
            </a:r>
          </a:p>
        </p:txBody>
      </p:sp>
    </p:spTree>
    <p:extLst>
      <p:ext uri="{BB962C8B-B14F-4D97-AF65-F5344CB8AC3E}">
        <p14:creationId xmlns:p14="http://schemas.microsoft.com/office/powerpoint/2010/main" val="35746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, chain&#10;&#10;Description automatically generated">
            <a:extLst>
              <a:ext uri="{FF2B5EF4-FFF2-40B4-BE49-F238E27FC236}">
                <a16:creationId xmlns:a16="http://schemas.microsoft.com/office/drawing/2014/main" id="{AAB38EC2-49A4-E58A-2995-EF0C3571DC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39189"/>
            <a:ext cx="12192000" cy="632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9BFB3-CC06-C9B0-7BB8-D16F4251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4981"/>
            <a:ext cx="10711543" cy="84986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Flow Diagram of Proposed Intervention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80C469-8F02-73A4-CF8E-393B1A108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85114"/>
              </p:ext>
            </p:extLst>
          </p:nvPr>
        </p:nvGraphicFramePr>
        <p:xfrm>
          <a:off x="274320" y="1846263"/>
          <a:ext cx="11691257" cy="438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292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BB5B-93F3-D223-C427-A5D2D81D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803"/>
            <a:ext cx="11084560" cy="983397"/>
          </a:xfrm>
        </p:spPr>
        <p:txBody>
          <a:bodyPr/>
          <a:lstStyle/>
          <a:p>
            <a:r>
              <a:rPr lang="en-US">
                <a:latin typeface="Palatino Linotype" panose="02040502050505030304" pitchFamily="18" charset="0"/>
              </a:rPr>
              <a:t> Our Solution</a:t>
            </a:r>
          </a:p>
        </p:txBody>
      </p:sp>
      <p:pic>
        <p:nvPicPr>
          <p:cNvPr id="4" name="Blue Phone Text Message Instagram Reel Video " descr="Text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B22BDAB8-AFEB-E542-9FA4-CB7552FF1BE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978343"/>
            <a:ext cx="2262782" cy="4022725"/>
          </a:xfrm>
          <a:prstGeom prst="rect">
            <a:avLst/>
          </a:prstGeom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B1B7CE81-65AA-65D1-0E64-6DD0461A1ECD}"/>
              </a:ext>
            </a:extLst>
          </p:cNvPr>
          <p:cNvGraphicFramePr/>
          <p:nvPr/>
        </p:nvGraphicFramePr>
        <p:xfrm>
          <a:off x="2863850" y="1797188"/>
          <a:ext cx="9194800" cy="455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97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9A9C-7BE3-6E63-AFA6-286F852A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-616798"/>
            <a:ext cx="11968480" cy="1450757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How can </a:t>
            </a:r>
            <a:r>
              <a:rPr lang="en-US" dirty="0" err="1">
                <a:latin typeface="Palatino Linotype" panose="02040502050505030304" pitchFamily="18" charset="0"/>
              </a:rPr>
              <a:t>MaGiKRx</a:t>
            </a:r>
            <a:r>
              <a:rPr lang="en-US" dirty="0">
                <a:latin typeface="Palatino Linotype" panose="02040502050505030304" pitchFamily="18" charset="0"/>
              </a:rPr>
              <a:t> advance care for 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7860-A301-44C0-E22F-AFD6CF8F6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6" y="1430551"/>
            <a:ext cx="11938000" cy="543947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Graphic 4" descr="Doctor male with solid fill">
            <a:extLst>
              <a:ext uri="{FF2B5EF4-FFF2-40B4-BE49-F238E27FC236}">
                <a16:creationId xmlns:a16="http://schemas.microsoft.com/office/drawing/2014/main" id="{25E3A418-A118-CB24-771F-DCF6AA6DF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18" y="3383279"/>
            <a:ext cx="980197" cy="980197"/>
          </a:xfrm>
          <a:prstGeom prst="rect">
            <a:avLst/>
          </a:prstGeom>
        </p:spPr>
      </p:pic>
      <p:pic>
        <p:nvPicPr>
          <p:cNvPr id="7" name="Graphic 6" descr="Doctor female with solid fill">
            <a:extLst>
              <a:ext uri="{FF2B5EF4-FFF2-40B4-BE49-F238E27FC236}">
                <a16:creationId xmlns:a16="http://schemas.microsoft.com/office/drawing/2014/main" id="{033A45BD-C0F3-070D-129F-4568C48AA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112" y="3368210"/>
            <a:ext cx="978408" cy="978408"/>
          </a:xfrm>
          <a:prstGeom prst="rect">
            <a:avLst/>
          </a:prstGeom>
        </p:spPr>
      </p:pic>
      <p:pic>
        <p:nvPicPr>
          <p:cNvPr id="9" name="Graphic 8" descr="Inpatient with solid fill">
            <a:extLst>
              <a:ext uri="{FF2B5EF4-FFF2-40B4-BE49-F238E27FC236}">
                <a16:creationId xmlns:a16="http://schemas.microsoft.com/office/drawing/2014/main" id="{C7E321B6-4DAE-B57A-9B91-C4DB4228A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8719" y="4441683"/>
            <a:ext cx="1033732" cy="1033732"/>
          </a:xfrm>
          <a:prstGeom prst="rect">
            <a:avLst/>
          </a:prstGeom>
        </p:spPr>
      </p:pic>
      <p:pic>
        <p:nvPicPr>
          <p:cNvPr id="11" name="Graphic 10" descr="Mom with stroller with solid fill">
            <a:extLst>
              <a:ext uri="{FF2B5EF4-FFF2-40B4-BE49-F238E27FC236}">
                <a16:creationId xmlns:a16="http://schemas.microsoft.com/office/drawing/2014/main" id="{19637158-4E05-9149-7DAE-54C7B01C4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0619" y="2710215"/>
            <a:ext cx="914400" cy="914400"/>
          </a:xfrm>
          <a:prstGeom prst="rect">
            <a:avLst/>
          </a:prstGeom>
        </p:spPr>
      </p:pic>
      <p:pic>
        <p:nvPicPr>
          <p:cNvPr id="13" name="Graphic 12" descr="Online Network with solid fill">
            <a:extLst>
              <a:ext uri="{FF2B5EF4-FFF2-40B4-BE49-F238E27FC236}">
                <a16:creationId xmlns:a16="http://schemas.microsoft.com/office/drawing/2014/main" id="{B7117D05-DC3B-8B32-2FC8-4E1CF1E4B6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55506" y="3443767"/>
            <a:ext cx="1142263" cy="1142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FA15DE-3135-4A57-BB7B-6AF389BB2218}"/>
              </a:ext>
            </a:extLst>
          </p:cNvPr>
          <p:cNvSpPr txBox="1"/>
          <p:nvPr/>
        </p:nvSpPr>
        <p:spPr>
          <a:xfrm>
            <a:off x="-13132" y="4512868"/>
            <a:ext cx="271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Provider Network (and community health workers)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1E51D-67CD-50B6-A4FE-D05BDB0FA2DE}"/>
              </a:ext>
            </a:extLst>
          </p:cNvPr>
          <p:cNvSpPr txBox="1"/>
          <p:nvPr/>
        </p:nvSpPr>
        <p:spPr>
          <a:xfrm>
            <a:off x="4698786" y="5368422"/>
            <a:ext cx="206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Patient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A13100-306B-E3D6-5EDC-C122F70DE4A7}"/>
              </a:ext>
            </a:extLst>
          </p:cNvPr>
          <p:cNvSpPr txBox="1"/>
          <p:nvPr/>
        </p:nvSpPr>
        <p:spPr>
          <a:xfrm>
            <a:off x="4535979" y="3381582"/>
            <a:ext cx="206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Caregiver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F7C6A-C598-EB17-22CA-AE8C3A499ADD}"/>
              </a:ext>
            </a:extLst>
          </p:cNvPr>
          <p:cNvSpPr txBox="1"/>
          <p:nvPr/>
        </p:nvSpPr>
        <p:spPr>
          <a:xfrm>
            <a:off x="8836346" y="4858163"/>
            <a:ext cx="2292517" cy="12290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Palatino Linotype"/>
              </a:rPr>
              <a:t>American Alzheimer's </a:t>
            </a:r>
            <a:endParaRPr lang="en-US" dirty="0"/>
          </a:p>
          <a:p>
            <a:r>
              <a:rPr lang="en-US" sz="2400" dirty="0">
                <a:latin typeface="Palatino Linotype"/>
              </a:rPr>
              <a:t>Association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A8D9D2-8130-06FB-91AD-7DB4E3F97080}"/>
              </a:ext>
            </a:extLst>
          </p:cNvPr>
          <p:cNvCxnSpPr>
            <a:cxnSpLocks/>
          </p:cNvCxnSpPr>
          <p:nvPr/>
        </p:nvCxnSpPr>
        <p:spPr>
          <a:xfrm flipV="1">
            <a:off x="2481699" y="5008988"/>
            <a:ext cx="2199445" cy="74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229BCE-ECF9-1D84-1DBD-698FEC9B2A47}"/>
              </a:ext>
            </a:extLst>
          </p:cNvPr>
          <p:cNvCxnSpPr>
            <a:cxnSpLocks/>
          </p:cNvCxnSpPr>
          <p:nvPr/>
        </p:nvCxnSpPr>
        <p:spPr>
          <a:xfrm flipV="1">
            <a:off x="1656589" y="3121847"/>
            <a:ext cx="2255012" cy="86868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0AAF8D-CD45-D974-5192-C947635694F2}"/>
              </a:ext>
            </a:extLst>
          </p:cNvPr>
          <p:cNvCxnSpPr>
            <a:cxnSpLocks/>
          </p:cNvCxnSpPr>
          <p:nvPr/>
        </p:nvCxnSpPr>
        <p:spPr>
          <a:xfrm flipV="1">
            <a:off x="6004560" y="4546708"/>
            <a:ext cx="3078988" cy="68574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CA660E-6ECE-B5D5-284D-18A731C02104}"/>
              </a:ext>
            </a:extLst>
          </p:cNvPr>
          <p:cNvCxnSpPr>
            <a:cxnSpLocks/>
          </p:cNvCxnSpPr>
          <p:nvPr/>
        </p:nvCxnSpPr>
        <p:spPr>
          <a:xfrm>
            <a:off x="6071806" y="3151237"/>
            <a:ext cx="2921508" cy="88772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DC853B0-1F01-F5E2-4B91-676D566D48BE}"/>
              </a:ext>
            </a:extLst>
          </p:cNvPr>
          <p:cNvCxnSpPr>
            <a:cxnSpLocks/>
          </p:cNvCxnSpPr>
          <p:nvPr/>
        </p:nvCxnSpPr>
        <p:spPr>
          <a:xfrm>
            <a:off x="5364480" y="3770130"/>
            <a:ext cx="0" cy="696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3F09F71-61D7-E544-3FD9-F02FEE891CC0}"/>
              </a:ext>
            </a:extLst>
          </p:cNvPr>
          <p:cNvCxnSpPr>
            <a:cxnSpLocks/>
          </p:cNvCxnSpPr>
          <p:nvPr/>
        </p:nvCxnSpPr>
        <p:spPr>
          <a:xfrm flipV="1">
            <a:off x="5528715" y="3795148"/>
            <a:ext cx="0" cy="6465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0DFBEA-53DB-F863-0D7F-6FD1DDE29BE7}"/>
              </a:ext>
            </a:extLst>
          </p:cNvPr>
          <p:cNvSpPr txBox="1"/>
          <p:nvPr/>
        </p:nvSpPr>
        <p:spPr>
          <a:xfrm>
            <a:off x="3233526" y="1865988"/>
            <a:ext cx="6295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Alzheimer’s Disease Patient Community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00ED5-21BB-7FE8-8371-DA1DC0572AD6}"/>
              </a:ext>
            </a:extLst>
          </p:cNvPr>
          <p:cNvSpPr txBox="1"/>
          <p:nvPr/>
        </p:nvSpPr>
        <p:spPr>
          <a:xfrm>
            <a:off x="3443729" y="6044346"/>
            <a:ext cx="6295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Alzheimer’s Disease Patient Community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EFA9A7-856C-77CF-BE16-5DA9FCCF9DD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6591663" y="4746764"/>
            <a:ext cx="2603137" cy="129758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B0EC5F-1010-7E48-7D23-FD6617B3C63E}"/>
              </a:ext>
            </a:extLst>
          </p:cNvPr>
          <p:cNvCxnSpPr>
            <a:cxnSpLocks/>
          </p:cNvCxnSpPr>
          <p:nvPr/>
        </p:nvCxnSpPr>
        <p:spPr>
          <a:xfrm flipH="1" flipV="1">
            <a:off x="7141549" y="2235320"/>
            <a:ext cx="1952461" cy="127132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ED10D9-DF02-9A27-141D-4DA212D1ACAA}"/>
              </a:ext>
            </a:extLst>
          </p:cNvPr>
          <p:cNvCxnSpPr>
            <a:cxnSpLocks/>
          </p:cNvCxnSpPr>
          <p:nvPr/>
        </p:nvCxnSpPr>
        <p:spPr>
          <a:xfrm>
            <a:off x="9982604" y="4038960"/>
            <a:ext cx="493807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365FEE-6370-38DA-2944-BE8A42D1ED96}"/>
              </a:ext>
            </a:extLst>
          </p:cNvPr>
          <p:cNvCxnSpPr>
            <a:cxnSpLocks/>
          </p:cNvCxnSpPr>
          <p:nvPr/>
        </p:nvCxnSpPr>
        <p:spPr>
          <a:xfrm flipV="1">
            <a:off x="5567219" y="2260184"/>
            <a:ext cx="0" cy="709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0EAD08-EE00-EBD9-3533-D62AD1571C25}"/>
              </a:ext>
            </a:extLst>
          </p:cNvPr>
          <p:cNvCxnSpPr>
            <a:cxnSpLocks/>
          </p:cNvCxnSpPr>
          <p:nvPr/>
        </p:nvCxnSpPr>
        <p:spPr>
          <a:xfrm>
            <a:off x="5364480" y="2260184"/>
            <a:ext cx="0" cy="7095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F1B3A0F-4066-5447-4E3C-F6306330CC18}"/>
              </a:ext>
            </a:extLst>
          </p:cNvPr>
          <p:cNvCxnSpPr>
            <a:cxnSpLocks/>
          </p:cNvCxnSpPr>
          <p:nvPr/>
        </p:nvCxnSpPr>
        <p:spPr>
          <a:xfrm flipV="1">
            <a:off x="5567219" y="5713197"/>
            <a:ext cx="0" cy="426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BD82704-FBD4-88D8-7354-65EF1129E9A5}"/>
              </a:ext>
            </a:extLst>
          </p:cNvPr>
          <p:cNvCxnSpPr>
            <a:cxnSpLocks/>
          </p:cNvCxnSpPr>
          <p:nvPr/>
        </p:nvCxnSpPr>
        <p:spPr>
          <a:xfrm>
            <a:off x="5399314" y="5722418"/>
            <a:ext cx="0" cy="455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da-logo - Westside Regional Center">
            <a:extLst>
              <a:ext uri="{FF2B5EF4-FFF2-40B4-BE49-F238E27FC236}">
                <a16:creationId xmlns:a16="http://schemas.microsoft.com/office/drawing/2014/main" id="{E33A1C25-404C-EC2D-BB9B-276C8607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12" y="3372811"/>
            <a:ext cx="1197562" cy="11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6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0E3B-8A14-CE8D-379A-AAEC8E97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86603"/>
            <a:ext cx="11338560" cy="973237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Mobile App Interface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507E54-572A-EF1B-383B-432D69C9B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169483" y="1795272"/>
            <a:ext cx="2848360" cy="4453128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41305AF-74DF-31E0-028F-5B79A6C83F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4327710" y="1795272"/>
            <a:ext cx="2697795" cy="4453128"/>
          </a:xfrm>
          <a:prstGeom prst="rect">
            <a:avLst/>
          </a:prstGeom>
          <a:noFill/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334C0A6-B01D-8417-90CA-052C3ABCFF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8503662" y="1795463"/>
            <a:ext cx="2824737" cy="4452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B8C16-4473-9F84-6BC5-834F6FF6420F}"/>
              </a:ext>
            </a:extLst>
          </p:cNvPr>
          <p:cNvSpPr txBox="1"/>
          <p:nvPr/>
        </p:nvSpPr>
        <p:spPr>
          <a:xfrm>
            <a:off x="802382" y="2665770"/>
            <a:ext cx="1605537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/>
              <a:t>Welcome</a:t>
            </a:r>
          </a:p>
          <a:p>
            <a:r>
              <a:rPr lang="en-US" sz="1400" b="1"/>
              <a:t>New User. </a:t>
            </a:r>
          </a:p>
          <a:p>
            <a:r>
              <a:rPr lang="en-US" sz="1400" b="1"/>
              <a:t>Please sign up below:</a:t>
            </a:r>
            <a:endParaRPr lang="en-US" b="1"/>
          </a:p>
          <a:p>
            <a:r>
              <a:rPr lang="en-US" sz="1400" b="1"/>
              <a:t>Username</a:t>
            </a:r>
            <a:endParaRPr lang="en-US" sz="1300" b="1"/>
          </a:p>
          <a:p>
            <a:endParaRPr lang="en-US" sz="1300" b="1"/>
          </a:p>
          <a:p>
            <a:endParaRPr lang="en-US" sz="1300" b="1"/>
          </a:p>
          <a:p>
            <a:r>
              <a:rPr lang="en-US" sz="1300" b="1"/>
              <a:t>Create password</a:t>
            </a:r>
          </a:p>
          <a:p>
            <a:endParaRPr lang="en-US" sz="1300" b="1"/>
          </a:p>
          <a:p>
            <a:endParaRPr lang="en-US" sz="1300" b="1"/>
          </a:p>
          <a:p>
            <a:r>
              <a:rPr lang="en-US" sz="1300" b="1"/>
              <a:t>Confirm password</a:t>
            </a:r>
          </a:p>
          <a:p>
            <a:endParaRPr lang="en-US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8034-268D-E2AA-BCD5-A515DF2E3ABA}"/>
              </a:ext>
            </a:extLst>
          </p:cNvPr>
          <p:cNvSpPr/>
          <p:nvPr/>
        </p:nvSpPr>
        <p:spPr>
          <a:xfrm>
            <a:off x="886005" y="3775849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0EDD4-1327-1532-180F-8246213AB542}"/>
              </a:ext>
            </a:extLst>
          </p:cNvPr>
          <p:cNvSpPr/>
          <p:nvPr/>
        </p:nvSpPr>
        <p:spPr>
          <a:xfrm>
            <a:off x="883532" y="4453345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4ED91-548A-50D1-892F-3FE9054C8CA5}"/>
              </a:ext>
            </a:extLst>
          </p:cNvPr>
          <p:cNvSpPr/>
          <p:nvPr/>
        </p:nvSpPr>
        <p:spPr>
          <a:xfrm>
            <a:off x="883921" y="5037425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6FFD0-E387-BF67-C025-619A6B45E76C}"/>
              </a:ext>
            </a:extLst>
          </p:cNvPr>
          <p:cNvSpPr txBox="1"/>
          <p:nvPr/>
        </p:nvSpPr>
        <p:spPr>
          <a:xfrm>
            <a:off x="4876800" y="2661920"/>
            <a:ext cx="162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Mr. John Doe</a:t>
            </a:r>
          </a:p>
          <a:p>
            <a:r>
              <a:rPr lang="en-US" sz="1400" b="1" dirty="0"/>
              <a:t>Please take the time to complete the required demographic information:</a:t>
            </a:r>
          </a:p>
          <a:p>
            <a:r>
              <a:rPr lang="en-US" sz="1400" b="1" dirty="0"/>
              <a:t>Date of Birth</a:t>
            </a:r>
          </a:p>
          <a:p>
            <a:endParaRPr lang="en-US" sz="1400" b="1" dirty="0"/>
          </a:p>
          <a:p>
            <a:r>
              <a:rPr lang="en-US" sz="1400" b="1" dirty="0"/>
              <a:t>Race</a:t>
            </a:r>
          </a:p>
          <a:p>
            <a:endParaRPr lang="en-US" sz="1400" b="1" dirty="0"/>
          </a:p>
          <a:p>
            <a:r>
              <a:rPr lang="en-US" sz="1400" b="1" dirty="0"/>
              <a:t>Annual Income (range)</a:t>
            </a:r>
          </a:p>
          <a:p>
            <a:endParaRPr lang="en-US" sz="1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C355CB-7D5B-F767-7277-02FE935411E6}"/>
              </a:ext>
            </a:extLst>
          </p:cNvPr>
          <p:cNvSpPr/>
          <p:nvPr/>
        </p:nvSpPr>
        <p:spPr>
          <a:xfrm>
            <a:off x="4980646" y="4239985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F03045-475D-1551-A4C0-5AB0E86F6DF7}"/>
              </a:ext>
            </a:extLst>
          </p:cNvPr>
          <p:cNvSpPr/>
          <p:nvPr/>
        </p:nvSpPr>
        <p:spPr>
          <a:xfrm>
            <a:off x="4980646" y="4684039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383E1B-4812-7A4F-FCCC-EF84B2F3C6A3}"/>
              </a:ext>
            </a:extLst>
          </p:cNvPr>
          <p:cNvSpPr/>
          <p:nvPr/>
        </p:nvSpPr>
        <p:spPr>
          <a:xfrm>
            <a:off x="4980646" y="5121042"/>
            <a:ext cx="1188978" cy="21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96A5C-928F-DFBE-8970-6CC9B45897B1}"/>
              </a:ext>
            </a:extLst>
          </p:cNvPr>
          <p:cNvSpPr txBox="1"/>
          <p:nvPr/>
        </p:nvSpPr>
        <p:spPr>
          <a:xfrm>
            <a:off x="9052560" y="2733040"/>
            <a:ext cx="17373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 these instructions, then complete the questionnaire.</a:t>
            </a:r>
          </a:p>
          <a:p>
            <a:endParaRPr lang="en-US" sz="1400" b="1" dirty="0"/>
          </a:p>
          <a:p>
            <a:r>
              <a:rPr lang="en-US" sz="1400" b="1" dirty="0"/>
              <a:t>We want to find out how well you have been carrying out a number of activities in the past 3 months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DB36199-1CCE-28E8-F9EE-10D7164BC058}"/>
              </a:ext>
            </a:extLst>
          </p:cNvPr>
          <p:cNvSpPr/>
          <p:nvPr/>
        </p:nvSpPr>
        <p:spPr>
          <a:xfrm>
            <a:off x="3119249" y="3657601"/>
            <a:ext cx="985391" cy="576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6FB15F-D587-DE23-B3F0-06FE1C8310DF}"/>
              </a:ext>
            </a:extLst>
          </p:cNvPr>
          <p:cNvSpPr/>
          <p:nvPr/>
        </p:nvSpPr>
        <p:spPr>
          <a:xfrm>
            <a:off x="7248575" y="3657599"/>
            <a:ext cx="1086797" cy="65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F4002-B13E-8088-3294-A7DCE6F28703}"/>
              </a:ext>
            </a:extLst>
          </p:cNvPr>
          <p:cNvSpPr/>
          <p:nvPr/>
        </p:nvSpPr>
        <p:spPr>
          <a:xfrm>
            <a:off x="9804400" y="5162713"/>
            <a:ext cx="843280" cy="238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>
                <a:solidFill>
                  <a:srgbClr val="002060"/>
                </a:solidFill>
              </a:rPr>
              <a:t>Next page</a:t>
            </a:r>
          </a:p>
        </p:txBody>
      </p:sp>
    </p:spTree>
    <p:extLst>
      <p:ext uri="{BB962C8B-B14F-4D97-AF65-F5344CB8AC3E}">
        <p14:creationId xmlns:p14="http://schemas.microsoft.com/office/powerpoint/2010/main" val="114134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91E8-08F7-8460-3DF8-D1EF6553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286603"/>
            <a:ext cx="10657840" cy="973237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Long Term Goals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80B13F4-5A24-BC21-472A-D6B65AAE7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21668"/>
              </p:ext>
            </p:extLst>
          </p:nvPr>
        </p:nvGraphicFramePr>
        <p:xfrm>
          <a:off x="497840" y="1845734"/>
          <a:ext cx="1065784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1990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42cbb1-c5c2-4ccd-a434-137ab49d83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3A70D010CEB4CBF29123E3C59705F" ma:contentTypeVersion="12" ma:contentTypeDescription="Create a new document." ma:contentTypeScope="" ma:versionID="6681538c2a7fdad5a60dfbbde386af2e">
  <xsd:schema xmlns:xsd="http://www.w3.org/2001/XMLSchema" xmlns:xs="http://www.w3.org/2001/XMLSchema" xmlns:p="http://schemas.microsoft.com/office/2006/metadata/properties" xmlns:ns3="1442cbb1-c5c2-4ccd-a434-137ab49d8394" xmlns:ns4="76c70b60-75a1-4e79-ba37-457f41f7c3a1" targetNamespace="http://schemas.microsoft.com/office/2006/metadata/properties" ma:root="true" ma:fieldsID="e5588d32b81c8d203c044823bc521c35" ns3:_="" ns4:_="">
    <xsd:import namespace="1442cbb1-c5c2-4ccd-a434-137ab49d8394"/>
    <xsd:import namespace="76c70b60-75a1-4e79-ba37-457f41f7c3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cbb1-c5c2-4ccd-a434-137ab49d8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70b60-75a1-4e79-ba37-457f41f7c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4984E-F20A-4E36-961E-EE17FD76BB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6c70b60-75a1-4e79-ba37-457f41f7c3a1"/>
    <ds:schemaRef ds:uri="http://purl.org/dc/elements/1.1/"/>
    <ds:schemaRef ds:uri="http://schemas.microsoft.com/office/2006/metadata/properties"/>
    <ds:schemaRef ds:uri="http://schemas.microsoft.com/office/infopath/2007/PartnerControls"/>
    <ds:schemaRef ds:uri="1442cbb1-c5c2-4ccd-a434-137ab49d83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54A0BC-B7FB-48C4-B751-24F93915C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35D4FD-401C-4F5F-8D95-BF459F8BFFF5}">
  <ds:schemaRefs>
    <ds:schemaRef ds:uri="1442cbb1-c5c2-4ccd-a434-137ab49d8394"/>
    <ds:schemaRef ds:uri="76c70b60-75a1-4e79-ba37-457f41f7c3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1135</Words>
  <Application>Microsoft Office PowerPoint</Application>
  <PresentationFormat>Widescreen</PresentationFormat>
  <Paragraphs>127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BlinkMacSystemFont</vt:lpstr>
      <vt:lpstr>Book Antiqua</vt:lpstr>
      <vt:lpstr>Calibri</vt:lpstr>
      <vt:lpstr>Calibri Light</vt:lpstr>
      <vt:lpstr>Gabriola</vt:lpstr>
      <vt:lpstr>Palatino Linotype</vt:lpstr>
      <vt:lpstr>Wingdings</vt:lpstr>
      <vt:lpstr>Retrospect</vt:lpstr>
      <vt:lpstr>MaGiKRx App    </vt:lpstr>
      <vt:lpstr>What we will discuss today</vt:lpstr>
      <vt:lpstr>Regulatory Science Priority Area</vt:lpstr>
      <vt:lpstr>Background</vt:lpstr>
      <vt:lpstr>Flow Diagram of Proposed Intervention</vt:lpstr>
      <vt:lpstr> Our Solution</vt:lpstr>
      <vt:lpstr>How can MaGiKRx advance care for AD?</vt:lpstr>
      <vt:lpstr>Mobile App Interface</vt:lpstr>
      <vt:lpstr>Long Term Goals</vt:lpstr>
      <vt:lpstr>Take-home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MaGikRx Device</dc:title>
  <dc:creator>Okoye, Godwin</dc:creator>
  <cp:lastModifiedBy>Okoye, Godwin</cp:lastModifiedBy>
  <cp:revision>7</cp:revision>
  <dcterms:created xsi:type="dcterms:W3CDTF">2023-02-01T03:16:25Z</dcterms:created>
  <dcterms:modified xsi:type="dcterms:W3CDTF">2023-04-06T02:35:36Z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0x0101000DB3A70D010CEB4CBF29123E3C59705F</vt:lpwstr>
  </property>
</Properties>
</file>