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34"/>
  </p:notesMasterIdLst>
  <p:sldIdLst>
    <p:sldId id="271" r:id="rId3"/>
    <p:sldId id="272" r:id="rId4"/>
    <p:sldId id="273" r:id="rId5"/>
    <p:sldId id="275" r:id="rId6"/>
    <p:sldId id="276" r:id="rId7"/>
    <p:sldId id="277" r:id="rId8"/>
    <p:sldId id="298" r:id="rId9"/>
    <p:sldId id="300" r:id="rId10"/>
    <p:sldId id="279" r:id="rId11"/>
    <p:sldId id="280" r:id="rId12"/>
    <p:sldId id="301" r:id="rId13"/>
    <p:sldId id="302" r:id="rId14"/>
    <p:sldId id="303" r:id="rId15"/>
    <p:sldId id="306" r:id="rId16"/>
    <p:sldId id="307" r:id="rId17"/>
    <p:sldId id="308" r:id="rId18"/>
    <p:sldId id="309" r:id="rId19"/>
    <p:sldId id="313" r:id="rId20"/>
    <p:sldId id="285" r:id="rId21"/>
    <p:sldId id="314" r:id="rId22"/>
    <p:sldId id="286" r:id="rId23"/>
    <p:sldId id="287" r:id="rId24"/>
    <p:sldId id="288" r:id="rId25"/>
    <p:sldId id="289" r:id="rId26"/>
    <p:sldId id="291" r:id="rId27"/>
    <p:sldId id="292" r:id="rId28"/>
    <p:sldId id="293" r:id="rId29"/>
    <p:sldId id="294" r:id="rId30"/>
    <p:sldId id="315" r:id="rId31"/>
    <p:sldId id="296" r:id="rId32"/>
    <p:sldId id="27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94660"/>
  </p:normalViewPr>
  <p:slideViewPr>
    <p:cSldViewPr snapToGrid="0" snapToObjects="1">
      <p:cViewPr varScale="1">
        <p:scale>
          <a:sx n="112" d="100"/>
          <a:sy n="112" d="100"/>
        </p:scale>
        <p:origin x="-35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BCACD8F7-590A-438B-811A-78F0C5220AB3}" type="slidenum">
              <a:rPr lang="en-US" smtClean="0"/>
              <a:pPr/>
              <a:t>1</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47763" y="685800"/>
            <a:ext cx="4567237" cy="3427413"/>
          </a:xfrm>
          <a:ln/>
        </p:spPr>
      </p:sp>
      <p:sp>
        <p:nvSpPr>
          <p:cNvPr id="56322" name="Rectangle 3"/>
          <p:cNvSpPr>
            <a:spLocks noGrp="1" noChangeArrowheads="1"/>
          </p:cNvSpPr>
          <p:nvPr>
            <p:ph type="body" idx="1"/>
          </p:nvPr>
        </p:nvSpPr>
        <p:spPr>
          <a:xfrm>
            <a:off x="686098" y="4343704"/>
            <a:ext cx="5485805" cy="4113892"/>
          </a:xfrm>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endParaRPr lang="en-US" altLang="en-US" smtClean="0"/>
          </a:p>
        </p:txBody>
      </p:sp>
      <p:sp>
        <p:nvSpPr>
          <p:cNvPr id="120836" name="Slide Number Placeholder 3"/>
          <p:cNvSpPr>
            <a:spLocks noGrp="1"/>
          </p:cNvSpPr>
          <p:nvPr>
            <p:ph type="sldNum" sz="quarter" idx="5"/>
          </p:nvPr>
        </p:nvSpPr>
        <p:spPr>
          <a:noFill/>
        </p:spPr>
        <p:txBody>
          <a:bodyPr/>
          <a:lstStyle>
            <a:lvl1pPr defTabSz="895743" eaLnBrk="0" hangingPunct="0">
              <a:spcBef>
                <a:spcPct val="30000"/>
              </a:spcBef>
              <a:defRPr sz="1200">
                <a:solidFill>
                  <a:schemeClr val="tx1"/>
                </a:solidFill>
                <a:latin typeface="Arial" charset="0"/>
                <a:cs typeface="Arial" charset="0"/>
              </a:defRPr>
            </a:lvl1pPr>
            <a:lvl2pPr marL="702574" indent="-269502" defTabSz="895743" eaLnBrk="0" hangingPunct="0">
              <a:spcBef>
                <a:spcPct val="30000"/>
              </a:spcBef>
              <a:defRPr sz="1200">
                <a:solidFill>
                  <a:schemeClr val="tx1"/>
                </a:solidFill>
                <a:latin typeface="Arial" charset="0"/>
                <a:cs typeface="Arial" charset="0"/>
              </a:defRPr>
            </a:lvl2pPr>
            <a:lvl3pPr marL="1081123" indent="-214978" defTabSz="895743" eaLnBrk="0" hangingPunct="0">
              <a:spcBef>
                <a:spcPct val="30000"/>
              </a:spcBef>
              <a:defRPr sz="1200">
                <a:solidFill>
                  <a:schemeClr val="tx1"/>
                </a:solidFill>
                <a:latin typeface="Arial" charset="0"/>
                <a:cs typeface="Arial" charset="0"/>
              </a:defRPr>
            </a:lvl3pPr>
            <a:lvl4pPr marL="1512638" indent="-214978" defTabSz="895743" eaLnBrk="0" hangingPunct="0">
              <a:spcBef>
                <a:spcPct val="30000"/>
              </a:spcBef>
              <a:defRPr sz="1200">
                <a:solidFill>
                  <a:schemeClr val="tx1"/>
                </a:solidFill>
                <a:latin typeface="Arial" charset="0"/>
                <a:cs typeface="Arial" charset="0"/>
              </a:defRPr>
            </a:lvl4pPr>
            <a:lvl5pPr marL="1945710" indent="-214978" defTabSz="895743" eaLnBrk="0" hangingPunct="0">
              <a:spcBef>
                <a:spcPct val="30000"/>
              </a:spcBef>
              <a:defRPr sz="1200">
                <a:solidFill>
                  <a:schemeClr val="tx1"/>
                </a:solidFill>
                <a:latin typeface="Arial" charset="0"/>
                <a:cs typeface="Arial" charset="0"/>
              </a:defRPr>
            </a:lvl5pPr>
            <a:lvl6pPr marL="2394360" indent="-214978" defTabSz="895743" eaLnBrk="0" fontAlgn="base" hangingPunct="0">
              <a:spcBef>
                <a:spcPct val="30000"/>
              </a:spcBef>
              <a:spcAft>
                <a:spcPct val="0"/>
              </a:spcAft>
              <a:defRPr sz="1200">
                <a:solidFill>
                  <a:schemeClr val="tx1"/>
                </a:solidFill>
                <a:latin typeface="Arial" charset="0"/>
                <a:cs typeface="Arial" charset="0"/>
              </a:defRPr>
            </a:lvl6pPr>
            <a:lvl7pPr marL="2843011" indent="-214978" defTabSz="895743" eaLnBrk="0" fontAlgn="base" hangingPunct="0">
              <a:spcBef>
                <a:spcPct val="30000"/>
              </a:spcBef>
              <a:spcAft>
                <a:spcPct val="0"/>
              </a:spcAft>
              <a:defRPr sz="1200">
                <a:solidFill>
                  <a:schemeClr val="tx1"/>
                </a:solidFill>
                <a:latin typeface="Arial" charset="0"/>
                <a:cs typeface="Arial" charset="0"/>
              </a:defRPr>
            </a:lvl7pPr>
            <a:lvl8pPr marL="3291661" indent="-214978" defTabSz="895743" eaLnBrk="0" fontAlgn="base" hangingPunct="0">
              <a:spcBef>
                <a:spcPct val="30000"/>
              </a:spcBef>
              <a:spcAft>
                <a:spcPct val="0"/>
              </a:spcAft>
              <a:defRPr sz="1200">
                <a:solidFill>
                  <a:schemeClr val="tx1"/>
                </a:solidFill>
                <a:latin typeface="Arial" charset="0"/>
                <a:cs typeface="Arial" charset="0"/>
              </a:defRPr>
            </a:lvl8pPr>
            <a:lvl9pPr marL="3740311" indent="-214978" defTabSz="8957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53E2E82-772F-480A-A847-1948AC3D5AA7}"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p:spPr>
        <p:txBody>
          <a:bodyPr/>
          <a:lstStyle/>
          <a:p>
            <a:endParaRPr lang="en-US" smtClean="0"/>
          </a:p>
        </p:txBody>
      </p:sp>
      <p:sp>
        <p:nvSpPr>
          <p:cNvPr id="59395" name="Slide Number Placeholder 3"/>
          <p:cNvSpPr>
            <a:spLocks noGrp="1"/>
          </p:cNvSpPr>
          <p:nvPr>
            <p:ph type="sldNum" sz="quarter" idx="5"/>
          </p:nvPr>
        </p:nvSpPr>
        <p:spPr>
          <a:noFill/>
          <a:ln>
            <a:miter lim="800000"/>
            <a:headEnd/>
            <a:tailEnd/>
          </a:ln>
        </p:spPr>
        <p:txBody>
          <a:bodyPr/>
          <a:lstStyle/>
          <a:p>
            <a:fld id="{368A3676-A811-492E-B047-7A1A493437DA}" type="slidenum">
              <a:rPr lang="en-US" smtClean="0"/>
              <a:pPr/>
              <a:t>22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p:spPr>
        <p:txBody>
          <a:bodyPr/>
          <a:lstStyle/>
          <a:p>
            <a:endParaRPr lang="en-US" smtClean="0"/>
          </a:p>
        </p:txBody>
      </p:sp>
      <p:sp>
        <p:nvSpPr>
          <p:cNvPr id="61443" name="Slide Number Placeholder 3"/>
          <p:cNvSpPr>
            <a:spLocks noGrp="1"/>
          </p:cNvSpPr>
          <p:nvPr>
            <p:ph type="sldNum" sz="quarter" idx="5"/>
          </p:nvPr>
        </p:nvSpPr>
        <p:spPr>
          <a:noFill/>
          <a:ln>
            <a:miter lim="800000"/>
            <a:headEnd/>
            <a:tailEnd/>
          </a:ln>
        </p:spPr>
        <p:txBody>
          <a:bodyPr/>
          <a:lstStyle/>
          <a:p>
            <a:fld id="{B6F05B3B-206B-4B40-852F-A5AED7EAEA88}" type="slidenum">
              <a:rPr lang="en-US" smtClean="0"/>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p:spPr>
        <p:txBody>
          <a:bodyPr/>
          <a:lstStyle/>
          <a:p>
            <a:endParaRPr lang="en-US" smtClean="0"/>
          </a:p>
        </p:txBody>
      </p:sp>
      <p:sp>
        <p:nvSpPr>
          <p:cNvPr id="66563" name="Slide Number Placeholder 3"/>
          <p:cNvSpPr>
            <a:spLocks noGrp="1"/>
          </p:cNvSpPr>
          <p:nvPr>
            <p:ph type="sldNum" sz="quarter" idx="5"/>
          </p:nvPr>
        </p:nvSpPr>
        <p:spPr>
          <a:noFill/>
          <a:ln>
            <a:miter lim="800000"/>
            <a:headEnd/>
            <a:tailEnd/>
          </a:ln>
        </p:spPr>
        <p:txBody>
          <a:bodyPr/>
          <a:lstStyle/>
          <a:p>
            <a:fld id="{1133C669-81D4-4C07-B014-896BAD5BAB25}" type="slidenum">
              <a:rPr lang="en-US" smtClean="0"/>
              <a:pPr/>
              <a:t>25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p:spPr>
        <p:txBody>
          <a:bodyPr/>
          <a:lstStyle/>
          <a:p>
            <a:endParaRPr lang="en-US" smtClean="0"/>
          </a:p>
        </p:txBody>
      </p:sp>
      <p:sp>
        <p:nvSpPr>
          <p:cNvPr id="68611" name="Slide Number Placeholder 3"/>
          <p:cNvSpPr>
            <a:spLocks noGrp="1"/>
          </p:cNvSpPr>
          <p:nvPr>
            <p:ph type="sldNum" sz="quarter" idx="5"/>
          </p:nvPr>
        </p:nvSpPr>
        <p:spPr>
          <a:noFill/>
          <a:ln>
            <a:miter lim="800000"/>
            <a:headEnd/>
            <a:tailEnd/>
          </a:ln>
        </p:spPr>
        <p:txBody>
          <a:bodyPr/>
          <a:lstStyle/>
          <a:p>
            <a:fld id="{F77FCA02-50CE-4633-8A98-87ADD309FF53}" type="slidenum">
              <a:rPr lang="en-US" smtClean="0"/>
              <a:pPr/>
              <a:t>26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p:spPr>
        <p:txBody>
          <a:bodyPr/>
          <a:lstStyle/>
          <a:p>
            <a:endParaRPr lang="en-US" smtClean="0"/>
          </a:p>
        </p:txBody>
      </p:sp>
      <p:sp>
        <p:nvSpPr>
          <p:cNvPr id="70659" name="Slide Number Placeholder 3"/>
          <p:cNvSpPr>
            <a:spLocks noGrp="1"/>
          </p:cNvSpPr>
          <p:nvPr>
            <p:ph type="sldNum" sz="quarter" idx="5"/>
          </p:nvPr>
        </p:nvSpPr>
        <p:spPr>
          <a:noFill/>
          <a:ln>
            <a:miter lim="800000"/>
            <a:headEnd/>
            <a:tailEnd/>
          </a:ln>
        </p:spPr>
        <p:txBody>
          <a:bodyPr/>
          <a:lstStyle/>
          <a:p>
            <a:fld id="{794CCD6E-D32B-4963-8E09-6F1B7B2E0741}" type="slidenum">
              <a:rPr lang="en-US" smtClean="0"/>
              <a:pPr/>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p:spPr>
        <p:txBody>
          <a:bodyPr/>
          <a:lstStyle/>
          <a:p>
            <a:endParaRPr lang="en-US" smtClean="0"/>
          </a:p>
        </p:txBody>
      </p:sp>
      <p:sp>
        <p:nvSpPr>
          <p:cNvPr id="72707" name="Slide Number Placeholder 3"/>
          <p:cNvSpPr>
            <a:spLocks noGrp="1"/>
          </p:cNvSpPr>
          <p:nvPr>
            <p:ph type="sldNum" sz="quarter" idx="5"/>
          </p:nvPr>
        </p:nvSpPr>
        <p:spPr>
          <a:noFill/>
          <a:ln>
            <a:miter lim="800000"/>
            <a:headEnd/>
            <a:tailEnd/>
          </a:ln>
        </p:spPr>
        <p:txBody>
          <a:bodyPr/>
          <a:lstStyle/>
          <a:p>
            <a:fld id="{6FAC2B70-756E-4E7B-BCB2-9545142D3568}"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p:spPr>
        <p:txBody>
          <a:bodyPr/>
          <a:lstStyle/>
          <a:p>
            <a:endParaRPr lang="en-US" smtClean="0"/>
          </a:p>
        </p:txBody>
      </p:sp>
      <p:sp>
        <p:nvSpPr>
          <p:cNvPr id="36867" name="Slide Number Placeholder 3"/>
          <p:cNvSpPr>
            <a:spLocks noGrp="1"/>
          </p:cNvSpPr>
          <p:nvPr>
            <p:ph type="sldNum" sz="quarter" idx="5"/>
          </p:nvPr>
        </p:nvSpPr>
        <p:spPr>
          <a:noFill/>
          <a:ln>
            <a:miter lim="800000"/>
            <a:headEnd/>
            <a:tailEnd/>
          </a:ln>
        </p:spPr>
        <p:txBody>
          <a:bodyPr/>
          <a:lstStyle/>
          <a:p>
            <a:fld id="{5D7EBAF2-D0BB-4773-8D85-9E5868822AD5}"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p:spPr>
        <p:txBody>
          <a:bodyPr/>
          <a:lstStyle/>
          <a:p>
            <a:pPr eaLnBrk="1" hangingPunct="1">
              <a:spcBef>
                <a:spcPct val="0"/>
              </a:spcBef>
            </a:pPr>
            <a:endParaRPr lang="en-US" smtClean="0"/>
          </a:p>
        </p:txBody>
      </p:sp>
      <p:sp>
        <p:nvSpPr>
          <p:cNvPr id="38915" name="Slide Number Placeholder 3"/>
          <p:cNvSpPr>
            <a:spLocks noGrp="1"/>
          </p:cNvSpPr>
          <p:nvPr>
            <p:ph type="sldNum" sz="quarter" idx="5"/>
          </p:nvPr>
        </p:nvSpPr>
        <p:spPr>
          <a:noFill/>
          <a:ln>
            <a:miter lim="800000"/>
            <a:headEnd/>
            <a:tailEnd/>
          </a:ln>
        </p:spPr>
        <p:txBody>
          <a:bodyPr/>
          <a:lstStyle/>
          <a:p>
            <a:pPr defTabSz="914485"/>
            <a:fld id="{DAB14776-1092-4FA8-A8CD-36DB830900BD}" type="slidenum">
              <a:rPr lang="en-US" smtClean="0">
                <a:latin typeface="Calibri" pitchFamily="34" charset="0"/>
              </a:rPr>
              <a:pPr defTabSz="914485"/>
              <a:t>5</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p:spPr>
        <p:txBody>
          <a:bodyPr/>
          <a:lstStyle/>
          <a:p>
            <a:endParaRPr lang="en-US" smtClean="0"/>
          </a:p>
        </p:txBody>
      </p:sp>
      <p:sp>
        <p:nvSpPr>
          <p:cNvPr id="44035" name="Slide Number Placeholder 3"/>
          <p:cNvSpPr>
            <a:spLocks noGrp="1"/>
          </p:cNvSpPr>
          <p:nvPr>
            <p:ph type="sldNum" sz="quarter" idx="5"/>
          </p:nvPr>
        </p:nvSpPr>
        <p:spPr>
          <a:noFill/>
          <a:ln>
            <a:miter lim="800000"/>
            <a:headEnd/>
            <a:tailEnd/>
          </a:ln>
        </p:spPr>
        <p:txBody>
          <a:bodyPr/>
          <a:lstStyle/>
          <a:p>
            <a:fld id="{FC146F1D-375E-46D0-9825-384DBCD7B20B}"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p:spPr>
        <p:txBody>
          <a:bodyPr/>
          <a:lstStyle/>
          <a:p>
            <a:endParaRPr lang="en-US" smtClean="0"/>
          </a:p>
        </p:txBody>
      </p:sp>
      <p:sp>
        <p:nvSpPr>
          <p:cNvPr id="46083" name="Slide Number Placeholder 3"/>
          <p:cNvSpPr>
            <a:spLocks noGrp="1"/>
          </p:cNvSpPr>
          <p:nvPr>
            <p:ph type="sldNum" sz="quarter" idx="5"/>
          </p:nvPr>
        </p:nvSpPr>
        <p:spPr>
          <a:noFill/>
          <a:ln>
            <a:miter lim="800000"/>
            <a:headEnd/>
            <a:tailEnd/>
          </a:ln>
        </p:spPr>
        <p:txBody>
          <a:bodyPr/>
          <a:lstStyle/>
          <a:p>
            <a:fld id="{CAE4CCBF-89D3-477D-8DE5-86930B83C95A}"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7763" y="685800"/>
            <a:ext cx="4567237" cy="3427413"/>
          </a:xfrm>
          <a:ln/>
        </p:spPr>
      </p:sp>
      <p:sp>
        <p:nvSpPr>
          <p:cNvPr id="112643" name="Rectangle 3"/>
          <p:cNvSpPr>
            <a:spLocks noGrp="1" noChangeArrowheads="1"/>
          </p:cNvSpPr>
          <p:nvPr>
            <p:ph type="body" idx="1"/>
          </p:nvPr>
        </p:nvSpPr>
        <p:spPr>
          <a:noFill/>
        </p:spPr>
        <p:txBody>
          <a:bodyPr lIns="88672" tIns="44337" rIns="88672" bIns="44337"/>
          <a:lstStyle/>
          <a:p>
            <a:pPr eaLnBrk="1" hangingPunct="1">
              <a:spcBef>
                <a:spcPct val="0"/>
              </a:spcBef>
            </a:pPr>
            <a:r>
              <a:rPr lang="en-US" altLang="en-US" smtClean="0"/>
              <a:t>Concept 1: The goals of a stand alone program and a biosimilar pathway are different. </a:t>
            </a:r>
          </a:p>
          <a:p>
            <a:pPr eaLnBrk="1" hangingPunct="1">
              <a:spcBef>
                <a:spcPct val="0"/>
              </a:spcBef>
            </a:pPr>
            <a:endParaRPr lang="en-US" altLang="en-US" b="1" smtClean="0"/>
          </a:p>
          <a:p>
            <a:pPr eaLnBrk="1" hangingPunct="1">
              <a:spcBef>
                <a:spcPct val="0"/>
              </a:spcBef>
            </a:pPr>
            <a:r>
              <a:rPr lang="en-US" altLang="en-US" b="1" smtClean="0"/>
              <a:t>The goal of “stand-alone” development programs for innovator biological products is to demonstrate that the product is safe and effective.  Drug development starts with preclinical research, moves to Phase 1, then 2, and culminates in Phase 3 “pivotal” trials to show safety and efficacy.  This is the model of drug development that most individuals are familiar with. </a:t>
            </a:r>
          </a:p>
          <a:p>
            <a:pPr eaLnBrk="1" hangingPunct="1">
              <a:spcBef>
                <a:spcPct val="0"/>
              </a:spcBef>
            </a:pPr>
            <a:endParaRPr lang="en-US" altLang="en-US" b="1" smtClean="0"/>
          </a:p>
          <a:p>
            <a:pPr eaLnBrk="1" hangingPunct="1">
              <a:spcBef>
                <a:spcPct val="0"/>
              </a:spcBef>
            </a:pPr>
            <a:r>
              <a:rPr lang="en-US" altLang="en-US" smtClean="0"/>
              <a:t>In contrast, in the Abbreviated pathway (under 351(k)) – the goal is to demonstrate biosimilarity between the proposed biosimilar product and the reference product. The goal is not to independently establish safety and effectiveness of the proposed product. </a:t>
            </a:r>
          </a:p>
          <a:p>
            <a:pPr eaLnBrk="1" hangingPunct="1">
              <a:spcBef>
                <a:spcPct val="0"/>
              </a:spcBef>
            </a:pPr>
            <a:endParaRPr lang="en-US" altLang="en-US" smtClean="0"/>
          </a:p>
          <a:p>
            <a:pPr eaLnBrk="1" hangingPunct="1">
              <a:spcBef>
                <a:spcPct val="0"/>
              </a:spcBef>
            </a:pPr>
            <a:r>
              <a:rPr lang="en-US" altLang="en-US" b="1" smtClean="0"/>
              <a:t>The abbreviated pathway means that a biosimilar product can be approved based on less than a full complement of product-specific preclinical and clinical data because  FDA can rely on certain existing scientific knowledge about the safety and effectiveness of the reference product.  This approach avoids unnecessary, expensive, and unethical duplication of studies and allows safe and effective products to be made available to patients faster and at potentially lower cost. </a:t>
            </a:r>
          </a:p>
          <a:p>
            <a:pPr eaLnBrk="1" hangingPunct="1">
              <a:spcBef>
                <a:spcPct val="0"/>
              </a:spcBef>
            </a:pPr>
            <a:endParaRPr lang="en-US" altLang="en-US" b="1" smtClean="0"/>
          </a:p>
          <a:p>
            <a:pPr eaLnBrk="1" hangingPunct="1">
              <a:spcBef>
                <a:spcPct val="0"/>
              </a:spcBef>
            </a:pPr>
            <a:r>
              <a:rPr lang="en-US" altLang="en-US" smtClean="0"/>
              <a:t>Thus, although the contents of development are the generally similar (i.e. analytical, non-clinical, clinical pharmacology and clinical studies), the emphasis on each is different between the two </a:t>
            </a:r>
            <a:r>
              <a:rPr lang="en-US" altLang="en-US" b="1" smtClean="0"/>
              <a:t>development pathways, representing a different paradigm in drug development. </a:t>
            </a:r>
            <a:endParaRPr lang="en-US" altLang="en-US" smtClean="0"/>
          </a:p>
          <a:p>
            <a:pPr eaLnBrk="1" hangingPunct="1">
              <a:spcBef>
                <a:spcPct val="0"/>
              </a:spcBef>
            </a:pPr>
            <a:endParaRPr lang="en-US" altLang="en-US" smtClean="0"/>
          </a:p>
          <a:p>
            <a:pPr eaLnBrk="1" hangingPunct="1">
              <a:spcBef>
                <a:spcPct val="0"/>
              </a:spcBef>
            </a:pPr>
            <a:r>
              <a:rPr lang="en-US" altLang="en-US" smtClean="0"/>
              <a:t>In stand-alone programs, pivotal trials establish the safety and efficacy of the new product for a specific indication. Whereas a biosimilar development program relies heavily on the analytical data to meet the goal of demonstrating biosimilarity to the RP.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7763" y="687388"/>
            <a:ext cx="4568825" cy="3427412"/>
          </a:xfrm>
          <a:ln/>
        </p:spPr>
      </p:sp>
      <p:sp>
        <p:nvSpPr>
          <p:cNvPr id="113667" name="Rectangle 3"/>
          <p:cNvSpPr>
            <a:spLocks noGrp="1" noChangeArrowheads="1"/>
          </p:cNvSpPr>
          <p:nvPr>
            <p:ph type="body" idx="1"/>
          </p:nvPr>
        </p:nvSpPr>
        <p:spPr>
          <a:xfrm>
            <a:off x="686421" y="4344025"/>
            <a:ext cx="5485158" cy="4112926"/>
          </a:xfrm>
          <a:noFill/>
        </p:spPr>
        <p:txBody>
          <a:bodyPr lIns="88706" tIns="44352" rIns="88706" bIns="44352"/>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7763" y="685800"/>
            <a:ext cx="4567237" cy="3427413"/>
          </a:xfrm>
          <a:ln/>
        </p:spPr>
      </p:sp>
      <p:sp>
        <p:nvSpPr>
          <p:cNvPr id="114691" name="Rectangle 3"/>
          <p:cNvSpPr>
            <a:spLocks noGrp="1" noChangeArrowheads="1"/>
          </p:cNvSpPr>
          <p:nvPr>
            <p:ph type="body" idx="1"/>
          </p:nvPr>
        </p:nvSpPr>
        <p:spPr>
          <a:noFill/>
        </p:spPr>
        <p:txBody>
          <a:bodyPr lIns="88672" tIns="44337" rIns="88672" bIns="44337"/>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7763" y="685800"/>
            <a:ext cx="4567237" cy="3427413"/>
          </a:xfrm>
          <a:ln/>
        </p:spPr>
      </p:sp>
      <p:sp>
        <p:nvSpPr>
          <p:cNvPr id="118787" name="Rectangle 3"/>
          <p:cNvSpPr>
            <a:spLocks noGrp="1" noChangeArrowheads="1"/>
          </p:cNvSpPr>
          <p:nvPr>
            <p:ph type="body" idx="1"/>
          </p:nvPr>
        </p:nvSpPr>
        <p:spPr>
          <a:noFill/>
        </p:spPr>
        <p:txBody>
          <a:bodyPr lIns="88698" tIns="44348" rIns="88698" bIns="44348"/>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10/6/2016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10/6/2016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10/6/2016</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E55558C8-7EA1-401F-BE0B-70D0231AFBAD}" type="datetime1">
              <a:rPr lang="en-US"/>
              <a:pPr>
                <a:defRPr/>
              </a:pPr>
              <a:t>10/6/2016</a:t>
            </a:fld>
            <a:endParaRPr lang="en-US"/>
          </a:p>
        </p:txBody>
      </p:sp>
      <p:sp>
        <p:nvSpPr>
          <p:cNvPr id="5"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6"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75B3BAA3-6028-4030-8D94-67403BFA314B}" type="slidenum">
              <a:rPr lang="en-US"/>
              <a:pPr>
                <a:defRPr/>
              </a:pPr>
              <a:t>‹#›</a:t>
            </a:fld>
            <a:endParaRPr lang="en-US"/>
          </a:p>
        </p:txBody>
      </p:sp>
    </p:spTree>
    <p:extLst>
      <p:ext uri="{BB962C8B-B14F-4D97-AF65-F5344CB8AC3E}">
        <p14:creationId xmlns:p14="http://schemas.microsoft.com/office/powerpoint/2010/main" val="41515232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748336D3-B1D5-44AB-B3B0-DB8F857D8B73}" type="datetime1">
              <a:rPr lang="en-US"/>
              <a:pPr>
                <a:defRPr/>
              </a:pPr>
              <a:t>10/6/2016</a:t>
            </a:fld>
            <a:endParaRPr lang="en-US"/>
          </a:p>
        </p:txBody>
      </p:sp>
      <p:sp>
        <p:nvSpPr>
          <p:cNvPr id="5"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6"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07685012-5951-4113-B023-5EEE1B7F3C88}" type="slidenum">
              <a:rPr lang="en-US"/>
              <a:pPr>
                <a:defRPr/>
              </a:pPr>
              <a:t>‹#›</a:t>
            </a:fld>
            <a:endParaRPr lang="en-US"/>
          </a:p>
        </p:txBody>
      </p:sp>
    </p:spTree>
    <p:extLst>
      <p:ext uri="{BB962C8B-B14F-4D97-AF65-F5344CB8AC3E}">
        <p14:creationId xmlns:p14="http://schemas.microsoft.com/office/powerpoint/2010/main" val="32162152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D4F4FAD8-E361-414D-8FEA-B5ABBEBD5FDF}" type="datetime1">
              <a:rPr lang="en-US"/>
              <a:pPr>
                <a:defRPr/>
              </a:pPr>
              <a:t>10/6/2016</a:t>
            </a:fld>
            <a:endParaRPr lang="en-US"/>
          </a:p>
        </p:txBody>
      </p:sp>
      <p:sp>
        <p:nvSpPr>
          <p:cNvPr id="5"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6"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F8FDEDF9-20DF-4377-84AC-4C62F8063331}" type="slidenum">
              <a:rPr lang="en-US"/>
              <a:pPr>
                <a:defRPr/>
              </a:pPr>
              <a:t>‹#›</a:t>
            </a:fld>
            <a:endParaRPr lang="en-US"/>
          </a:p>
        </p:txBody>
      </p:sp>
    </p:spTree>
    <p:extLst>
      <p:ext uri="{BB962C8B-B14F-4D97-AF65-F5344CB8AC3E}">
        <p14:creationId xmlns:p14="http://schemas.microsoft.com/office/powerpoint/2010/main" val="3706368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C658A2A5-B843-40EB-ABBF-A71E309FE328}" type="datetime1">
              <a:rPr lang="en-US"/>
              <a:pPr>
                <a:defRPr/>
              </a:pPr>
              <a:t>10/6/2016</a:t>
            </a:fld>
            <a:endParaRPr lang="en-US"/>
          </a:p>
        </p:txBody>
      </p:sp>
      <p:sp>
        <p:nvSpPr>
          <p:cNvPr id="6"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7"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36A269D8-E88D-492B-8612-976DADE45CD7}" type="slidenum">
              <a:rPr lang="en-US"/>
              <a:pPr>
                <a:defRPr/>
              </a:pPr>
              <a:t>‹#›</a:t>
            </a:fld>
            <a:endParaRPr lang="en-US"/>
          </a:p>
        </p:txBody>
      </p:sp>
    </p:spTree>
    <p:extLst>
      <p:ext uri="{BB962C8B-B14F-4D97-AF65-F5344CB8AC3E}">
        <p14:creationId xmlns:p14="http://schemas.microsoft.com/office/powerpoint/2010/main" val="3464570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713026C6-0C1E-45EA-B698-1B636821C043}" type="datetime1">
              <a:rPr lang="en-US"/>
              <a:pPr>
                <a:defRPr/>
              </a:pPr>
              <a:t>10/6/2016</a:t>
            </a:fld>
            <a:endParaRPr lang="en-US"/>
          </a:p>
        </p:txBody>
      </p:sp>
      <p:sp>
        <p:nvSpPr>
          <p:cNvPr id="8"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9"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0062ADA5-9BB8-45FA-A2B0-7D8BD006D14A}" type="slidenum">
              <a:rPr lang="en-US"/>
              <a:pPr>
                <a:defRPr/>
              </a:pPr>
              <a:t>‹#›</a:t>
            </a:fld>
            <a:endParaRPr lang="en-US"/>
          </a:p>
        </p:txBody>
      </p:sp>
    </p:spTree>
    <p:extLst>
      <p:ext uri="{BB962C8B-B14F-4D97-AF65-F5344CB8AC3E}">
        <p14:creationId xmlns:p14="http://schemas.microsoft.com/office/powerpoint/2010/main" val="2732154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1DF80396-D130-4D48-A853-210A55F06874}" type="datetime1">
              <a:rPr lang="en-US"/>
              <a:pPr>
                <a:defRPr/>
              </a:pPr>
              <a:t>10/6/2016</a:t>
            </a:fld>
            <a:endParaRPr lang="en-US"/>
          </a:p>
        </p:txBody>
      </p:sp>
      <p:sp>
        <p:nvSpPr>
          <p:cNvPr id="4"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5"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A7975003-2E53-4174-9A5E-5569A3D574D8}" type="slidenum">
              <a:rPr lang="en-US"/>
              <a:pPr>
                <a:defRPr/>
              </a:pPr>
              <a:t>‹#›</a:t>
            </a:fld>
            <a:endParaRPr lang="en-US"/>
          </a:p>
        </p:txBody>
      </p:sp>
    </p:spTree>
    <p:extLst>
      <p:ext uri="{BB962C8B-B14F-4D97-AF65-F5344CB8AC3E}">
        <p14:creationId xmlns:p14="http://schemas.microsoft.com/office/powerpoint/2010/main" val="15196128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3D93A6A3-A7C5-47C9-8202-237373D5FADF}" type="datetime1">
              <a:rPr lang="en-US"/>
              <a:pPr>
                <a:defRPr/>
              </a:pPr>
              <a:t>10/6/2016</a:t>
            </a:fld>
            <a:endParaRPr lang="en-US"/>
          </a:p>
        </p:txBody>
      </p:sp>
      <p:sp>
        <p:nvSpPr>
          <p:cNvPr id="3"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4"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9DF3BF4E-78A6-4CA4-9B34-30B06F6DC082}" type="slidenum">
              <a:rPr lang="en-US"/>
              <a:pPr>
                <a:defRPr/>
              </a:pPr>
              <a:t>‹#›</a:t>
            </a:fld>
            <a:endParaRPr lang="en-US"/>
          </a:p>
        </p:txBody>
      </p:sp>
    </p:spTree>
    <p:extLst>
      <p:ext uri="{BB962C8B-B14F-4D97-AF65-F5344CB8AC3E}">
        <p14:creationId xmlns:p14="http://schemas.microsoft.com/office/powerpoint/2010/main" val="32441194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10/6/2016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BC19AF6E-4969-4D27-A812-51295FCAF8B9}" type="datetime1">
              <a:rPr lang="en-US"/>
              <a:pPr>
                <a:defRPr/>
              </a:pPr>
              <a:t>10/6/2016</a:t>
            </a:fld>
            <a:endParaRPr lang="en-US"/>
          </a:p>
        </p:txBody>
      </p:sp>
      <p:sp>
        <p:nvSpPr>
          <p:cNvPr id="6"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7"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C0154B20-FE82-464D-8F79-DABC3740303F}" type="slidenum">
              <a:rPr lang="en-US"/>
              <a:pPr>
                <a:defRPr/>
              </a:pPr>
              <a:t>‹#›</a:t>
            </a:fld>
            <a:endParaRPr lang="en-US"/>
          </a:p>
        </p:txBody>
      </p:sp>
    </p:spTree>
    <p:extLst>
      <p:ext uri="{BB962C8B-B14F-4D97-AF65-F5344CB8AC3E}">
        <p14:creationId xmlns:p14="http://schemas.microsoft.com/office/powerpoint/2010/main" val="1691136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AF58074C-A2E6-469A-B8C3-75B558169A27}" type="datetime1">
              <a:rPr lang="en-US"/>
              <a:pPr>
                <a:defRPr/>
              </a:pPr>
              <a:t>10/6/2016</a:t>
            </a:fld>
            <a:endParaRPr lang="en-US"/>
          </a:p>
        </p:txBody>
      </p:sp>
      <p:sp>
        <p:nvSpPr>
          <p:cNvPr id="6"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7"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69167781-592F-44D9-A38E-86D49FCAFD78}" type="slidenum">
              <a:rPr lang="en-US"/>
              <a:pPr>
                <a:defRPr/>
              </a:pPr>
              <a:t>‹#›</a:t>
            </a:fld>
            <a:endParaRPr lang="en-US"/>
          </a:p>
        </p:txBody>
      </p:sp>
    </p:spTree>
    <p:extLst>
      <p:ext uri="{BB962C8B-B14F-4D97-AF65-F5344CB8AC3E}">
        <p14:creationId xmlns:p14="http://schemas.microsoft.com/office/powerpoint/2010/main" val="29075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ABB469F3-6A17-4C98-A2CE-5266994DA5F4}" type="datetime1">
              <a:rPr lang="en-US"/>
              <a:pPr>
                <a:defRPr/>
              </a:pPr>
              <a:t>10/6/2016</a:t>
            </a:fld>
            <a:endParaRPr lang="en-US"/>
          </a:p>
        </p:txBody>
      </p:sp>
      <p:sp>
        <p:nvSpPr>
          <p:cNvPr id="5"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6"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A83D2AB8-972B-4E70-B754-F8F9E8A951BB}" type="slidenum">
              <a:rPr lang="en-US"/>
              <a:pPr>
                <a:defRPr/>
              </a:pPr>
              <a:t>‹#›</a:t>
            </a:fld>
            <a:endParaRPr lang="en-US"/>
          </a:p>
        </p:txBody>
      </p:sp>
    </p:spTree>
    <p:extLst>
      <p:ext uri="{BB962C8B-B14F-4D97-AF65-F5344CB8AC3E}">
        <p14:creationId xmlns:p14="http://schemas.microsoft.com/office/powerpoint/2010/main" val="1449166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68363"/>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8363"/>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1F28BE9C-1E3A-4178-B827-350C7E80D90F}" type="datetime1">
              <a:rPr lang="en-US"/>
              <a:pPr>
                <a:defRPr/>
              </a:pPr>
              <a:t>10/6/2016</a:t>
            </a:fld>
            <a:endParaRPr lang="en-US"/>
          </a:p>
        </p:txBody>
      </p:sp>
      <p:sp>
        <p:nvSpPr>
          <p:cNvPr id="5"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6"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57F6B027-1E9E-409D-9929-A96FF395C07F}" type="slidenum">
              <a:rPr lang="en-US"/>
              <a:pPr>
                <a:defRPr/>
              </a:pPr>
              <a:t>‹#›</a:t>
            </a:fld>
            <a:endParaRPr lang="en-US"/>
          </a:p>
        </p:txBody>
      </p:sp>
    </p:spTree>
    <p:extLst>
      <p:ext uri="{BB962C8B-B14F-4D97-AF65-F5344CB8AC3E}">
        <p14:creationId xmlns:p14="http://schemas.microsoft.com/office/powerpoint/2010/main" val="3400626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3"/>
            <a:ext cx="8229600" cy="655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0"/>
            <a:ext cx="8229600" cy="4297363"/>
          </a:xfrm>
        </p:spPr>
        <p:txBody>
          <a:bodyPr/>
          <a:lstStyle/>
          <a:p>
            <a:pPr lvl="0"/>
            <a:endParaRPr 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4C252F8C-4A8B-433F-8A09-58843371C877}" type="datetime1">
              <a:rPr lang="en-US"/>
              <a:pPr>
                <a:defRPr/>
              </a:pPr>
              <a:t>10/6/2016</a:t>
            </a:fld>
            <a:endParaRPr lang="en-US"/>
          </a:p>
        </p:txBody>
      </p:sp>
      <p:sp>
        <p:nvSpPr>
          <p:cNvPr id="5"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6"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48F2B904-D6BA-459A-B778-2312F0B611B6}" type="slidenum">
              <a:rPr lang="en-US"/>
              <a:pPr>
                <a:defRPr/>
              </a:pPr>
              <a:t>‹#›</a:t>
            </a:fld>
            <a:endParaRPr lang="en-US"/>
          </a:p>
        </p:txBody>
      </p:sp>
    </p:spTree>
    <p:extLst>
      <p:ext uri="{BB962C8B-B14F-4D97-AF65-F5344CB8AC3E}">
        <p14:creationId xmlns:p14="http://schemas.microsoft.com/office/powerpoint/2010/main" val="336975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3"/>
            <a:ext cx="8229600" cy="6556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buFontTx/>
              <a:buChar char="•"/>
              <a:defRPr/>
            </a:lvl1pPr>
          </a:lstStyle>
          <a:p>
            <a:pPr>
              <a:defRPr/>
            </a:pPr>
            <a:fld id="{E6E1E8E4-7AAB-4D1D-B413-E604B54A0D8B}" type="datetime1">
              <a:rPr lang="en-US"/>
              <a:pPr>
                <a:defRPr/>
              </a:pPr>
              <a:t>10/6/2016</a:t>
            </a:fld>
            <a:endParaRPr lang="en-US"/>
          </a:p>
        </p:txBody>
      </p:sp>
      <p:sp>
        <p:nvSpPr>
          <p:cNvPr id="6" name="Rectangle 5"/>
          <p:cNvSpPr>
            <a:spLocks noGrp="1" noChangeArrowheads="1"/>
          </p:cNvSpPr>
          <p:nvPr>
            <p:ph type="ftr" sz="quarter" idx="11"/>
          </p:nvPr>
        </p:nvSpPr>
        <p:spPr/>
        <p:txBody>
          <a:bodyPr/>
          <a:lstStyle>
            <a:lvl1pPr fontAlgn="auto">
              <a:spcAft>
                <a:spcPts val="0"/>
              </a:spcAft>
              <a:buFontTx/>
              <a:buChar char="•"/>
              <a:defRPr/>
            </a:lvl1pPr>
          </a:lstStyle>
          <a:p>
            <a:pPr>
              <a:defRPr/>
            </a:pPr>
            <a:endParaRPr lang="en-US"/>
          </a:p>
        </p:txBody>
      </p:sp>
      <p:sp>
        <p:nvSpPr>
          <p:cNvPr id="7" name="Rectangle 6"/>
          <p:cNvSpPr>
            <a:spLocks noGrp="1" noChangeArrowheads="1"/>
          </p:cNvSpPr>
          <p:nvPr>
            <p:ph type="sldNum" sz="quarter" idx="12"/>
          </p:nvPr>
        </p:nvSpPr>
        <p:spPr>
          <a:xfrm>
            <a:off x="6934200" y="6589713"/>
            <a:ext cx="2133600" cy="228600"/>
          </a:xfrm>
          <a:prstGeom prst="rect">
            <a:avLst/>
          </a:prstGeom>
        </p:spPr>
        <p:txBody>
          <a:bodyPr/>
          <a:lstStyle>
            <a:lvl1pPr fontAlgn="auto">
              <a:spcBef>
                <a:spcPts val="0"/>
              </a:spcBef>
              <a:spcAft>
                <a:spcPts val="0"/>
              </a:spcAft>
              <a:buFontTx/>
              <a:buChar char="•"/>
              <a:defRPr/>
            </a:lvl1pPr>
          </a:lstStyle>
          <a:p>
            <a:pPr>
              <a:defRPr/>
            </a:pPr>
            <a:fld id="{2B3A93A8-BCFF-452E-A708-F3F770713D62}" type="slidenum">
              <a:rPr lang="en-US"/>
              <a:pPr>
                <a:defRPr/>
              </a:pPr>
              <a:t>‹#›</a:t>
            </a:fld>
            <a:endParaRPr lang="en-US"/>
          </a:p>
        </p:txBody>
      </p:sp>
    </p:spTree>
    <p:extLst>
      <p:ext uri="{BB962C8B-B14F-4D97-AF65-F5344CB8AC3E}">
        <p14:creationId xmlns:p14="http://schemas.microsoft.com/office/powerpoint/2010/main" val="273589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10/6/2016</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10/6/2016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10/6/2016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10/6/2016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10/6/2016</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10/6/2016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10/6/2016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8683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752600"/>
            <a:ext cx="82296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76200" y="6589713"/>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900">
                <a:solidFill>
                  <a:srgbClr val="FFFFFF"/>
                </a:solidFill>
                <a:latin typeface="Arial" charset="0"/>
                <a:cs typeface="Arial" charset="0"/>
              </a:defRPr>
            </a:lvl1pPr>
          </a:lstStyle>
          <a:p>
            <a:pPr defTabSz="914400" fontAlgn="base">
              <a:spcAft>
                <a:spcPct val="0"/>
              </a:spcAft>
              <a:defRPr/>
            </a:pPr>
            <a:fld id="{309F0300-3505-485F-A0E5-D6ED08F1BC2A}" type="datetime1">
              <a:rPr lang="en-US"/>
              <a:pPr defTabSz="914400" fontAlgn="base">
                <a:spcAft>
                  <a:spcPct val="0"/>
                </a:spcAft>
                <a:defRPr/>
              </a:pPr>
              <a:t>10/6/2016</a:t>
            </a:fld>
            <a:endParaRPr lang="en-US"/>
          </a:p>
        </p:txBody>
      </p:sp>
      <p:sp>
        <p:nvSpPr>
          <p:cNvPr id="8197" name="Rectangle 5"/>
          <p:cNvSpPr>
            <a:spLocks noGrp="1" noChangeArrowheads="1"/>
          </p:cNvSpPr>
          <p:nvPr>
            <p:ph type="ftr" sz="quarter" idx="3"/>
          </p:nvPr>
        </p:nvSpPr>
        <p:spPr bwMode="auto">
          <a:xfrm>
            <a:off x="2971800" y="6589713"/>
            <a:ext cx="3276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50000"/>
              </a:spcBef>
              <a:buFontTx/>
              <a:buNone/>
              <a:defRPr sz="900">
                <a:solidFill>
                  <a:srgbClr val="FFFFFF"/>
                </a:solidFill>
                <a:latin typeface="Arial" charset="0"/>
                <a:cs typeface="Arial" charset="0"/>
              </a:defRPr>
            </a:lvl1pPr>
          </a:lstStyle>
          <a:p>
            <a:pPr defTabSz="914400" fontAlgn="base">
              <a:spcAft>
                <a:spcPct val="0"/>
              </a:spcAft>
              <a:defRPr/>
            </a:pPr>
            <a:endParaRPr lang="en-US"/>
          </a:p>
        </p:txBody>
      </p:sp>
    </p:spTree>
    <p:extLst>
      <p:ext uri="{BB962C8B-B14F-4D97-AF65-F5344CB8AC3E}">
        <p14:creationId xmlns:p14="http://schemas.microsoft.com/office/powerpoint/2010/main" val="36133305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336699"/>
          </a:solidFill>
          <a:latin typeface="+mj-lt"/>
          <a:ea typeface="+mj-ea"/>
          <a:cs typeface="+mj-cs"/>
        </a:defRPr>
      </a:lvl1pPr>
      <a:lvl2pPr algn="l" rtl="0" eaLnBrk="0" fontAlgn="base" hangingPunct="0">
        <a:spcBef>
          <a:spcPct val="0"/>
        </a:spcBef>
        <a:spcAft>
          <a:spcPct val="0"/>
        </a:spcAft>
        <a:defRPr sz="3600">
          <a:solidFill>
            <a:srgbClr val="336699"/>
          </a:solidFill>
          <a:latin typeface="Arial Unicode MS" pitchFamily="34" charset="-128"/>
          <a:cs typeface="Arial" charset="0"/>
        </a:defRPr>
      </a:lvl2pPr>
      <a:lvl3pPr algn="l" rtl="0" eaLnBrk="0" fontAlgn="base" hangingPunct="0">
        <a:spcBef>
          <a:spcPct val="0"/>
        </a:spcBef>
        <a:spcAft>
          <a:spcPct val="0"/>
        </a:spcAft>
        <a:defRPr sz="3600">
          <a:solidFill>
            <a:srgbClr val="336699"/>
          </a:solidFill>
          <a:latin typeface="Arial Unicode MS" pitchFamily="34" charset="-128"/>
          <a:cs typeface="Arial" charset="0"/>
        </a:defRPr>
      </a:lvl3pPr>
      <a:lvl4pPr algn="l" rtl="0" eaLnBrk="0" fontAlgn="base" hangingPunct="0">
        <a:spcBef>
          <a:spcPct val="0"/>
        </a:spcBef>
        <a:spcAft>
          <a:spcPct val="0"/>
        </a:spcAft>
        <a:defRPr sz="3600">
          <a:solidFill>
            <a:srgbClr val="336699"/>
          </a:solidFill>
          <a:latin typeface="Arial Unicode MS" pitchFamily="34" charset="-128"/>
          <a:cs typeface="Arial" charset="0"/>
        </a:defRPr>
      </a:lvl4pPr>
      <a:lvl5pPr algn="l" rtl="0" eaLnBrk="0" fontAlgn="base" hangingPunct="0">
        <a:spcBef>
          <a:spcPct val="0"/>
        </a:spcBef>
        <a:spcAft>
          <a:spcPct val="0"/>
        </a:spcAft>
        <a:defRPr sz="3600">
          <a:solidFill>
            <a:srgbClr val="336699"/>
          </a:solidFill>
          <a:latin typeface="Arial Unicode MS" pitchFamily="34" charset="-128"/>
          <a:cs typeface="Arial" charset="0"/>
        </a:defRPr>
      </a:lvl5pPr>
      <a:lvl6pPr marL="457200" algn="l" rtl="0" fontAlgn="base">
        <a:spcBef>
          <a:spcPct val="0"/>
        </a:spcBef>
        <a:spcAft>
          <a:spcPct val="0"/>
        </a:spcAft>
        <a:defRPr sz="3600">
          <a:solidFill>
            <a:srgbClr val="336699"/>
          </a:solidFill>
          <a:latin typeface="Arial Unicode MS" pitchFamily="34" charset="-128"/>
          <a:cs typeface="Arial" charset="0"/>
        </a:defRPr>
      </a:lvl6pPr>
      <a:lvl7pPr marL="914400" algn="l" rtl="0" fontAlgn="base">
        <a:spcBef>
          <a:spcPct val="0"/>
        </a:spcBef>
        <a:spcAft>
          <a:spcPct val="0"/>
        </a:spcAft>
        <a:defRPr sz="3600">
          <a:solidFill>
            <a:srgbClr val="336699"/>
          </a:solidFill>
          <a:latin typeface="Arial Unicode MS" pitchFamily="34" charset="-128"/>
          <a:cs typeface="Arial" charset="0"/>
        </a:defRPr>
      </a:lvl7pPr>
      <a:lvl8pPr marL="1371600" algn="l" rtl="0" fontAlgn="base">
        <a:spcBef>
          <a:spcPct val="0"/>
        </a:spcBef>
        <a:spcAft>
          <a:spcPct val="0"/>
        </a:spcAft>
        <a:defRPr sz="3600">
          <a:solidFill>
            <a:srgbClr val="336699"/>
          </a:solidFill>
          <a:latin typeface="Arial Unicode MS" pitchFamily="34" charset="-128"/>
          <a:cs typeface="Arial" charset="0"/>
        </a:defRPr>
      </a:lvl8pPr>
      <a:lvl9pPr marL="1828800" algn="l" rtl="0" fontAlgn="base">
        <a:spcBef>
          <a:spcPct val="0"/>
        </a:spcBef>
        <a:spcAft>
          <a:spcPct val="0"/>
        </a:spcAft>
        <a:defRPr sz="3600">
          <a:solidFill>
            <a:srgbClr val="336699"/>
          </a:solidFill>
          <a:latin typeface="Arial Unicode MS" pitchFamily="34" charset="-128"/>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Unicode MS" pitchFamily="34" charset="-128"/>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Unicode MS" pitchFamily="34" charset="-128"/>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Unicode MS" pitchFamily="34" charset="-128"/>
          <a:cs typeface="+mn-cs"/>
        </a:defRPr>
      </a:lvl5pPr>
      <a:lvl6pPr marL="2514600" indent="-228600" algn="l" rtl="0" fontAlgn="base">
        <a:spcBef>
          <a:spcPct val="20000"/>
        </a:spcBef>
        <a:spcAft>
          <a:spcPct val="0"/>
        </a:spcAft>
        <a:buChar char="»"/>
        <a:defRPr sz="1600">
          <a:solidFill>
            <a:schemeClr val="tx1"/>
          </a:solidFill>
          <a:latin typeface="+mn-lt"/>
          <a:ea typeface="Arial Unicode MS" pitchFamily="34" charset="-128"/>
          <a:cs typeface="+mn-cs"/>
        </a:defRPr>
      </a:lvl6pPr>
      <a:lvl7pPr marL="2971800" indent="-228600" algn="l" rtl="0" fontAlgn="base">
        <a:spcBef>
          <a:spcPct val="20000"/>
        </a:spcBef>
        <a:spcAft>
          <a:spcPct val="0"/>
        </a:spcAft>
        <a:buChar char="»"/>
        <a:defRPr sz="1600">
          <a:solidFill>
            <a:schemeClr val="tx1"/>
          </a:solidFill>
          <a:latin typeface="+mn-lt"/>
          <a:ea typeface="Arial Unicode MS" pitchFamily="34" charset="-128"/>
          <a:cs typeface="+mn-cs"/>
        </a:defRPr>
      </a:lvl7pPr>
      <a:lvl8pPr marL="3429000" indent="-228600" algn="l" rtl="0" fontAlgn="base">
        <a:spcBef>
          <a:spcPct val="20000"/>
        </a:spcBef>
        <a:spcAft>
          <a:spcPct val="0"/>
        </a:spcAft>
        <a:buChar char="»"/>
        <a:defRPr sz="1600">
          <a:solidFill>
            <a:schemeClr val="tx1"/>
          </a:solidFill>
          <a:latin typeface="+mn-lt"/>
          <a:ea typeface="Arial Unicode MS" pitchFamily="34" charset="-128"/>
          <a:cs typeface="+mn-cs"/>
        </a:defRPr>
      </a:lvl8pPr>
      <a:lvl9pPr marL="3886200" indent="-228600" algn="l" rtl="0" fontAlgn="base">
        <a:spcBef>
          <a:spcPct val="20000"/>
        </a:spcBef>
        <a:spcAft>
          <a:spcPct val="0"/>
        </a:spcAft>
        <a:buChar char="»"/>
        <a:defRPr sz="1600">
          <a:solidFill>
            <a:schemeClr val="tx1"/>
          </a:solidFill>
          <a:latin typeface="+mn-lt"/>
          <a:ea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ChangeArrowheads="1"/>
          </p:cNvSpPr>
          <p:nvPr/>
        </p:nvSpPr>
        <p:spPr bwMode="auto">
          <a:xfrm>
            <a:off x="533400" y="1066800"/>
            <a:ext cx="7620000" cy="2895600"/>
          </a:xfrm>
          <a:prstGeom prst="rect">
            <a:avLst/>
          </a:prstGeom>
          <a:noFill/>
          <a:ln w="9525">
            <a:noFill/>
            <a:miter lim="800000"/>
            <a:headEnd/>
            <a:tailEnd/>
          </a:ln>
        </p:spPr>
        <p:txBody>
          <a:bodyPr lIns="0" tIns="0" rIns="0" bIns="0" anchor="ctr"/>
          <a:lstStyle/>
          <a:p>
            <a:pPr algn="ctr"/>
            <a:endParaRPr lang="en-US" b="1" dirty="0"/>
          </a:p>
          <a:p>
            <a:pPr algn="ctr"/>
            <a:endParaRPr lang="en-US" b="1" dirty="0"/>
          </a:p>
          <a:p>
            <a:pPr algn="ctr"/>
            <a:endParaRPr lang="en-US" b="1" dirty="0"/>
          </a:p>
          <a:p>
            <a:pPr algn="ctr"/>
            <a:endParaRPr lang="en-US" b="1" dirty="0"/>
          </a:p>
          <a:p>
            <a:pPr algn="ctr"/>
            <a:r>
              <a:rPr lang="en-US" sz="3600" b="1" dirty="0" err="1">
                <a:latin typeface="Calibri" pitchFamily="34" charset="0"/>
              </a:rPr>
              <a:t>Biosimilar</a:t>
            </a:r>
            <a:r>
              <a:rPr lang="en-US" sz="3600" b="1" dirty="0">
                <a:latin typeface="Calibri" pitchFamily="34" charset="0"/>
              </a:rPr>
              <a:t> Biological Products</a:t>
            </a:r>
          </a:p>
          <a:p>
            <a:pPr algn="ctr"/>
            <a:endParaRPr lang="en-US" sz="2000" b="1" dirty="0">
              <a:latin typeface="Calibri" pitchFamily="34" charset="0"/>
            </a:endParaRPr>
          </a:p>
          <a:p>
            <a:pPr algn="ctr"/>
            <a:endParaRPr lang="en-US" sz="2000" dirty="0"/>
          </a:p>
          <a:p>
            <a:pPr algn="ctr"/>
            <a:r>
              <a:rPr lang="en-US" sz="2800" b="1" dirty="0" smtClean="0">
                <a:latin typeface="Calibri" pitchFamily="34" charset="0"/>
              </a:rPr>
              <a:t>2016 </a:t>
            </a:r>
            <a:r>
              <a:rPr lang="en-US" sz="2800" b="1" dirty="0">
                <a:latin typeface="Calibri" pitchFamily="34" charset="0"/>
              </a:rPr>
              <a:t>Clinical Investigator </a:t>
            </a:r>
            <a:r>
              <a:rPr lang="en-US" sz="2800" b="1" dirty="0" smtClean="0">
                <a:latin typeface="Calibri" pitchFamily="34" charset="0"/>
              </a:rPr>
              <a:t>Training Course</a:t>
            </a:r>
            <a:endParaRPr lang="en-US" sz="2800" dirty="0">
              <a:latin typeface="Calibri" pitchFamily="34" charset="0"/>
            </a:endParaRPr>
          </a:p>
        </p:txBody>
      </p:sp>
      <p:sp>
        <p:nvSpPr>
          <p:cNvPr id="29699" name="Text Box 13"/>
          <p:cNvSpPr txBox="1">
            <a:spLocks noChangeArrowheads="1"/>
          </p:cNvSpPr>
          <p:nvPr/>
        </p:nvSpPr>
        <p:spPr bwMode="auto">
          <a:xfrm>
            <a:off x="685800" y="4597400"/>
            <a:ext cx="6993467" cy="1231106"/>
          </a:xfrm>
          <a:prstGeom prst="rect">
            <a:avLst/>
          </a:prstGeom>
          <a:noFill/>
          <a:ln w="9525">
            <a:noFill/>
            <a:miter lim="800000"/>
            <a:headEnd/>
            <a:tailEnd/>
          </a:ln>
        </p:spPr>
        <p:txBody>
          <a:bodyPr wrap="square" lIns="0" tIns="0" rIns="0" bIns="0">
            <a:spAutoFit/>
          </a:bodyPr>
          <a:lstStyle/>
          <a:p>
            <a:r>
              <a:rPr lang="en-US" sz="2000" dirty="0">
                <a:solidFill>
                  <a:srgbClr val="333333"/>
                </a:solidFill>
                <a:latin typeface="Calibri" pitchFamily="34" charset="0"/>
              </a:rPr>
              <a:t>Sue Lim, M.D.</a:t>
            </a:r>
          </a:p>
          <a:p>
            <a:r>
              <a:rPr lang="en-US" sz="2000" dirty="0" smtClean="0">
                <a:solidFill>
                  <a:srgbClr val="333333"/>
                </a:solidFill>
                <a:latin typeface="Calibri" pitchFamily="34" charset="0"/>
              </a:rPr>
              <a:t>Medical Officer</a:t>
            </a:r>
            <a:endParaRPr lang="en-US" sz="2000" dirty="0">
              <a:solidFill>
                <a:srgbClr val="333333"/>
              </a:solidFill>
              <a:latin typeface="Calibri" pitchFamily="34" charset="0"/>
            </a:endParaRPr>
          </a:p>
          <a:p>
            <a:r>
              <a:rPr lang="en-US" sz="2000" dirty="0">
                <a:solidFill>
                  <a:srgbClr val="333333"/>
                </a:solidFill>
                <a:latin typeface="Calibri" pitchFamily="34" charset="0"/>
              </a:rPr>
              <a:t>OND Therapeutic Biologics and </a:t>
            </a:r>
            <a:r>
              <a:rPr lang="en-US" sz="2000" dirty="0" err="1">
                <a:solidFill>
                  <a:srgbClr val="333333"/>
                </a:solidFill>
                <a:latin typeface="Calibri" pitchFamily="34" charset="0"/>
              </a:rPr>
              <a:t>Biosimilars</a:t>
            </a:r>
            <a:r>
              <a:rPr lang="en-US" sz="2000" dirty="0">
                <a:solidFill>
                  <a:srgbClr val="333333"/>
                </a:solidFill>
                <a:latin typeface="Calibri" pitchFamily="34" charset="0"/>
              </a:rPr>
              <a:t> </a:t>
            </a:r>
            <a:r>
              <a:rPr lang="en-US" sz="2000" dirty="0" smtClean="0">
                <a:solidFill>
                  <a:srgbClr val="333333"/>
                </a:solidFill>
                <a:latin typeface="Calibri" pitchFamily="34" charset="0"/>
              </a:rPr>
              <a:t>Staff/CDER/FDA</a:t>
            </a:r>
            <a:endParaRPr lang="en-US" sz="2000" dirty="0">
              <a:solidFill>
                <a:srgbClr val="333333"/>
              </a:solidFill>
              <a:latin typeface="Calibri" pitchFamily="34" charset="0"/>
            </a:endParaRPr>
          </a:p>
          <a:p>
            <a:r>
              <a:rPr lang="en-US" sz="2000" dirty="0">
                <a:solidFill>
                  <a:srgbClr val="333333"/>
                </a:solidFill>
                <a:latin typeface="Calibri" pitchFamily="34" charset="0"/>
              </a:rPr>
              <a:t>November </a:t>
            </a:r>
            <a:r>
              <a:rPr lang="en-US" sz="2000" dirty="0">
                <a:latin typeface="Calibri" pitchFamily="34" charset="0"/>
              </a:rPr>
              <a:t>8</a:t>
            </a:r>
            <a:r>
              <a:rPr lang="en-US" sz="2000" dirty="0" smtClean="0">
                <a:solidFill>
                  <a:srgbClr val="333333"/>
                </a:solidFill>
                <a:latin typeface="Calibri" pitchFamily="34" charset="0"/>
              </a:rPr>
              <a:t>, 2016</a:t>
            </a:r>
            <a:endParaRPr lang="en-US" sz="2000" dirty="0">
              <a:solidFill>
                <a:srgbClr val="333333"/>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4840" y="531390"/>
            <a:ext cx="8229600" cy="655637"/>
          </a:xfrm>
        </p:spPr>
        <p:txBody>
          <a:bodyPr/>
          <a:lstStyle/>
          <a:p>
            <a:pPr algn="l"/>
            <a:r>
              <a:rPr lang="en-CA" sz="3200" b="1" dirty="0" smtClean="0"/>
              <a:t>Definition:  Reference Product</a:t>
            </a:r>
            <a:endParaRPr lang="en-US" sz="3200" b="1" dirty="0" smtClean="0"/>
          </a:p>
        </p:txBody>
      </p:sp>
      <p:sp>
        <p:nvSpPr>
          <p:cNvPr id="45059" name="Rectangle 3"/>
          <p:cNvSpPr>
            <a:spLocks noGrp="1" noChangeArrowheads="1"/>
          </p:cNvSpPr>
          <p:nvPr>
            <p:ph type="body" idx="1"/>
          </p:nvPr>
        </p:nvSpPr>
        <p:spPr>
          <a:xfrm>
            <a:off x="457200" y="1510771"/>
            <a:ext cx="7848600" cy="4525962"/>
          </a:xfrm>
        </p:spPr>
        <p:txBody>
          <a:bodyPr>
            <a:normAutofit fontScale="70000" lnSpcReduction="20000"/>
          </a:bodyPr>
          <a:lstStyle/>
          <a:p>
            <a:r>
              <a:rPr lang="en-US" sz="3100" dirty="0"/>
              <a:t>T</a:t>
            </a:r>
            <a:r>
              <a:rPr lang="en-US" sz="3100" dirty="0" smtClean="0"/>
              <a:t>he </a:t>
            </a:r>
            <a:r>
              <a:rPr lang="en-US" sz="3100" b="1" dirty="0" smtClean="0"/>
              <a:t>single</a:t>
            </a:r>
            <a:r>
              <a:rPr lang="en-US" sz="3100" dirty="0" smtClean="0"/>
              <a:t> </a:t>
            </a:r>
            <a:r>
              <a:rPr lang="en-US" sz="3100" b="1" dirty="0" smtClean="0"/>
              <a:t>biological</a:t>
            </a:r>
            <a:r>
              <a:rPr lang="en-US" sz="3100" dirty="0" smtClean="0"/>
              <a:t> </a:t>
            </a:r>
            <a:r>
              <a:rPr lang="en-US" sz="3100" b="1" dirty="0" smtClean="0"/>
              <a:t>product, licensed under section 351(a) of the PHS Act, </a:t>
            </a:r>
            <a:r>
              <a:rPr lang="en-US" sz="3100" dirty="0" smtClean="0"/>
              <a:t>against which a biological product is evaluated in an application submitted under section 351(k) of the PHS Act.</a:t>
            </a:r>
          </a:p>
          <a:p>
            <a:r>
              <a:rPr lang="en-US" sz="3200" dirty="0" smtClean="0"/>
              <a:t>An </a:t>
            </a:r>
            <a:r>
              <a:rPr lang="en-US" sz="3200" dirty="0"/>
              <a:t>application submitted under section 351(a) of the PHS Act is a “stand-alone” application that contains all information and data necessary to demonstrate that the proposed product is safe, pure and potent.  </a:t>
            </a:r>
            <a:endParaRPr lang="en-US" sz="3200" dirty="0" smtClean="0"/>
          </a:p>
          <a:p>
            <a:r>
              <a:rPr lang="en-US" sz="3200" dirty="0" smtClean="0"/>
              <a:t>In </a:t>
            </a:r>
            <a:r>
              <a:rPr lang="en-US" sz="3200" dirty="0"/>
              <a:t>contrast, an application submitted under section 351(k) needs to demonstrate that the proposed product is biosimilar to the reference product. For licensure, a proposed biosimilar relies on (among other things) comparative data with the reference product, as well as publicly-available information regarding FDA’s previous determination that the reference product is safe, pure and potent.</a:t>
            </a:r>
            <a:endParaRPr lang="en-US" altLang="en-US" sz="1600" u="sng" dirty="0"/>
          </a:p>
          <a:p>
            <a:endParaRPr lang="en-US" sz="2800" dirty="0" smtClean="0"/>
          </a:p>
          <a:p>
            <a:pPr lvl="1">
              <a:buFont typeface="Arial" charset="0"/>
              <a:buNone/>
            </a:pPr>
            <a:endParaRPr lang="en-US" sz="2600" dirty="0" smtClean="0"/>
          </a:p>
          <a:p>
            <a:pPr>
              <a:buFont typeface="Wingdings" pitchFamily="2" charset="2"/>
              <a:buNone/>
            </a:pPr>
            <a:endParaRPr lang="en-US" sz="1800" u="sng" dirty="0" smtClean="0"/>
          </a:p>
          <a:p>
            <a:pPr>
              <a:buFont typeface="Wingdings" pitchFamily="2" charset="2"/>
              <a:buNone/>
            </a:pPr>
            <a:endParaRPr lang="en-US" sz="1800" u="sng" dirty="0" smtClean="0"/>
          </a:p>
          <a:p>
            <a:pPr>
              <a:buFont typeface="Wingdings" pitchFamily="2" charset="2"/>
              <a:buNone/>
            </a:pPr>
            <a:endParaRPr lang="en-US" sz="1800" u="sng"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36279"/>
            <a:ext cx="8509103" cy="926020"/>
          </a:xfrm>
        </p:spPr>
        <p:txBody>
          <a:bodyPr>
            <a:normAutofit/>
          </a:bodyPr>
          <a:lstStyle/>
          <a:p>
            <a:pPr algn="l"/>
            <a:r>
              <a:rPr lang="en-CA" altLang="en-US" sz="3600" b="1" dirty="0"/>
              <a:t>Definition:  Interchangeability</a:t>
            </a:r>
            <a:endParaRPr lang="en-US" sz="3600" dirty="0"/>
          </a:p>
        </p:txBody>
      </p:sp>
      <p:sp>
        <p:nvSpPr>
          <p:cNvPr id="3" name="Content Placeholder 2"/>
          <p:cNvSpPr>
            <a:spLocks noGrp="1"/>
          </p:cNvSpPr>
          <p:nvPr>
            <p:ph idx="1"/>
          </p:nvPr>
        </p:nvSpPr>
        <p:spPr>
          <a:xfrm>
            <a:off x="323850" y="1476375"/>
            <a:ext cx="8509103" cy="4286043"/>
          </a:xfrm>
        </p:spPr>
        <p:txBody>
          <a:bodyPr>
            <a:normAutofit fontScale="92500"/>
          </a:bodyPr>
          <a:lstStyle/>
          <a:p>
            <a:pPr marL="0" indent="0">
              <a:buFont typeface="Wingdings" pitchFamily="2" charset="2"/>
              <a:buNone/>
            </a:pPr>
            <a:r>
              <a:rPr lang="en-US" altLang="en-US" sz="2800" b="1" dirty="0"/>
              <a:t>Interchangeable </a:t>
            </a:r>
            <a:r>
              <a:rPr lang="en-US" altLang="en-US" sz="2800" dirty="0"/>
              <a:t>or</a:t>
            </a:r>
            <a:r>
              <a:rPr lang="en-US" altLang="en-US" sz="2800" b="1" dirty="0"/>
              <a:t> Interchangeability </a:t>
            </a:r>
            <a:r>
              <a:rPr lang="en-US" altLang="en-US" sz="2800" dirty="0"/>
              <a:t>means</a:t>
            </a:r>
            <a:r>
              <a:rPr lang="en-US" altLang="en-US" sz="2800" b="1" dirty="0"/>
              <a:t>:</a:t>
            </a:r>
            <a:r>
              <a:rPr lang="en-US" altLang="en-US" dirty="0"/>
              <a:t> </a:t>
            </a:r>
            <a:endParaRPr lang="en-US" altLang="en-US" sz="2200" dirty="0"/>
          </a:p>
          <a:p>
            <a:pPr marL="574675" lvl="1" indent="-234950">
              <a:buFont typeface="Wingdings" pitchFamily="2" charset="2"/>
              <a:buChar char="§"/>
            </a:pPr>
            <a:r>
              <a:rPr lang="en-US" altLang="en-US" sz="2200" dirty="0"/>
              <a:t>the biological product is </a:t>
            </a:r>
            <a:r>
              <a:rPr lang="en-US" altLang="en-US" sz="2200" b="1" dirty="0"/>
              <a:t>biosimilar</a:t>
            </a:r>
            <a:r>
              <a:rPr lang="en-US" altLang="en-US" sz="2200" dirty="0"/>
              <a:t> to the reference product;</a:t>
            </a:r>
          </a:p>
          <a:p>
            <a:pPr marL="574675" lvl="1" indent="-234950">
              <a:buFont typeface="Wingdings" pitchFamily="2" charset="2"/>
              <a:buChar char="§"/>
            </a:pPr>
            <a:r>
              <a:rPr lang="en-US" altLang="en-US" sz="2200" dirty="0"/>
              <a:t>it can be expected to produce the </a:t>
            </a:r>
            <a:r>
              <a:rPr lang="en-US" altLang="en-US" sz="2200" b="1" dirty="0"/>
              <a:t>same clinical result</a:t>
            </a:r>
            <a:r>
              <a:rPr lang="en-US" altLang="en-US" sz="2200" dirty="0"/>
              <a:t> as the reference product </a:t>
            </a:r>
            <a:r>
              <a:rPr lang="en-US" altLang="en-US" sz="2200" b="1" dirty="0"/>
              <a:t>in any given patient</a:t>
            </a:r>
            <a:r>
              <a:rPr lang="en-US" altLang="en-US" sz="2200" dirty="0"/>
              <a:t>; and</a:t>
            </a:r>
          </a:p>
          <a:p>
            <a:pPr marL="574675" lvl="1" indent="-234950">
              <a:buFont typeface="Wingdings" pitchFamily="2" charset="2"/>
              <a:buChar char="§"/>
            </a:pPr>
            <a:r>
              <a:rPr lang="en-US" altLang="en-US" sz="2200" dirty="0"/>
              <a:t>for a product that is administered more than once to an individual, the risk in terms of </a:t>
            </a:r>
            <a:r>
              <a:rPr lang="en-US" altLang="en-US" sz="2200" b="1" dirty="0"/>
              <a:t>safety or diminished efficacy of alternating or switching</a:t>
            </a:r>
            <a:r>
              <a:rPr lang="en-US" altLang="en-US" sz="2200" dirty="0"/>
              <a:t> between use of the product and its reference product is not greater than the risk of using the reference product without such alternation or switch.</a:t>
            </a:r>
          </a:p>
          <a:p>
            <a:pPr marL="574675" lvl="1" indent="-234950">
              <a:buFont typeface="Wingdings" pitchFamily="2" charset="2"/>
              <a:buNone/>
            </a:pPr>
            <a:endParaRPr lang="en-US" altLang="en-US" sz="2200" b="1" dirty="0"/>
          </a:p>
          <a:p>
            <a:pPr marL="0" indent="0">
              <a:buFont typeface="Wingdings" pitchFamily="2" charset="2"/>
              <a:buNone/>
            </a:pPr>
            <a:r>
              <a:rPr lang="en-US" altLang="en-US" sz="2200" b="1" u="sng" dirty="0"/>
              <a:t>Note</a:t>
            </a:r>
            <a:r>
              <a:rPr lang="en-US" altLang="en-US" sz="2200" b="1" dirty="0"/>
              <a:t>:</a:t>
            </a:r>
            <a:r>
              <a:rPr lang="en-US" altLang="en-US" sz="2200" dirty="0"/>
              <a:t> The interchangeable product </a:t>
            </a:r>
            <a:r>
              <a:rPr lang="en-US" altLang="en-US" sz="2200" b="1" dirty="0"/>
              <a:t>may be substituted</a:t>
            </a:r>
            <a:r>
              <a:rPr lang="en-US" altLang="en-US" sz="2200" dirty="0"/>
              <a:t> for the reference product without the intervention of the health care provider who prescribed the reference product.</a:t>
            </a:r>
            <a:endParaRPr lang="en-US" dirty="0"/>
          </a:p>
        </p:txBody>
      </p:sp>
    </p:spTree>
    <p:extLst>
      <p:ext uri="{BB962C8B-B14F-4D97-AF65-F5344CB8AC3E}">
        <p14:creationId xmlns:p14="http://schemas.microsoft.com/office/powerpoint/2010/main" val="1037278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19345"/>
            <a:ext cx="8509103" cy="926020"/>
          </a:xfrm>
        </p:spPr>
        <p:txBody>
          <a:bodyPr>
            <a:normAutofit/>
          </a:bodyPr>
          <a:lstStyle/>
          <a:p>
            <a:pPr algn="l"/>
            <a:r>
              <a:rPr lang="en-CA" altLang="en-US" sz="3200" b="1" dirty="0"/>
              <a:t>General Requirements: 351(k) Application</a:t>
            </a:r>
            <a:endParaRPr lang="en-US" sz="3200" dirty="0"/>
          </a:p>
        </p:txBody>
      </p:sp>
      <p:sp>
        <p:nvSpPr>
          <p:cNvPr id="3" name="Content Placeholder 2"/>
          <p:cNvSpPr>
            <a:spLocks noGrp="1"/>
          </p:cNvSpPr>
          <p:nvPr>
            <p:ph idx="1"/>
          </p:nvPr>
        </p:nvSpPr>
        <p:spPr>
          <a:xfrm>
            <a:off x="323850" y="1332442"/>
            <a:ext cx="8509103" cy="5059891"/>
          </a:xfrm>
        </p:spPr>
        <p:txBody>
          <a:bodyPr>
            <a:normAutofit fontScale="85000" lnSpcReduction="10000"/>
          </a:bodyPr>
          <a:lstStyle/>
          <a:p>
            <a:pPr marL="0" indent="0">
              <a:buFont typeface="Wingdings" pitchFamily="2" charset="2"/>
              <a:buNone/>
            </a:pPr>
            <a:r>
              <a:rPr lang="en-US" altLang="en-US" sz="2400" dirty="0"/>
              <a:t>The PHS Act requires that a 351(k) application include, among other things, </a:t>
            </a:r>
            <a:r>
              <a:rPr lang="en-US" altLang="en-US" sz="2400" b="1" dirty="0"/>
              <a:t>information demonstrating biosimilarity based upon data derived from</a:t>
            </a:r>
            <a:r>
              <a:rPr lang="en-US" altLang="en-US" sz="2400" dirty="0" smtClean="0"/>
              <a:t>:</a:t>
            </a:r>
          </a:p>
          <a:p>
            <a:pPr marL="0" indent="0">
              <a:buFont typeface="Wingdings" pitchFamily="2" charset="2"/>
              <a:buNone/>
            </a:pPr>
            <a:endParaRPr lang="en-US" altLang="en-US" sz="2400" b="1" dirty="0"/>
          </a:p>
          <a:p>
            <a:pPr marL="574675" lvl="1" indent="-234950">
              <a:buFont typeface="Wingdings" pitchFamily="2" charset="2"/>
              <a:buChar char="§"/>
            </a:pPr>
            <a:r>
              <a:rPr lang="en-US" altLang="en-US" sz="2400" b="1" u="sng" dirty="0"/>
              <a:t>Analytical studies</a:t>
            </a:r>
            <a:r>
              <a:rPr lang="en-US" altLang="en-US" sz="2400" dirty="0"/>
              <a:t> demonstrating that the biological product is “highly similar” to the reference product notwithstanding minor differences in clinically inactive components</a:t>
            </a:r>
            <a:r>
              <a:rPr lang="en-US" altLang="en-US" sz="2400" dirty="0" smtClean="0"/>
              <a:t>;</a:t>
            </a:r>
          </a:p>
          <a:p>
            <a:pPr marL="339725" lvl="1" indent="0">
              <a:buNone/>
            </a:pPr>
            <a:endParaRPr lang="en-US" altLang="en-US" sz="2400" dirty="0"/>
          </a:p>
          <a:p>
            <a:pPr marL="574675" lvl="1" indent="-234950">
              <a:buFont typeface="Wingdings" pitchFamily="2" charset="2"/>
              <a:buChar char="§"/>
            </a:pPr>
            <a:r>
              <a:rPr lang="en-US" altLang="en-US" sz="2400" b="1" u="sng" dirty="0"/>
              <a:t>Animal studies</a:t>
            </a:r>
            <a:r>
              <a:rPr lang="en-US" altLang="en-US" sz="2400" dirty="0"/>
              <a:t> (including the assessment of toxicity); </a:t>
            </a:r>
            <a:r>
              <a:rPr lang="en-US" altLang="en-US" sz="2400" dirty="0" smtClean="0"/>
              <a:t>and</a:t>
            </a:r>
          </a:p>
          <a:p>
            <a:pPr marL="339725" lvl="1" indent="0">
              <a:buNone/>
            </a:pPr>
            <a:endParaRPr lang="en-US" altLang="en-US" sz="2400" dirty="0"/>
          </a:p>
          <a:p>
            <a:pPr marL="574675" lvl="1" indent="-234950">
              <a:buFont typeface="Wingdings" pitchFamily="2" charset="2"/>
              <a:buChar char="§"/>
            </a:pPr>
            <a:r>
              <a:rPr lang="en-US" altLang="en-US" sz="2400" dirty="0"/>
              <a:t>A </a:t>
            </a:r>
            <a:r>
              <a:rPr lang="en-US" altLang="en-US" sz="2400" b="1" u="sng" dirty="0"/>
              <a:t>clinical study or studies</a:t>
            </a:r>
            <a:r>
              <a:rPr lang="en-US" altLang="en-US" sz="2400" dirty="0"/>
              <a:t> (including the assessment of immunogenicity and pharmacokinetics (PK) or pharmacodynamics (PD)) that are sufficient to demonstrate safety, purity, and potency in 1 or more appropriate conditions of use for which the reference product is licensed and for which licensure is sought for the biosimilar product.</a:t>
            </a:r>
          </a:p>
          <a:p>
            <a:pPr marL="574675" lvl="1" indent="-234950">
              <a:buFont typeface="Arial" charset="0"/>
              <a:buNone/>
            </a:pPr>
            <a:endParaRPr lang="en-US" altLang="en-US" sz="2100" dirty="0"/>
          </a:p>
          <a:p>
            <a:pPr marL="0" indent="0">
              <a:buFont typeface="Wingdings" pitchFamily="2" charset="2"/>
              <a:buNone/>
            </a:pPr>
            <a:r>
              <a:rPr lang="en-US" altLang="en-US" sz="1800" dirty="0"/>
              <a:t>FDA may determine, in its discretion, that an element described above is unnecessary in a 351(k) application.</a:t>
            </a:r>
            <a:endParaRPr lang="en-CA" altLang="en-US" sz="1800" dirty="0"/>
          </a:p>
          <a:p>
            <a:endParaRPr lang="en-US" dirty="0"/>
          </a:p>
        </p:txBody>
      </p:sp>
    </p:spTree>
    <p:extLst>
      <p:ext uri="{BB962C8B-B14F-4D97-AF65-F5344CB8AC3E}">
        <p14:creationId xmlns:p14="http://schemas.microsoft.com/office/powerpoint/2010/main" val="2928924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2246" y="1936486"/>
            <a:ext cx="7772400" cy="1500187"/>
          </a:xfrm>
        </p:spPr>
        <p:txBody>
          <a:bodyPr>
            <a:noAutofit/>
          </a:bodyPr>
          <a:lstStyle/>
          <a:p>
            <a:pPr algn="ctr"/>
            <a:r>
              <a:rPr lang="en-US" altLang="en-US" sz="3600" b="1" dirty="0">
                <a:solidFill>
                  <a:schemeClr val="tx1"/>
                </a:solidFill>
              </a:rPr>
              <a:t>FDA’s Approach to the Development of </a:t>
            </a:r>
            <a:r>
              <a:rPr lang="en-US" altLang="en-US" sz="3600" b="1" dirty="0" err="1">
                <a:solidFill>
                  <a:schemeClr val="tx1"/>
                </a:solidFill>
              </a:rPr>
              <a:t>Biosimilars</a:t>
            </a:r>
            <a:r>
              <a:rPr lang="en-US" altLang="en-US" sz="3600" b="1" dirty="0">
                <a:solidFill>
                  <a:schemeClr val="tx1"/>
                </a:solidFill>
              </a:rPr>
              <a:t/>
            </a:r>
            <a:br>
              <a:rPr lang="en-US" altLang="en-US" sz="3600" b="1" dirty="0">
                <a:solidFill>
                  <a:schemeClr val="tx1"/>
                </a:solidFill>
              </a:rPr>
            </a:br>
            <a:r>
              <a:rPr lang="en-US" altLang="en-US" sz="2400" b="1" dirty="0">
                <a:solidFill>
                  <a:schemeClr val="tx1"/>
                </a:solidFill>
              </a:rPr>
              <a:t/>
            </a:r>
            <a:br>
              <a:rPr lang="en-US" altLang="en-US" sz="2400" b="1" dirty="0">
                <a:solidFill>
                  <a:schemeClr val="tx1"/>
                </a:solidFill>
              </a:rPr>
            </a:br>
            <a:r>
              <a:rPr lang="en-US" altLang="en-US" sz="3600" b="1" dirty="0">
                <a:solidFill>
                  <a:schemeClr val="tx1"/>
                </a:solidFill>
              </a:rPr>
              <a:t>Key Development Concepts</a:t>
            </a:r>
            <a:endParaRPr lang="en-US" sz="3600" dirty="0">
              <a:solidFill>
                <a:schemeClr val="tx1"/>
              </a:solidFill>
            </a:endParaRPr>
          </a:p>
        </p:txBody>
      </p:sp>
      <p:pic>
        <p:nvPicPr>
          <p:cNvPr id="96259" name="Picture 2" descr="http://www.onekeyindustry.org/wp-content/uploads/2010/02/key_puzzle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03625"/>
            <a:ext cx="2857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995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838200"/>
            <a:ext cx="8229600" cy="990600"/>
          </a:xfrm>
        </p:spPr>
        <p:txBody>
          <a:bodyPr anchor="t"/>
          <a:lstStyle/>
          <a:p>
            <a:pPr eaLnBrk="1" hangingPunct="1"/>
            <a:r>
              <a:rPr lang="en-US" altLang="en-US" sz="2800" b="1" dirty="0" smtClean="0">
                <a:latin typeface="Calibri" pitchFamily="34" charset="0"/>
              </a:rPr>
              <a:t>Key Concept #1: Goals of “Stand-alone” and </a:t>
            </a:r>
            <a:br>
              <a:rPr lang="en-US" altLang="en-US" sz="2800" b="1" dirty="0" smtClean="0">
                <a:latin typeface="Calibri" pitchFamily="34" charset="0"/>
              </a:rPr>
            </a:br>
            <a:r>
              <a:rPr lang="en-US" altLang="en-US" sz="2800" b="1" dirty="0" smtClean="0">
                <a:latin typeface="Calibri" pitchFamily="34" charset="0"/>
              </a:rPr>
              <a:t>Biosimilar Development are different</a:t>
            </a:r>
            <a:endParaRPr lang="en-US" altLang="en-US" sz="2400" b="1" dirty="0" smtClean="0">
              <a:latin typeface="Calibri" pitchFamily="34" charset="0"/>
            </a:endParaRPr>
          </a:p>
        </p:txBody>
      </p:sp>
      <p:sp>
        <p:nvSpPr>
          <p:cNvPr id="97283" name="Rectangle 9"/>
          <p:cNvSpPr>
            <a:spLocks noGrp="1" noChangeArrowheads="1"/>
          </p:cNvSpPr>
          <p:nvPr>
            <p:ph type="sldNum" sz="quarter" idx="4294967295"/>
          </p:nvPr>
        </p:nvSpPr>
        <p:spPr>
          <a:xfrm>
            <a:off x="6934200" y="6600825"/>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eaLnBrk="1" fontAlgn="base" hangingPunct="1">
              <a:spcBef>
                <a:spcPct val="0"/>
              </a:spcBef>
              <a:spcAft>
                <a:spcPct val="0"/>
              </a:spcAft>
              <a:buFontTx/>
              <a:buNone/>
            </a:pPr>
            <a:fld id="{205C61E0-5AD6-4666-B4AC-8C1A78E5B8C1}" type="slidenum">
              <a:rPr lang="en-US" altLang="en-US" sz="900" smtClean="0">
                <a:solidFill>
                  <a:srgbClr val="FFFFFF"/>
                </a:solidFill>
                <a:latin typeface="Arial" charset="0"/>
              </a:rPr>
              <a:pPr eaLnBrk="1" fontAlgn="base" hangingPunct="1">
                <a:spcBef>
                  <a:spcPct val="0"/>
                </a:spcBef>
                <a:spcAft>
                  <a:spcPct val="0"/>
                </a:spcAft>
                <a:buFontTx/>
                <a:buNone/>
              </a:pPr>
              <a:t>14</a:t>
            </a:fld>
            <a:endParaRPr lang="en-US" altLang="en-US" sz="900" smtClean="0">
              <a:solidFill>
                <a:srgbClr val="FFFFFF"/>
              </a:solidFill>
              <a:latin typeface="Arial" charset="0"/>
            </a:endParaRPr>
          </a:p>
        </p:txBody>
      </p:sp>
      <p:grpSp>
        <p:nvGrpSpPr>
          <p:cNvPr id="57348" name="Group 16"/>
          <p:cNvGrpSpPr>
            <a:grpSpLocks/>
          </p:cNvGrpSpPr>
          <p:nvPr/>
        </p:nvGrpSpPr>
        <p:grpSpPr bwMode="auto">
          <a:xfrm>
            <a:off x="590550" y="2967038"/>
            <a:ext cx="3295650" cy="3006725"/>
            <a:chOff x="96" y="1632"/>
            <a:chExt cx="1632" cy="1440"/>
          </a:xfrm>
        </p:grpSpPr>
        <p:sp>
          <p:nvSpPr>
            <p:cNvPr id="97299" name="Rectangle 17"/>
            <p:cNvSpPr>
              <a:spLocks noChangeArrowheads="1"/>
            </p:cNvSpPr>
            <p:nvPr/>
          </p:nvSpPr>
          <p:spPr bwMode="auto">
            <a:xfrm>
              <a:off x="96" y="1632"/>
              <a:ext cx="1632" cy="1440"/>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eaLnBrk="1" hangingPunct="1">
                <a:spcBef>
                  <a:spcPct val="0"/>
                </a:spcBef>
                <a:buFontTx/>
                <a:buNone/>
              </a:pPr>
              <a:endParaRPr lang="en-US" altLang="en-US" sz="1800">
                <a:solidFill>
                  <a:srgbClr val="000000"/>
                </a:solidFill>
                <a:latin typeface="Calibri" pitchFamily="34" charset="0"/>
              </a:endParaRPr>
            </a:p>
          </p:txBody>
        </p:sp>
        <p:sp>
          <p:nvSpPr>
            <p:cNvPr id="97300" name="Line 18"/>
            <p:cNvSpPr>
              <a:spLocks noChangeShapeType="1"/>
            </p:cNvSpPr>
            <p:nvPr/>
          </p:nvSpPr>
          <p:spPr bwMode="auto">
            <a:xfrm>
              <a:off x="96" y="2780"/>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1" name="Line 19"/>
            <p:cNvSpPr>
              <a:spLocks noChangeShapeType="1"/>
            </p:cNvSpPr>
            <p:nvPr/>
          </p:nvSpPr>
          <p:spPr bwMode="auto">
            <a:xfrm>
              <a:off x="96" y="2488"/>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2" name="Line 20"/>
            <p:cNvSpPr>
              <a:spLocks noChangeShapeType="1"/>
            </p:cNvSpPr>
            <p:nvPr/>
          </p:nvSpPr>
          <p:spPr bwMode="auto">
            <a:xfrm>
              <a:off x="96" y="2196"/>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3" name="TextBox 11"/>
            <p:cNvSpPr txBox="1">
              <a:spLocks noChangeArrowheads="1"/>
            </p:cNvSpPr>
            <p:nvPr/>
          </p:nvSpPr>
          <p:spPr bwMode="auto">
            <a:xfrm>
              <a:off x="576" y="2824"/>
              <a:ext cx="721" cy="212"/>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a:spcBef>
                  <a:spcPct val="0"/>
                </a:spcBef>
                <a:buFontTx/>
                <a:buNone/>
              </a:pPr>
              <a:r>
                <a:rPr lang="en-US" altLang="en-US" sz="1600" b="1">
                  <a:solidFill>
                    <a:srgbClr val="000000"/>
                  </a:solidFill>
                  <a:latin typeface="Arial" charset="0"/>
                </a:rPr>
                <a:t>Analytical</a:t>
              </a:r>
            </a:p>
          </p:txBody>
        </p:sp>
        <p:sp>
          <p:nvSpPr>
            <p:cNvPr id="97304" name="TextBox 13"/>
            <p:cNvSpPr txBox="1">
              <a:spLocks noChangeArrowheads="1"/>
            </p:cNvSpPr>
            <p:nvPr/>
          </p:nvSpPr>
          <p:spPr bwMode="auto">
            <a:xfrm>
              <a:off x="606" y="2561"/>
              <a:ext cx="634" cy="162"/>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a:spcBef>
                  <a:spcPct val="0"/>
                </a:spcBef>
                <a:buFontTx/>
                <a:buNone/>
              </a:pPr>
              <a:r>
                <a:rPr lang="en-US" altLang="en-US" sz="1600" b="1" dirty="0">
                  <a:solidFill>
                    <a:srgbClr val="000000"/>
                  </a:solidFill>
                  <a:latin typeface="Arial" charset="0"/>
                </a:rPr>
                <a:t>Nonclinical</a:t>
              </a:r>
            </a:p>
          </p:txBody>
        </p:sp>
        <p:sp>
          <p:nvSpPr>
            <p:cNvPr id="97305" name="TextBox 14"/>
            <p:cNvSpPr txBox="1">
              <a:spLocks noChangeArrowheads="1"/>
            </p:cNvSpPr>
            <p:nvPr/>
          </p:nvSpPr>
          <p:spPr bwMode="auto">
            <a:xfrm>
              <a:off x="240" y="1685"/>
              <a:ext cx="1344" cy="469"/>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a:lnSpc>
                  <a:spcPct val="80000"/>
                </a:lnSpc>
                <a:spcBef>
                  <a:spcPct val="0"/>
                </a:spcBef>
                <a:buFontTx/>
                <a:buNone/>
              </a:pPr>
              <a:r>
                <a:rPr lang="en-US" altLang="en-US" sz="2400" b="1">
                  <a:solidFill>
                    <a:srgbClr val="000000"/>
                  </a:solidFill>
                  <a:latin typeface="Arial" charset="0"/>
                </a:rPr>
                <a:t>Clinical</a:t>
              </a:r>
            </a:p>
            <a:p>
              <a:pPr algn="ctr">
                <a:lnSpc>
                  <a:spcPct val="80000"/>
                </a:lnSpc>
                <a:spcBef>
                  <a:spcPct val="0"/>
                </a:spcBef>
                <a:buFontTx/>
                <a:buNone/>
              </a:pPr>
              <a:r>
                <a:rPr lang="en-US" altLang="en-US" sz="2400" b="1">
                  <a:solidFill>
                    <a:srgbClr val="000000"/>
                  </a:solidFill>
                  <a:latin typeface="Arial" charset="0"/>
                </a:rPr>
                <a:t>Safety &amp; Efficacy</a:t>
              </a:r>
            </a:p>
            <a:p>
              <a:pPr algn="ctr">
                <a:lnSpc>
                  <a:spcPct val="80000"/>
                </a:lnSpc>
                <a:spcBef>
                  <a:spcPct val="0"/>
                </a:spcBef>
                <a:buFontTx/>
                <a:buNone/>
              </a:pPr>
              <a:r>
                <a:rPr lang="en-US" altLang="en-US" sz="2400" b="1">
                  <a:solidFill>
                    <a:srgbClr val="000000"/>
                  </a:solidFill>
                  <a:latin typeface="Arial" charset="0"/>
                </a:rPr>
                <a:t>(Phase 1, 2, 3)</a:t>
              </a:r>
            </a:p>
          </p:txBody>
        </p:sp>
        <p:sp>
          <p:nvSpPr>
            <p:cNvPr id="97306" name="TextBox 13"/>
            <p:cNvSpPr txBox="1">
              <a:spLocks noChangeArrowheads="1"/>
            </p:cNvSpPr>
            <p:nvPr/>
          </p:nvSpPr>
          <p:spPr bwMode="auto">
            <a:xfrm>
              <a:off x="346" y="2269"/>
              <a:ext cx="1181" cy="162"/>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a:spcBef>
                  <a:spcPct val="0"/>
                </a:spcBef>
                <a:buFontTx/>
                <a:buNone/>
              </a:pPr>
              <a:r>
                <a:rPr lang="en-US" altLang="en-US" sz="1600" b="1">
                  <a:solidFill>
                    <a:srgbClr val="000000"/>
                  </a:solidFill>
                  <a:latin typeface="Arial" charset="0"/>
                </a:rPr>
                <a:t>Clinical Pharmacology</a:t>
              </a:r>
            </a:p>
          </p:txBody>
        </p:sp>
      </p:grpSp>
      <p:grpSp>
        <p:nvGrpSpPr>
          <p:cNvPr id="57349" name="Group 4"/>
          <p:cNvGrpSpPr>
            <a:grpSpLocks/>
          </p:cNvGrpSpPr>
          <p:nvPr/>
        </p:nvGrpSpPr>
        <p:grpSpPr bwMode="auto">
          <a:xfrm>
            <a:off x="4572000" y="2936875"/>
            <a:ext cx="4191000" cy="3006725"/>
            <a:chOff x="4572000" y="2936875"/>
            <a:chExt cx="4191000" cy="3006725"/>
          </a:xfrm>
        </p:grpSpPr>
        <p:grpSp>
          <p:nvGrpSpPr>
            <p:cNvPr id="97288" name="Group 35"/>
            <p:cNvGrpSpPr>
              <a:grpSpLocks/>
            </p:cNvGrpSpPr>
            <p:nvPr/>
          </p:nvGrpSpPr>
          <p:grpSpPr bwMode="auto">
            <a:xfrm>
              <a:off x="4572000" y="2936875"/>
              <a:ext cx="4191000" cy="3006725"/>
              <a:chOff x="1962150" y="1752600"/>
              <a:chExt cx="5219700" cy="4191001"/>
            </a:xfrm>
          </p:grpSpPr>
          <p:grpSp>
            <p:nvGrpSpPr>
              <p:cNvPr id="97291" name="Group 36"/>
              <p:cNvGrpSpPr>
                <a:grpSpLocks/>
              </p:cNvGrpSpPr>
              <p:nvPr/>
            </p:nvGrpSpPr>
            <p:grpSpPr bwMode="auto">
              <a:xfrm>
                <a:off x="1962150" y="1752600"/>
                <a:ext cx="5219700" cy="4191001"/>
                <a:chOff x="432" y="1440"/>
                <a:chExt cx="2352" cy="2304"/>
              </a:xfrm>
            </p:grpSpPr>
            <p:sp>
              <p:nvSpPr>
                <p:cNvPr id="97297" name="Isosceles Triangle 42"/>
                <p:cNvSpPr>
                  <a:spLocks noChangeArrowheads="1"/>
                </p:cNvSpPr>
                <p:nvPr/>
              </p:nvSpPr>
              <p:spPr bwMode="auto">
                <a:xfrm>
                  <a:off x="432" y="1440"/>
                  <a:ext cx="2352" cy="2304"/>
                </a:xfrm>
                <a:prstGeom prst="triangle">
                  <a:avLst>
                    <a:gd name="adj" fmla="val 50000"/>
                  </a:avLst>
                </a:prstGeom>
                <a:solidFill>
                  <a:srgbClr val="99CCFF"/>
                </a:solidFill>
                <a:ln w="12700" algn="ctr">
                  <a:solidFill>
                    <a:srgbClr val="000000"/>
                  </a:solidFill>
                  <a:round/>
                  <a:headEnd/>
                  <a:tailEnd type="triangle" w="med" len="med"/>
                </a:ln>
              </p:spPr>
              <p:txBody>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eaLnBrk="1" hangingPunct="1">
                    <a:spcBef>
                      <a:spcPct val="0"/>
                    </a:spcBef>
                    <a:buFontTx/>
                    <a:buNone/>
                  </a:pPr>
                  <a:endParaRPr lang="en-US" altLang="en-US" sz="1400" b="1">
                    <a:solidFill>
                      <a:srgbClr val="000000"/>
                    </a:solidFill>
                    <a:latin typeface="Book Antiqua" pitchFamily="18" charset="0"/>
                  </a:endParaRPr>
                </a:p>
              </p:txBody>
            </p:sp>
            <p:cxnSp>
              <p:nvCxnSpPr>
                <p:cNvPr id="97298" name="Straight Connector 45"/>
                <p:cNvCxnSpPr>
                  <a:cxnSpLocks noChangeShapeType="1"/>
                </p:cNvCxnSpPr>
                <p:nvPr/>
              </p:nvCxnSpPr>
              <p:spPr bwMode="auto">
                <a:xfrm>
                  <a:off x="1245" y="2168"/>
                  <a:ext cx="726"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grpSp>
            <p:nvGrpSpPr>
              <p:cNvPr id="97292" name="Group 37"/>
              <p:cNvGrpSpPr>
                <a:grpSpLocks/>
              </p:cNvGrpSpPr>
              <p:nvPr/>
            </p:nvGrpSpPr>
            <p:grpSpPr bwMode="auto">
              <a:xfrm>
                <a:off x="3385705" y="2432337"/>
                <a:ext cx="2372591" cy="3086410"/>
                <a:chOff x="3385705" y="2432337"/>
                <a:chExt cx="2372591" cy="3086410"/>
              </a:xfrm>
            </p:grpSpPr>
            <p:sp>
              <p:nvSpPr>
                <p:cNvPr id="97293" name="TextBox 11"/>
                <p:cNvSpPr txBox="1">
                  <a:spLocks noChangeArrowheads="1"/>
                </p:cNvSpPr>
                <p:nvPr/>
              </p:nvSpPr>
              <p:spPr bwMode="auto">
                <a:xfrm>
                  <a:off x="3385705" y="4789445"/>
                  <a:ext cx="2346250"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a:spcBef>
                      <a:spcPct val="0"/>
                    </a:spcBef>
                    <a:buFontTx/>
                    <a:buNone/>
                  </a:pPr>
                  <a:r>
                    <a:rPr lang="en-US" altLang="en-US" b="1">
                      <a:solidFill>
                        <a:srgbClr val="000000"/>
                      </a:solidFill>
                      <a:latin typeface="Arial" charset="0"/>
                    </a:rPr>
                    <a:t>Analytical</a:t>
                  </a:r>
                </a:p>
              </p:txBody>
            </p:sp>
            <p:sp>
              <p:nvSpPr>
                <p:cNvPr id="97294" name="TextBox 12"/>
                <p:cNvSpPr txBox="1">
                  <a:spLocks noChangeArrowheads="1"/>
                </p:cNvSpPr>
                <p:nvPr/>
              </p:nvSpPr>
              <p:spPr bwMode="auto">
                <a:xfrm>
                  <a:off x="3385705" y="3075842"/>
                  <a:ext cx="2372591" cy="81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a:spcBef>
                      <a:spcPct val="0"/>
                    </a:spcBef>
                    <a:buFontTx/>
                    <a:buNone/>
                  </a:pPr>
                  <a:r>
                    <a:rPr lang="en-US" altLang="en-US" sz="1600" b="1">
                      <a:solidFill>
                        <a:srgbClr val="000000"/>
                      </a:solidFill>
                      <a:latin typeface="Arial" charset="0"/>
                    </a:rPr>
                    <a:t>Clinical Pharmacology</a:t>
                  </a:r>
                </a:p>
              </p:txBody>
            </p:sp>
            <p:sp>
              <p:nvSpPr>
                <p:cNvPr id="97295" name="TextBox 13"/>
                <p:cNvSpPr txBox="1">
                  <a:spLocks noChangeArrowheads="1"/>
                </p:cNvSpPr>
                <p:nvPr/>
              </p:nvSpPr>
              <p:spPr bwMode="auto">
                <a:xfrm>
                  <a:off x="3480609" y="3898912"/>
                  <a:ext cx="2097766"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a:spcBef>
                      <a:spcPct val="0"/>
                    </a:spcBef>
                    <a:buFontTx/>
                    <a:buNone/>
                  </a:pPr>
                  <a:r>
                    <a:rPr lang="en-US" altLang="en-US" sz="1600" b="1">
                      <a:solidFill>
                        <a:srgbClr val="000000"/>
                      </a:solidFill>
                      <a:latin typeface="Arial" charset="0"/>
                    </a:rPr>
                    <a:t>Nonclinical</a:t>
                  </a:r>
                </a:p>
              </p:txBody>
            </p:sp>
            <p:sp>
              <p:nvSpPr>
                <p:cNvPr id="97296" name="TextBox 14"/>
                <p:cNvSpPr txBox="1">
                  <a:spLocks noChangeArrowheads="1"/>
                </p:cNvSpPr>
                <p:nvPr/>
              </p:nvSpPr>
              <p:spPr bwMode="auto">
                <a:xfrm>
                  <a:off x="3765320" y="2432337"/>
                  <a:ext cx="1659464" cy="6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eaLnBrk="1" hangingPunct="1">
                    <a:spcBef>
                      <a:spcPct val="0"/>
                    </a:spcBef>
                    <a:buFontTx/>
                    <a:buNone/>
                  </a:pPr>
                  <a:r>
                    <a:rPr lang="en-US" altLang="en-US" sz="1200" b="1">
                      <a:solidFill>
                        <a:srgbClr val="000000"/>
                      </a:solidFill>
                      <a:latin typeface="Arial" charset="0"/>
                    </a:rPr>
                    <a:t>Additional </a:t>
                  </a:r>
                </a:p>
                <a:p>
                  <a:pPr algn="ctr" eaLnBrk="1" hangingPunct="1">
                    <a:spcBef>
                      <a:spcPct val="0"/>
                    </a:spcBef>
                    <a:buFontTx/>
                    <a:buNone/>
                  </a:pPr>
                  <a:r>
                    <a:rPr lang="en-US" altLang="en-US" sz="1200" b="1">
                      <a:solidFill>
                        <a:srgbClr val="000000"/>
                      </a:solidFill>
                      <a:latin typeface="Arial" charset="0"/>
                    </a:rPr>
                    <a:t>Clinical Studies</a:t>
                  </a:r>
                </a:p>
              </p:txBody>
            </p:sp>
          </p:grpSp>
        </p:grpSp>
        <p:cxnSp>
          <p:nvCxnSpPr>
            <p:cNvPr id="97289" name="Straight Connector 45"/>
            <p:cNvCxnSpPr>
              <a:cxnSpLocks noChangeShapeType="1"/>
            </p:cNvCxnSpPr>
            <p:nvPr/>
          </p:nvCxnSpPr>
          <p:spPr bwMode="auto">
            <a:xfrm>
              <a:off x="5562600" y="4495800"/>
              <a:ext cx="22098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97290" name="Straight Connector 45"/>
            <p:cNvCxnSpPr>
              <a:cxnSpLocks noChangeShapeType="1"/>
            </p:cNvCxnSpPr>
            <p:nvPr/>
          </p:nvCxnSpPr>
          <p:spPr bwMode="auto">
            <a:xfrm>
              <a:off x="5391150" y="4800600"/>
              <a:ext cx="25908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43" name="Text Box 31"/>
          <p:cNvSpPr txBox="1">
            <a:spLocks noChangeArrowheads="1"/>
          </p:cNvSpPr>
          <p:nvPr/>
        </p:nvSpPr>
        <p:spPr bwMode="auto">
          <a:xfrm>
            <a:off x="292100" y="1992313"/>
            <a:ext cx="39497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eaLnBrk="1" hangingPunct="1">
              <a:spcBef>
                <a:spcPct val="0"/>
              </a:spcBef>
              <a:buFontTx/>
              <a:buNone/>
            </a:pPr>
            <a:r>
              <a:rPr lang="en-US" altLang="en-US" sz="1600" b="1" dirty="0">
                <a:solidFill>
                  <a:srgbClr val="000000"/>
                </a:solidFill>
                <a:latin typeface="Calibri" pitchFamily="34" charset="0"/>
              </a:rPr>
              <a:t>“Stand-alone” </a:t>
            </a:r>
            <a:r>
              <a:rPr lang="en-US" altLang="en-US" sz="1600" dirty="0">
                <a:solidFill>
                  <a:srgbClr val="000000"/>
                </a:solidFill>
                <a:latin typeface="Calibri" pitchFamily="34" charset="0"/>
              </a:rPr>
              <a:t>Development Program, 351(a)</a:t>
            </a:r>
          </a:p>
          <a:p>
            <a:pPr algn="ctr" eaLnBrk="1" hangingPunct="1">
              <a:spcBef>
                <a:spcPct val="0"/>
              </a:spcBef>
              <a:buFontTx/>
              <a:buNone/>
            </a:pPr>
            <a:r>
              <a:rPr lang="en-US" altLang="en-US" sz="1600" dirty="0">
                <a:solidFill>
                  <a:srgbClr val="000000"/>
                </a:solidFill>
                <a:latin typeface="Calibri" pitchFamily="34" charset="0"/>
              </a:rPr>
              <a:t>Goal: To establish safety and efficacy </a:t>
            </a:r>
          </a:p>
          <a:p>
            <a:pPr algn="ctr" eaLnBrk="1" hangingPunct="1">
              <a:spcBef>
                <a:spcPct val="0"/>
              </a:spcBef>
              <a:buFontTx/>
              <a:buNone/>
            </a:pPr>
            <a:r>
              <a:rPr lang="en-US" altLang="en-US" sz="1600" dirty="0">
                <a:solidFill>
                  <a:srgbClr val="000000"/>
                </a:solidFill>
                <a:latin typeface="Calibri" pitchFamily="34" charset="0"/>
              </a:rPr>
              <a:t>of a new product</a:t>
            </a:r>
          </a:p>
        </p:txBody>
      </p:sp>
      <p:sp>
        <p:nvSpPr>
          <p:cNvPr id="44" name="Text Box 32"/>
          <p:cNvSpPr txBox="1">
            <a:spLocks noChangeArrowheads="1"/>
          </p:cNvSpPr>
          <p:nvPr/>
        </p:nvSpPr>
        <p:spPr bwMode="auto">
          <a:xfrm>
            <a:off x="4267200" y="1992313"/>
            <a:ext cx="4800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Unicode MS" pitchFamily="34" charset="-128"/>
                <a:cs typeface="Arial" charset="0"/>
              </a:defRPr>
            </a:lvl1pPr>
            <a:lvl2pPr marL="742950" indent="-285750" eaLnBrk="0" hangingPunct="0">
              <a:buChar char="–"/>
              <a:defRPr sz="2400">
                <a:solidFill>
                  <a:schemeClr val="tx1"/>
                </a:solidFill>
                <a:latin typeface="Arial Unicode MS" pitchFamily="34" charset="-128"/>
                <a:cs typeface="Arial" charset="0"/>
              </a:defRPr>
            </a:lvl2pPr>
            <a:lvl3pPr marL="1143000" indent="-228600" eaLnBrk="0" hangingPunct="0">
              <a:defRPr sz="2000">
                <a:solidFill>
                  <a:schemeClr val="tx1"/>
                </a:solidFill>
                <a:latin typeface="Arial Unicode MS" pitchFamily="34" charset="-128"/>
                <a:ea typeface="Arial Unicode MS" pitchFamily="34" charset="-128"/>
                <a:cs typeface="Arial" charset="0"/>
              </a:defRPr>
            </a:lvl3pPr>
            <a:lvl4pPr marL="1600200" indent="-228600" eaLnBrk="0" hangingPunct="0">
              <a:buChar char="–"/>
              <a:defRPr sz="1600">
                <a:solidFill>
                  <a:schemeClr val="tx1"/>
                </a:solidFill>
                <a:latin typeface="Arial Unicode MS" pitchFamily="34" charset="-128"/>
                <a:ea typeface="Arial Unicode MS" pitchFamily="34" charset="-128"/>
                <a:cs typeface="Arial" charset="0"/>
              </a:defRPr>
            </a:lvl4pPr>
            <a:lvl5pPr marL="2057400" indent="-228600" eaLnBrk="0" hangingPunct="0">
              <a:buChar char="»"/>
              <a:defRPr sz="1600">
                <a:solidFill>
                  <a:schemeClr val="tx1"/>
                </a:solidFill>
                <a:latin typeface="Arial Unicode MS" pitchFamily="34" charset="-128"/>
                <a:ea typeface="Arial Unicode MS" pitchFamily="34" charset="-128"/>
                <a:cs typeface="Arial" charset="0"/>
              </a:defRPr>
            </a:lvl5pPr>
            <a:lvl6pPr marL="25146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6pPr>
            <a:lvl7pPr marL="29718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7pPr>
            <a:lvl8pPr marL="34290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8pPr>
            <a:lvl9pPr marL="3886200" indent="-228600" eaLnBrk="0" fontAlgn="base" hangingPunct="0">
              <a:spcBef>
                <a:spcPct val="20000"/>
              </a:spcBef>
              <a:spcAft>
                <a:spcPct val="0"/>
              </a:spcAft>
              <a:buChar char="»"/>
              <a:defRPr sz="1600">
                <a:solidFill>
                  <a:schemeClr val="tx1"/>
                </a:solidFill>
                <a:latin typeface="Arial Unicode MS" pitchFamily="34" charset="-128"/>
                <a:ea typeface="Arial Unicode MS" pitchFamily="34" charset="-128"/>
                <a:cs typeface="Arial" charset="0"/>
              </a:defRPr>
            </a:lvl9pPr>
          </a:lstStyle>
          <a:p>
            <a:pPr algn="ctr" eaLnBrk="1" hangingPunct="1">
              <a:spcBef>
                <a:spcPct val="0"/>
              </a:spcBef>
              <a:buFontTx/>
              <a:buNone/>
            </a:pPr>
            <a:r>
              <a:rPr lang="en-US" altLang="en-US" sz="1600" b="1">
                <a:solidFill>
                  <a:srgbClr val="000000"/>
                </a:solidFill>
                <a:latin typeface="Calibri" pitchFamily="34" charset="0"/>
              </a:rPr>
              <a:t>“Abbreviated”</a:t>
            </a:r>
            <a:r>
              <a:rPr lang="en-US" altLang="en-US" sz="1600">
                <a:solidFill>
                  <a:srgbClr val="000000"/>
                </a:solidFill>
                <a:latin typeface="Calibri" pitchFamily="34" charset="0"/>
              </a:rPr>
              <a:t> Development Program, 351(k)</a:t>
            </a:r>
          </a:p>
          <a:p>
            <a:pPr algn="ctr" eaLnBrk="1" hangingPunct="1">
              <a:spcBef>
                <a:spcPct val="0"/>
              </a:spcBef>
              <a:buFontTx/>
              <a:buNone/>
            </a:pPr>
            <a:r>
              <a:rPr lang="en-US" altLang="en-US" sz="1600">
                <a:solidFill>
                  <a:srgbClr val="000000"/>
                </a:solidFill>
                <a:latin typeface="Calibri" pitchFamily="34" charset="0"/>
              </a:rPr>
              <a:t>Goal: To demonstrate biosimilarity </a:t>
            </a:r>
          </a:p>
          <a:p>
            <a:pPr algn="ctr" eaLnBrk="1" hangingPunct="1">
              <a:spcBef>
                <a:spcPct val="0"/>
              </a:spcBef>
              <a:buFontTx/>
              <a:buNone/>
            </a:pPr>
            <a:r>
              <a:rPr lang="en-US" altLang="en-US" sz="1600">
                <a:solidFill>
                  <a:srgbClr val="000000"/>
                </a:solidFill>
                <a:latin typeface="Calibri" pitchFamily="34" charset="0"/>
              </a:rPr>
              <a:t>(or interchangeability)</a:t>
            </a:r>
          </a:p>
        </p:txBody>
      </p:sp>
    </p:spTree>
    <p:extLst>
      <p:ext uri="{BB962C8B-B14F-4D97-AF65-F5344CB8AC3E}">
        <p14:creationId xmlns:p14="http://schemas.microsoft.com/office/powerpoint/2010/main" val="3616454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57348"/>
                                        </p:tgtEl>
                                        <p:attrNameLst>
                                          <p:attrName>style.visibility</p:attrName>
                                        </p:attrNameLst>
                                      </p:cBhvr>
                                      <p:to>
                                        <p:strVal val="visible"/>
                                      </p:to>
                                    </p:set>
                                    <p:animEffect transition="in" filter="fade">
                                      <p:cBhvr>
                                        <p:cTn id="10" dur="500"/>
                                        <p:tgtEl>
                                          <p:spTgt spid="573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7349"/>
                                        </p:tgtEl>
                                        <p:attrNameLst>
                                          <p:attrName>style.visibility</p:attrName>
                                        </p:attrNameLst>
                                      </p:cBhvr>
                                      <p:to>
                                        <p:strVal val="visible"/>
                                      </p:to>
                                    </p:set>
                                    <p:animEffect transition="in" filter="fade">
                                      <p:cBhvr>
                                        <p:cTn id="15" dur="500"/>
                                        <p:tgtEl>
                                          <p:spTgt spid="573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533400"/>
            <a:ext cx="8229600" cy="914400"/>
          </a:xfrm>
        </p:spPr>
        <p:txBody>
          <a:bodyPr/>
          <a:lstStyle/>
          <a:p>
            <a:pPr eaLnBrk="1" hangingPunct="1"/>
            <a:r>
              <a:rPr lang="en-US" altLang="en-US" sz="2800" b="1" smtClean="0"/>
              <a:t>Key Concept #2: Stepwise Evidence Development</a:t>
            </a:r>
          </a:p>
        </p:txBody>
      </p:sp>
      <p:sp>
        <p:nvSpPr>
          <p:cNvPr id="155651" name="Rectangle 3"/>
          <p:cNvSpPr>
            <a:spLocks noGrp="1" noChangeArrowheads="1"/>
          </p:cNvSpPr>
          <p:nvPr>
            <p:ph sz="half" idx="1"/>
          </p:nvPr>
        </p:nvSpPr>
        <p:spPr>
          <a:xfrm>
            <a:off x="152400" y="1447800"/>
            <a:ext cx="3733800" cy="4525963"/>
          </a:xfrm>
        </p:spPr>
        <p:txBody>
          <a:bodyPr/>
          <a:lstStyle/>
          <a:p>
            <a:pPr eaLnBrk="1" hangingPunct="1">
              <a:lnSpc>
                <a:spcPct val="90000"/>
              </a:lnSpc>
              <a:spcAft>
                <a:spcPts val="2000"/>
              </a:spcAft>
            </a:pPr>
            <a:r>
              <a:rPr lang="en-US" altLang="en-US" sz="2400" dirty="0" smtClean="0"/>
              <a:t>FDA has outlined a </a:t>
            </a:r>
            <a:r>
              <a:rPr lang="en-US" altLang="en-US" sz="2400" b="1" dirty="0" smtClean="0"/>
              <a:t>stepwise approach </a:t>
            </a:r>
            <a:r>
              <a:rPr lang="en-US" altLang="en-US" sz="2400" dirty="0" smtClean="0"/>
              <a:t>to generate data in support of a demonstration of biosimilarity</a:t>
            </a:r>
          </a:p>
          <a:p>
            <a:pPr lvl="1" eaLnBrk="1" hangingPunct="1">
              <a:lnSpc>
                <a:spcPct val="90000"/>
              </a:lnSpc>
              <a:spcAft>
                <a:spcPts val="2000"/>
              </a:spcAft>
            </a:pPr>
            <a:r>
              <a:rPr lang="en-US" altLang="en-US" sz="2000" dirty="0" smtClean="0"/>
              <a:t>Evaluation of residual uncertainty at each step</a:t>
            </a:r>
          </a:p>
          <a:p>
            <a:pPr eaLnBrk="1" hangingPunct="1">
              <a:lnSpc>
                <a:spcPct val="90000"/>
              </a:lnSpc>
              <a:spcAft>
                <a:spcPts val="2000"/>
              </a:spcAft>
            </a:pPr>
            <a:r>
              <a:rPr lang="en-US" altLang="en-US" sz="2400" i="1" dirty="0" smtClean="0"/>
              <a:t>Totality-of-the-evidence</a:t>
            </a:r>
            <a:r>
              <a:rPr lang="en-US" altLang="en-US" sz="2400" dirty="0" smtClean="0"/>
              <a:t> approach in evaluating biosimilarity</a:t>
            </a:r>
          </a:p>
        </p:txBody>
      </p:sp>
      <p:sp>
        <p:nvSpPr>
          <p:cNvPr id="98308" name="Rectangle 9"/>
          <p:cNvSpPr>
            <a:spLocks noGrp="1" noChangeArrowheads="1"/>
          </p:cNvSpPr>
          <p:nvPr>
            <p:ph type="sldNum" sz="quarter" idx="4294967295"/>
          </p:nvPr>
        </p:nvSpPr>
        <p:spPr>
          <a:xfrm>
            <a:off x="6934200" y="6600825"/>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ClrTx/>
              <a:buSzTx/>
              <a:buFontTx/>
              <a:buNone/>
            </a:pPr>
            <a:fld id="{9378F6CE-483D-44AD-8B3B-5DFBDE0F46E1}" type="slidenum">
              <a:rPr lang="en-US" altLang="en-US" sz="900" smtClean="0">
                <a:solidFill>
                  <a:schemeClr val="bg1"/>
                </a:solidFill>
                <a:latin typeface="Arial" charset="0"/>
              </a:rPr>
              <a:pPr eaLnBrk="1" hangingPunct="1">
                <a:buClrTx/>
                <a:buSzTx/>
                <a:buFontTx/>
                <a:buNone/>
              </a:pPr>
              <a:t>15</a:t>
            </a:fld>
            <a:endParaRPr lang="en-US" altLang="en-US" sz="900" smtClean="0">
              <a:solidFill>
                <a:schemeClr val="bg1"/>
              </a:solidFill>
              <a:latin typeface="Arial" charset="0"/>
            </a:endParaRPr>
          </a:p>
        </p:txBody>
      </p:sp>
      <p:sp>
        <p:nvSpPr>
          <p:cNvPr id="98309" name="Slide Number Placeholder 4"/>
          <p:cNvSpPr txBox="1">
            <a:spLocks noGrp="1"/>
          </p:cNvSpPr>
          <p:nvPr/>
        </p:nvSpPr>
        <p:spPr bwMode="auto">
          <a:xfrm>
            <a:off x="6934200" y="6589713"/>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37931725" indent="-37474525"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r" eaLnBrk="1" hangingPunct="1">
              <a:spcBef>
                <a:spcPct val="0"/>
              </a:spcBef>
              <a:buClrTx/>
              <a:buSzTx/>
              <a:buFontTx/>
              <a:buNone/>
            </a:pPr>
            <a:fld id="{DDC0B08F-76D3-45DE-8D29-5EC0EECFC373}" type="slidenum">
              <a:rPr lang="en-US" altLang="en-US" sz="900">
                <a:solidFill>
                  <a:schemeClr val="bg1"/>
                </a:solidFill>
                <a:latin typeface="Arial" charset="0"/>
              </a:rPr>
              <a:pPr algn="r" eaLnBrk="1" hangingPunct="1">
                <a:spcBef>
                  <a:spcPct val="0"/>
                </a:spcBef>
                <a:buClrTx/>
                <a:buSzTx/>
                <a:buFontTx/>
                <a:buNone/>
              </a:pPr>
              <a:t>15</a:t>
            </a:fld>
            <a:endParaRPr lang="en-US" altLang="en-US" sz="900">
              <a:solidFill>
                <a:schemeClr val="bg1"/>
              </a:solidFill>
              <a:latin typeface="Arial" charset="0"/>
            </a:endParaRPr>
          </a:p>
        </p:txBody>
      </p:sp>
      <p:pic>
        <p:nvPicPr>
          <p:cNvPr id="983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2141538"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1" name="Picture 1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67150" y="1905000"/>
            <a:ext cx="5276850" cy="28400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12" name="Rectangle 6"/>
          <p:cNvSpPr>
            <a:spLocks noChangeArrowheads="1"/>
          </p:cNvSpPr>
          <p:nvPr/>
        </p:nvSpPr>
        <p:spPr bwMode="auto">
          <a:xfrm>
            <a:off x="4343400" y="4953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Cambria" pitchFamily="18" charset="0"/>
                <a:cs typeface="Arial" charset="0"/>
              </a:defRPr>
            </a:lvl1pPr>
            <a:lvl2pPr marL="742950" indent="-285750" eaLnBrk="0" hangingPunct="0">
              <a:defRPr sz="2800">
                <a:solidFill>
                  <a:schemeClr val="tx1"/>
                </a:solidFill>
                <a:latin typeface="Cambria" pitchFamily="18" charset="0"/>
                <a:cs typeface="Arial" charset="0"/>
              </a:defRPr>
            </a:lvl2pPr>
            <a:lvl3pPr marL="1143000" indent="-228600" eaLnBrk="0" hangingPunct="0">
              <a:defRPr sz="2800">
                <a:solidFill>
                  <a:schemeClr val="tx1"/>
                </a:solidFill>
                <a:latin typeface="Cambria" pitchFamily="18" charset="0"/>
                <a:cs typeface="Arial" charset="0"/>
              </a:defRPr>
            </a:lvl3pPr>
            <a:lvl4pPr marL="1600200" indent="-228600" eaLnBrk="0" hangingPunct="0">
              <a:defRPr sz="2800">
                <a:solidFill>
                  <a:schemeClr val="tx1"/>
                </a:solidFill>
                <a:latin typeface="Cambria" pitchFamily="18" charset="0"/>
                <a:cs typeface="Arial" charset="0"/>
              </a:defRPr>
            </a:lvl4pPr>
            <a:lvl5pPr marL="2057400" indent="-228600" eaLnBrk="0" hangingPunct="0">
              <a:defRPr sz="28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28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28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28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2800">
                <a:solidFill>
                  <a:schemeClr val="tx1"/>
                </a:solidFill>
                <a:latin typeface="Cambria" pitchFamily="18" charset="0"/>
                <a:cs typeface="Arial" charset="0"/>
              </a:defRPr>
            </a:lvl9pPr>
          </a:lstStyle>
          <a:p>
            <a:pPr eaLnBrk="1" hangingPunct="1">
              <a:buFontTx/>
              <a:buNone/>
            </a:pPr>
            <a:r>
              <a:rPr lang="en-US" altLang="en-US" sz="1600">
                <a:latin typeface="Calibri" pitchFamily="34" charset="0"/>
              </a:rPr>
              <a:t>* The list is not intended to imply that all types of data described here  are necessary for any given biosimilar development program. FDA may determine, in its discretion, that certain studies are unnecessary in a 351(k) application.</a:t>
            </a:r>
          </a:p>
        </p:txBody>
      </p:sp>
    </p:spTree>
    <p:extLst>
      <p:ext uri="{BB962C8B-B14F-4D97-AF65-F5344CB8AC3E}">
        <p14:creationId xmlns:p14="http://schemas.microsoft.com/office/powerpoint/2010/main" val="2399118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90500" y="457200"/>
            <a:ext cx="8229600" cy="655638"/>
          </a:xfrm>
        </p:spPr>
        <p:txBody>
          <a:bodyPr anchor="t">
            <a:normAutofit fontScale="90000"/>
          </a:bodyPr>
          <a:lstStyle/>
          <a:p>
            <a:pPr eaLnBrk="1" hangingPunct="1"/>
            <a:r>
              <a:rPr lang="en-US" altLang="en-US" sz="2800" b="1" smtClean="0"/>
              <a:t>Key Concept #3: </a:t>
            </a:r>
            <a:br>
              <a:rPr lang="en-US" altLang="en-US" sz="2800" b="1" smtClean="0"/>
            </a:br>
            <a:r>
              <a:rPr lang="en-US" altLang="en-US" sz="2800" b="1" smtClean="0"/>
              <a:t>Analytical Similarity Data is the Foundation of a Biosimilar Development Program </a:t>
            </a:r>
            <a:endParaRPr lang="en-US" altLang="en-US" sz="2800" smtClean="0"/>
          </a:p>
        </p:txBody>
      </p:sp>
      <p:sp>
        <p:nvSpPr>
          <p:cNvPr id="99331" name="Rectangle 9"/>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ClrTx/>
              <a:buSzTx/>
              <a:buFontTx/>
              <a:buNone/>
            </a:pPr>
            <a:fld id="{4942CF51-A4A3-4D7E-BF39-8A112BDE4A8C}" type="slidenum">
              <a:rPr lang="en-US" altLang="en-US" sz="900" smtClean="0">
                <a:solidFill>
                  <a:srgbClr val="FFFFFF"/>
                </a:solidFill>
                <a:latin typeface="Arial" charset="0"/>
              </a:rPr>
              <a:pPr eaLnBrk="1" hangingPunct="1">
                <a:buClrTx/>
                <a:buSzTx/>
                <a:buFontTx/>
                <a:buNone/>
              </a:pPr>
              <a:t>16</a:t>
            </a:fld>
            <a:endParaRPr lang="en-US" altLang="en-US" sz="900" smtClean="0">
              <a:solidFill>
                <a:srgbClr val="FFFFFF"/>
              </a:solidFill>
              <a:latin typeface="Arial" charset="0"/>
            </a:endParaRPr>
          </a:p>
        </p:txBody>
      </p:sp>
      <p:sp>
        <p:nvSpPr>
          <p:cNvPr id="58372" name="Content Placeholder 2"/>
          <p:cNvSpPr>
            <a:spLocks noGrp="1"/>
          </p:cNvSpPr>
          <p:nvPr>
            <p:ph sz="half" idx="1"/>
          </p:nvPr>
        </p:nvSpPr>
        <p:spPr>
          <a:xfrm>
            <a:off x="381000" y="2057400"/>
            <a:ext cx="8458200" cy="4270375"/>
          </a:xfrm>
        </p:spPr>
        <p:txBody>
          <a:bodyPr/>
          <a:lstStyle/>
          <a:p>
            <a:pPr>
              <a:defRPr/>
            </a:pPr>
            <a:r>
              <a:rPr lang="en-US" altLang="en-US" sz="2400" dirty="0"/>
              <a:t>Extensive structural and functional </a:t>
            </a:r>
            <a:r>
              <a:rPr lang="en-US" altLang="en-US" sz="2400" dirty="0" smtClean="0"/>
              <a:t>characterization</a:t>
            </a:r>
          </a:p>
          <a:p>
            <a:pPr marL="0" indent="0">
              <a:buFont typeface="Wingdings" pitchFamily="2" charset="2"/>
              <a:buNone/>
              <a:defRPr/>
            </a:pPr>
            <a:endParaRPr lang="en-US" altLang="en-US" sz="2400" dirty="0" smtClean="0"/>
          </a:p>
        </p:txBody>
      </p:sp>
      <p:grpSp>
        <p:nvGrpSpPr>
          <p:cNvPr id="99333" name="Group 2"/>
          <p:cNvGrpSpPr>
            <a:grpSpLocks/>
          </p:cNvGrpSpPr>
          <p:nvPr/>
        </p:nvGrpSpPr>
        <p:grpSpPr bwMode="auto">
          <a:xfrm>
            <a:off x="1981200" y="2936875"/>
            <a:ext cx="4495800" cy="3390900"/>
            <a:chOff x="1981200" y="2936875"/>
            <a:chExt cx="4495800" cy="3390900"/>
          </a:xfrm>
        </p:grpSpPr>
        <p:grpSp>
          <p:nvGrpSpPr>
            <p:cNvPr id="99334" name="Group 16"/>
            <p:cNvGrpSpPr>
              <a:grpSpLocks/>
            </p:cNvGrpSpPr>
            <p:nvPr/>
          </p:nvGrpSpPr>
          <p:grpSpPr bwMode="auto">
            <a:xfrm>
              <a:off x="2133600" y="2936875"/>
              <a:ext cx="4191000" cy="3006725"/>
              <a:chOff x="4572000" y="2936875"/>
              <a:chExt cx="4191000" cy="3006725"/>
            </a:xfrm>
          </p:grpSpPr>
          <p:grpSp>
            <p:nvGrpSpPr>
              <p:cNvPr id="99337" name="Group 35"/>
              <p:cNvGrpSpPr>
                <a:grpSpLocks/>
              </p:cNvGrpSpPr>
              <p:nvPr/>
            </p:nvGrpSpPr>
            <p:grpSpPr bwMode="auto">
              <a:xfrm>
                <a:off x="4572000" y="2936875"/>
                <a:ext cx="4191000" cy="3006725"/>
                <a:chOff x="1962150" y="1752600"/>
                <a:chExt cx="5219700" cy="4191001"/>
              </a:xfrm>
            </p:grpSpPr>
            <p:grpSp>
              <p:nvGrpSpPr>
                <p:cNvPr id="99340" name="Group 36"/>
                <p:cNvGrpSpPr>
                  <a:grpSpLocks/>
                </p:cNvGrpSpPr>
                <p:nvPr/>
              </p:nvGrpSpPr>
              <p:grpSpPr bwMode="auto">
                <a:xfrm>
                  <a:off x="1962150" y="1752600"/>
                  <a:ext cx="5219700" cy="4191001"/>
                  <a:chOff x="432" y="1440"/>
                  <a:chExt cx="2352" cy="2304"/>
                </a:xfrm>
              </p:grpSpPr>
              <p:sp>
                <p:nvSpPr>
                  <p:cNvPr id="99346" name="Isosceles Triangle 42"/>
                  <p:cNvSpPr>
                    <a:spLocks noChangeArrowheads="1"/>
                  </p:cNvSpPr>
                  <p:nvPr/>
                </p:nvSpPr>
                <p:spPr bwMode="auto">
                  <a:xfrm>
                    <a:off x="432" y="1440"/>
                    <a:ext cx="2352" cy="2304"/>
                  </a:xfrm>
                  <a:prstGeom prst="triangle">
                    <a:avLst>
                      <a:gd name="adj" fmla="val 50000"/>
                    </a:avLst>
                  </a:prstGeom>
                  <a:solidFill>
                    <a:srgbClr val="99CCFF"/>
                  </a:solidFill>
                  <a:ln w="12700" algn="ctr">
                    <a:solidFill>
                      <a:srgbClr val="000000"/>
                    </a:solidFill>
                    <a:round/>
                    <a:headEnd/>
                    <a:tailEnd type="triangle" w="med" len="med"/>
                  </a:ln>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ClrTx/>
                      <a:buSzTx/>
                      <a:buFontTx/>
                      <a:buNone/>
                    </a:pPr>
                    <a:endParaRPr lang="en-US" altLang="en-US" sz="1400" b="1">
                      <a:solidFill>
                        <a:srgbClr val="000000"/>
                      </a:solidFill>
                      <a:latin typeface="Book Antiqua" pitchFamily="18" charset="0"/>
                    </a:endParaRPr>
                  </a:p>
                </p:txBody>
              </p:sp>
              <p:cxnSp>
                <p:nvCxnSpPr>
                  <p:cNvPr id="99347" name="Straight Connector 45"/>
                  <p:cNvCxnSpPr>
                    <a:cxnSpLocks noChangeShapeType="1"/>
                  </p:cNvCxnSpPr>
                  <p:nvPr/>
                </p:nvCxnSpPr>
                <p:spPr bwMode="auto">
                  <a:xfrm>
                    <a:off x="1245" y="2168"/>
                    <a:ext cx="726"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grpSp>
              <p:nvGrpSpPr>
                <p:cNvPr id="99341" name="Group 37"/>
                <p:cNvGrpSpPr>
                  <a:grpSpLocks/>
                </p:cNvGrpSpPr>
                <p:nvPr/>
              </p:nvGrpSpPr>
              <p:grpSpPr bwMode="auto">
                <a:xfrm>
                  <a:off x="3385705" y="2432337"/>
                  <a:ext cx="2372591" cy="3086410"/>
                  <a:chOff x="3385705" y="2432337"/>
                  <a:chExt cx="2372591" cy="3086410"/>
                </a:xfrm>
              </p:grpSpPr>
              <p:sp>
                <p:nvSpPr>
                  <p:cNvPr id="99342" name="TextBox 11"/>
                  <p:cNvSpPr txBox="1">
                    <a:spLocks noChangeArrowheads="1"/>
                  </p:cNvSpPr>
                  <p:nvPr/>
                </p:nvSpPr>
                <p:spPr bwMode="auto">
                  <a:xfrm>
                    <a:off x="3385705" y="4789445"/>
                    <a:ext cx="2346250"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a:spcBef>
                        <a:spcPct val="0"/>
                      </a:spcBef>
                      <a:buClrTx/>
                      <a:buSzTx/>
                      <a:buFontTx/>
                      <a:buNone/>
                    </a:pPr>
                    <a:r>
                      <a:rPr lang="en-US" altLang="en-US" sz="2800" b="1">
                        <a:solidFill>
                          <a:srgbClr val="000000"/>
                        </a:solidFill>
                        <a:latin typeface="Arial" charset="0"/>
                      </a:rPr>
                      <a:t>Analytical</a:t>
                    </a:r>
                  </a:p>
                </p:txBody>
              </p:sp>
              <p:sp>
                <p:nvSpPr>
                  <p:cNvPr id="99343" name="TextBox 12"/>
                  <p:cNvSpPr txBox="1">
                    <a:spLocks noChangeArrowheads="1"/>
                  </p:cNvSpPr>
                  <p:nvPr/>
                </p:nvSpPr>
                <p:spPr bwMode="auto">
                  <a:xfrm>
                    <a:off x="3385705" y="3075842"/>
                    <a:ext cx="2372591" cy="81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a:spcBef>
                        <a:spcPct val="0"/>
                      </a:spcBef>
                      <a:buClrTx/>
                      <a:buSzTx/>
                      <a:buFontTx/>
                      <a:buNone/>
                    </a:pPr>
                    <a:r>
                      <a:rPr lang="en-US" altLang="en-US" sz="1600" b="1">
                        <a:solidFill>
                          <a:srgbClr val="000000"/>
                        </a:solidFill>
                        <a:latin typeface="Arial" charset="0"/>
                      </a:rPr>
                      <a:t>Clinical Pharmacology</a:t>
                    </a:r>
                  </a:p>
                </p:txBody>
              </p:sp>
              <p:sp>
                <p:nvSpPr>
                  <p:cNvPr id="99344" name="TextBox 13"/>
                  <p:cNvSpPr txBox="1">
                    <a:spLocks noChangeArrowheads="1"/>
                  </p:cNvSpPr>
                  <p:nvPr/>
                </p:nvSpPr>
                <p:spPr bwMode="auto">
                  <a:xfrm>
                    <a:off x="3480609" y="3898912"/>
                    <a:ext cx="2097766"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a:spcBef>
                        <a:spcPct val="0"/>
                      </a:spcBef>
                      <a:buClrTx/>
                      <a:buSzTx/>
                      <a:buFontTx/>
                      <a:buNone/>
                    </a:pPr>
                    <a:r>
                      <a:rPr lang="en-US" altLang="en-US" sz="1600" b="1">
                        <a:solidFill>
                          <a:srgbClr val="000000"/>
                        </a:solidFill>
                        <a:latin typeface="Arial" charset="0"/>
                      </a:rPr>
                      <a:t>Nonclinical</a:t>
                    </a:r>
                  </a:p>
                </p:txBody>
              </p:sp>
              <p:sp>
                <p:nvSpPr>
                  <p:cNvPr id="99345" name="TextBox 14"/>
                  <p:cNvSpPr txBox="1">
                    <a:spLocks noChangeArrowheads="1"/>
                  </p:cNvSpPr>
                  <p:nvPr/>
                </p:nvSpPr>
                <p:spPr bwMode="auto">
                  <a:xfrm>
                    <a:off x="3765320" y="2432337"/>
                    <a:ext cx="1659464" cy="6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eaLnBrk="1" hangingPunct="1">
                      <a:spcBef>
                        <a:spcPct val="0"/>
                      </a:spcBef>
                      <a:buClrTx/>
                      <a:buSzTx/>
                      <a:buFontTx/>
                      <a:buNone/>
                    </a:pPr>
                    <a:r>
                      <a:rPr lang="en-US" altLang="en-US" sz="1200" b="1">
                        <a:solidFill>
                          <a:srgbClr val="000000"/>
                        </a:solidFill>
                        <a:latin typeface="Arial" charset="0"/>
                      </a:rPr>
                      <a:t>Additional </a:t>
                    </a:r>
                  </a:p>
                  <a:p>
                    <a:pPr algn="ctr" eaLnBrk="1" hangingPunct="1">
                      <a:spcBef>
                        <a:spcPct val="0"/>
                      </a:spcBef>
                      <a:buClrTx/>
                      <a:buSzTx/>
                      <a:buFontTx/>
                      <a:buNone/>
                    </a:pPr>
                    <a:r>
                      <a:rPr lang="en-US" altLang="en-US" sz="1200" b="1">
                        <a:solidFill>
                          <a:srgbClr val="000000"/>
                        </a:solidFill>
                        <a:latin typeface="Arial" charset="0"/>
                      </a:rPr>
                      <a:t>Clinical Studies</a:t>
                    </a:r>
                  </a:p>
                </p:txBody>
              </p:sp>
            </p:grpSp>
          </p:grpSp>
          <p:cxnSp>
            <p:nvCxnSpPr>
              <p:cNvPr id="99338" name="Straight Connector 45"/>
              <p:cNvCxnSpPr>
                <a:cxnSpLocks noChangeShapeType="1"/>
              </p:cNvCxnSpPr>
              <p:nvPr/>
            </p:nvCxnSpPr>
            <p:spPr bwMode="auto">
              <a:xfrm>
                <a:off x="5562600" y="4495800"/>
                <a:ext cx="22098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99339" name="Straight Connector 45"/>
              <p:cNvCxnSpPr>
                <a:cxnSpLocks noChangeShapeType="1"/>
              </p:cNvCxnSpPr>
              <p:nvPr/>
            </p:nvCxnSpPr>
            <p:spPr bwMode="auto">
              <a:xfrm>
                <a:off x="5391150" y="4800600"/>
                <a:ext cx="25908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99335" name="Rectangle 26"/>
            <p:cNvSpPr>
              <a:spLocks noChangeArrowheads="1"/>
            </p:cNvSpPr>
            <p:nvPr/>
          </p:nvSpPr>
          <p:spPr bwMode="auto">
            <a:xfrm>
              <a:off x="2209800" y="6019800"/>
              <a:ext cx="419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eaLnBrk="1" hangingPunct="1">
                <a:spcBef>
                  <a:spcPct val="0"/>
                </a:spcBef>
                <a:buClrTx/>
                <a:buSzTx/>
                <a:buFontTx/>
                <a:buNone/>
              </a:pPr>
              <a:r>
                <a:rPr lang="en-US" altLang="en-US" sz="1400" b="1">
                  <a:solidFill>
                    <a:srgbClr val="000000"/>
                  </a:solidFill>
                  <a:latin typeface="Arial Unicode MS" pitchFamily="34" charset="-128"/>
                </a:rPr>
                <a:t>“Abbreviated”</a:t>
              </a:r>
              <a:r>
                <a:rPr lang="en-US" altLang="en-US" sz="1400">
                  <a:solidFill>
                    <a:srgbClr val="000000"/>
                  </a:solidFill>
                  <a:latin typeface="Arial Unicode MS" pitchFamily="34" charset="-128"/>
                </a:rPr>
                <a:t> Development Program, 351(k) BLA</a:t>
              </a:r>
            </a:p>
          </p:txBody>
        </p:sp>
        <p:sp>
          <p:nvSpPr>
            <p:cNvPr id="99336" name="Rectangle 2"/>
            <p:cNvSpPr>
              <a:spLocks noChangeArrowheads="1"/>
            </p:cNvSpPr>
            <p:nvPr/>
          </p:nvSpPr>
          <p:spPr bwMode="auto">
            <a:xfrm>
              <a:off x="1981200" y="4800600"/>
              <a:ext cx="4495800" cy="117316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0"/>
                </a:spcBef>
                <a:buClrTx/>
                <a:buSzTx/>
                <a:buFontTx/>
                <a:buNone/>
              </a:pPr>
              <a:endParaRPr lang="en-US" altLang="en-US" sz="1800">
                <a:solidFill>
                  <a:srgbClr val="000000"/>
                </a:solidFill>
                <a:latin typeface="Arial" charset="0"/>
              </a:endParaRPr>
            </a:p>
          </p:txBody>
        </p:sp>
      </p:grpSp>
    </p:spTree>
    <p:extLst>
      <p:ext uri="{BB962C8B-B14F-4D97-AF65-F5344CB8AC3E}">
        <p14:creationId xmlns:p14="http://schemas.microsoft.com/office/powerpoint/2010/main" val="3472645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5763" y="685800"/>
            <a:ext cx="8229600" cy="990600"/>
          </a:xfrm>
        </p:spPr>
        <p:txBody>
          <a:bodyPr anchor="t"/>
          <a:lstStyle/>
          <a:p>
            <a:pPr eaLnBrk="1" hangingPunct="1">
              <a:defRPr/>
            </a:pPr>
            <a:r>
              <a:rPr lang="en-US" altLang="en-US" sz="2800" b="1" dirty="0" smtClean="0">
                <a:latin typeface="+mn-lt"/>
                <a:ea typeface="Arial Unicode MS" pitchFamily="34" charset="-128"/>
                <a:cs typeface="Arial Unicode MS" pitchFamily="34" charset="-128"/>
              </a:rPr>
              <a:t>Key Concept # 4: Role of Clinical Studies</a:t>
            </a:r>
          </a:p>
        </p:txBody>
      </p:sp>
      <p:sp>
        <p:nvSpPr>
          <p:cNvPr id="103427" name="Content Placeholder 1"/>
          <p:cNvSpPr>
            <a:spLocks noGrp="1"/>
          </p:cNvSpPr>
          <p:nvPr>
            <p:ph idx="1"/>
          </p:nvPr>
        </p:nvSpPr>
        <p:spPr>
          <a:xfrm>
            <a:off x="457200" y="1524000"/>
            <a:ext cx="8458200" cy="4525963"/>
          </a:xfrm>
        </p:spPr>
        <p:txBody>
          <a:bodyPr>
            <a:normAutofit/>
          </a:bodyPr>
          <a:lstStyle/>
          <a:p>
            <a:pPr eaLnBrk="1" hangingPunct="1">
              <a:lnSpc>
                <a:spcPct val="90000"/>
              </a:lnSpc>
              <a:spcAft>
                <a:spcPts val="2000"/>
              </a:spcAft>
            </a:pPr>
            <a:r>
              <a:rPr lang="en-US" altLang="en-US" sz="2400" dirty="0" smtClean="0"/>
              <a:t>The nature and scope of clinical studies will depend on the extent of residual uncertainty about the biosimilarity of the two products </a:t>
            </a:r>
            <a:r>
              <a:rPr lang="en-US" altLang="en-US" sz="2400" b="1" dirty="0" smtClean="0"/>
              <a:t>after</a:t>
            </a:r>
            <a:r>
              <a:rPr lang="en-US" altLang="en-US" sz="2400" dirty="0" smtClean="0"/>
              <a:t> conducting structural and functional characterization and, where relevant, animal studies. </a:t>
            </a:r>
          </a:p>
        </p:txBody>
      </p:sp>
      <p:sp>
        <p:nvSpPr>
          <p:cNvPr id="103428" name="Rectangle 9"/>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ClrTx/>
              <a:buSzTx/>
              <a:buFontTx/>
              <a:buNone/>
            </a:pPr>
            <a:fld id="{4BD1DC0D-9BFE-4C98-AE0C-0CD876CE45B4}" type="slidenum">
              <a:rPr lang="en-US" altLang="en-US" sz="800" smtClean="0">
                <a:solidFill>
                  <a:srgbClr val="FFFFFF"/>
                </a:solidFill>
                <a:latin typeface="Arial" charset="0"/>
              </a:rPr>
              <a:pPr eaLnBrk="1" hangingPunct="1">
                <a:buClrTx/>
                <a:buSzTx/>
                <a:buFontTx/>
                <a:buNone/>
              </a:pPr>
              <a:t>17</a:t>
            </a:fld>
            <a:endParaRPr lang="en-US" altLang="en-US" sz="800" smtClean="0">
              <a:solidFill>
                <a:srgbClr val="FFFFFF"/>
              </a:solidFill>
              <a:latin typeface="Arial" charset="0"/>
            </a:endParaRPr>
          </a:p>
        </p:txBody>
      </p:sp>
      <p:grpSp>
        <p:nvGrpSpPr>
          <p:cNvPr id="103429" name="Group 16"/>
          <p:cNvGrpSpPr>
            <a:grpSpLocks/>
          </p:cNvGrpSpPr>
          <p:nvPr/>
        </p:nvGrpSpPr>
        <p:grpSpPr bwMode="auto">
          <a:xfrm>
            <a:off x="2438400" y="3009900"/>
            <a:ext cx="4191000" cy="3006725"/>
            <a:chOff x="4572000" y="2936875"/>
            <a:chExt cx="4191000" cy="3006725"/>
          </a:xfrm>
        </p:grpSpPr>
        <p:grpSp>
          <p:nvGrpSpPr>
            <p:cNvPr id="103432" name="Group 35"/>
            <p:cNvGrpSpPr>
              <a:grpSpLocks/>
            </p:cNvGrpSpPr>
            <p:nvPr/>
          </p:nvGrpSpPr>
          <p:grpSpPr bwMode="auto">
            <a:xfrm>
              <a:off x="4572000" y="2936875"/>
              <a:ext cx="4191000" cy="3006725"/>
              <a:chOff x="1962150" y="1752600"/>
              <a:chExt cx="5219700" cy="4191001"/>
            </a:xfrm>
          </p:grpSpPr>
          <p:grpSp>
            <p:nvGrpSpPr>
              <p:cNvPr id="103435" name="Group 36"/>
              <p:cNvGrpSpPr>
                <a:grpSpLocks/>
              </p:cNvGrpSpPr>
              <p:nvPr/>
            </p:nvGrpSpPr>
            <p:grpSpPr bwMode="auto">
              <a:xfrm>
                <a:off x="1962150" y="1752600"/>
                <a:ext cx="5219700" cy="4191001"/>
                <a:chOff x="432" y="1440"/>
                <a:chExt cx="2352" cy="2304"/>
              </a:xfrm>
            </p:grpSpPr>
            <p:sp>
              <p:nvSpPr>
                <p:cNvPr id="103441" name="Isosceles Triangle 42"/>
                <p:cNvSpPr>
                  <a:spLocks noChangeArrowheads="1"/>
                </p:cNvSpPr>
                <p:nvPr/>
              </p:nvSpPr>
              <p:spPr bwMode="auto">
                <a:xfrm>
                  <a:off x="432" y="1440"/>
                  <a:ext cx="2352" cy="2304"/>
                </a:xfrm>
                <a:prstGeom prst="triangle">
                  <a:avLst>
                    <a:gd name="adj" fmla="val 50000"/>
                  </a:avLst>
                </a:prstGeom>
                <a:solidFill>
                  <a:srgbClr val="99CCFF"/>
                </a:solidFill>
                <a:ln w="12700" algn="ctr">
                  <a:solidFill>
                    <a:srgbClr val="000000"/>
                  </a:solidFill>
                  <a:round/>
                  <a:headEnd/>
                  <a:tailEnd type="triangle" w="med" len="med"/>
                </a:ln>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ClrTx/>
                    <a:buSzTx/>
                    <a:buFontTx/>
                    <a:buNone/>
                  </a:pPr>
                  <a:endParaRPr lang="en-US" altLang="en-US" sz="1400" b="1">
                    <a:solidFill>
                      <a:srgbClr val="000000"/>
                    </a:solidFill>
                    <a:latin typeface="Book Antiqua" pitchFamily="18" charset="0"/>
                  </a:endParaRPr>
                </a:p>
              </p:txBody>
            </p:sp>
            <p:cxnSp>
              <p:nvCxnSpPr>
                <p:cNvPr id="103442" name="Straight Connector 45"/>
                <p:cNvCxnSpPr>
                  <a:cxnSpLocks noChangeShapeType="1"/>
                </p:cNvCxnSpPr>
                <p:nvPr/>
              </p:nvCxnSpPr>
              <p:spPr bwMode="auto">
                <a:xfrm>
                  <a:off x="1245" y="2168"/>
                  <a:ext cx="726"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grpSp>
            <p:nvGrpSpPr>
              <p:cNvPr id="103436" name="Group 37"/>
              <p:cNvGrpSpPr>
                <a:grpSpLocks/>
              </p:cNvGrpSpPr>
              <p:nvPr/>
            </p:nvGrpSpPr>
            <p:grpSpPr bwMode="auto">
              <a:xfrm>
                <a:off x="3385705" y="2432337"/>
                <a:ext cx="2372591" cy="3086410"/>
                <a:chOff x="3385705" y="2432337"/>
                <a:chExt cx="2372591" cy="3086410"/>
              </a:xfrm>
            </p:grpSpPr>
            <p:sp>
              <p:nvSpPr>
                <p:cNvPr id="103437" name="TextBox 11"/>
                <p:cNvSpPr txBox="1">
                  <a:spLocks noChangeArrowheads="1"/>
                </p:cNvSpPr>
                <p:nvPr/>
              </p:nvSpPr>
              <p:spPr bwMode="auto">
                <a:xfrm>
                  <a:off x="3385705" y="4789445"/>
                  <a:ext cx="2346250" cy="7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a:spcBef>
                      <a:spcPct val="0"/>
                    </a:spcBef>
                    <a:buClrTx/>
                    <a:buSzTx/>
                    <a:buFontTx/>
                    <a:buNone/>
                  </a:pPr>
                  <a:r>
                    <a:rPr lang="en-US" altLang="en-US" sz="2800" b="1">
                      <a:solidFill>
                        <a:srgbClr val="000000"/>
                      </a:solidFill>
                      <a:latin typeface="Arial" charset="0"/>
                    </a:rPr>
                    <a:t>Analytical</a:t>
                  </a:r>
                </a:p>
              </p:txBody>
            </p:sp>
            <p:sp>
              <p:nvSpPr>
                <p:cNvPr id="103438" name="TextBox 12"/>
                <p:cNvSpPr txBox="1">
                  <a:spLocks noChangeArrowheads="1"/>
                </p:cNvSpPr>
                <p:nvPr/>
              </p:nvSpPr>
              <p:spPr bwMode="auto">
                <a:xfrm>
                  <a:off x="3385705" y="3075842"/>
                  <a:ext cx="2372591" cy="81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a:spcBef>
                      <a:spcPct val="0"/>
                    </a:spcBef>
                    <a:buClrTx/>
                    <a:buSzTx/>
                    <a:buFontTx/>
                    <a:buNone/>
                  </a:pPr>
                  <a:r>
                    <a:rPr lang="en-US" altLang="en-US" sz="1600" b="1">
                      <a:solidFill>
                        <a:srgbClr val="000000"/>
                      </a:solidFill>
                      <a:latin typeface="Arial" charset="0"/>
                    </a:rPr>
                    <a:t>Clinical Pharmacology</a:t>
                  </a:r>
                </a:p>
              </p:txBody>
            </p:sp>
            <p:sp>
              <p:nvSpPr>
                <p:cNvPr id="103439" name="TextBox 13"/>
                <p:cNvSpPr txBox="1">
                  <a:spLocks noChangeArrowheads="1"/>
                </p:cNvSpPr>
                <p:nvPr/>
              </p:nvSpPr>
              <p:spPr bwMode="auto">
                <a:xfrm>
                  <a:off x="3480609" y="3898912"/>
                  <a:ext cx="2097766"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a:spcBef>
                      <a:spcPct val="0"/>
                    </a:spcBef>
                    <a:buClrTx/>
                    <a:buSzTx/>
                    <a:buFontTx/>
                    <a:buNone/>
                  </a:pPr>
                  <a:r>
                    <a:rPr lang="en-US" altLang="en-US" sz="1600" b="1">
                      <a:solidFill>
                        <a:srgbClr val="000000"/>
                      </a:solidFill>
                      <a:latin typeface="Arial" charset="0"/>
                    </a:rPr>
                    <a:t>Nonclinical</a:t>
                  </a:r>
                </a:p>
              </p:txBody>
            </p:sp>
            <p:sp>
              <p:nvSpPr>
                <p:cNvPr id="103440" name="TextBox 14"/>
                <p:cNvSpPr txBox="1">
                  <a:spLocks noChangeArrowheads="1"/>
                </p:cNvSpPr>
                <p:nvPr/>
              </p:nvSpPr>
              <p:spPr bwMode="auto">
                <a:xfrm>
                  <a:off x="3765320" y="2432337"/>
                  <a:ext cx="1659464" cy="6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eaLnBrk="1" hangingPunct="1">
                    <a:spcBef>
                      <a:spcPct val="0"/>
                    </a:spcBef>
                    <a:buClrTx/>
                    <a:buSzTx/>
                    <a:buFontTx/>
                    <a:buNone/>
                  </a:pPr>
                  <a:r>
                    <a:rPr lang="en-US" altLang="en-US" sz="1200" b="1" dirty="0">
                      <a:solidFill>
                        <a:srgbClr val="000000"/>
                      </a:solidFill>
                      <a:latin typeface="Arial" charset="0"/>
                    </a:rPr>
                    <a:t>Additional </a:t>
                  </a:r>
                </a:p>
                <a:p>
                  <a:pPr algn="ctr" eaLnBrk="1" hangingPunct="1">
                    <a:spcBef>
                      <a:spcPct val="0"/>
                    </a:spcBef>
                    <a:buClrTx/>
                    <a:buSzTx/>
                    <a:buFontTx/>
                    <a:buNone/>
                  </a:pPr>
                  <a:r>
                    <a:rPr lang="en-US" altLang="en-US" sz="1200" b="1" dirty="0">
                      <a:solidFill>
                        <a:srgbClr val="000000"/>
                      </a:solidFill>
                      <a:latin typeface="Arial" charset="0"/>
                    </a:rPr>
                    <a:t>Clinical Studies</a:t>
                  </a:r>
                </a:p>
              </p:txBody>
            </p:sp>
          </p:grpSp>
        </p:grpSp>
        <p:cxnSp>
          <p:nvCxnSpPr>
            <p:cNvPr id="103433" name="Straight Connector 45"/>
            <p:cNvCxnSpPr>
              <a:cxnSpLocks noChangeShapeType="1"/>
            </p:cNvCxnSpPr>
            <p:nvPr/>
          </p:nvCxnSpPr>
          <p:spPr bwMode="auto">
            <a:xfrm>
              <a:off x="5562600" y="4495800"/>
              <a:ext cx="22098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103434" name="Straight Connector 45"/>
            <p:cNvCxnSpPr>
              <a:cxnSpLocks noChangeShapeType="1"/>
            </p:cNvCxnSpPr>
            <p:nvPr/>
          </p:nvCxnSpPr>
          <p:spPr bwMode="auto">
            <a:xfrm>
              <a:off x="5391150" y="4800600"/>
              <a:ext cx="25908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grpSp>
      <p:sp>
        <p:nvSpPr>
          <p:cNvPr id="103430" name="Rectangle 26"/>
          <p:cNvSpPr>
            <a:spLocks noChangeArrowheads="1"/>
          </p:cNvSpPr>
          <p:nvPr/>
        </p:nvSpPr>
        <p:spPr bwMode="auto">
          <a:xfrm>
            <a:off x="2514600" y="6092825"/>
            <a:ext cx="419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ctr" eaLnBrk="1" hangingPunct="1">
              <a:spcBef>
                <a:spcPct val="0"/>
              </a:spcBef>
              <a:buClrTx/>
              <a:buSzTx/>
              <a:buFontTx/>
              <a:buNone/>
            </a:pPr>
            <a:r>
              <a:rPr lang="en-US" altLang="en-US" sz="1400" b="1">
                <a:solidFill>
                  <a:srgbClr val="000000"/>
                </a:solidFill>
                <a:latin typeface="Arial Unicode MS" pitchFamily="34" charset="-128"/>
              </a:rPr>
              <a:t>“Abbreviated”</a:t>
            </a:r>
            <a:r>
              <a:rPr lang="en-US" altLang="en-US" sz="1400">
                <a:solidFill>
                  <a:srgbClr val="000000"/>
                </a:solidFill>
                <a:latin typeface="Arial Unicode MS" pitchFamily="34" charset="-128"/>
              </a:rPr>
              <a:t> Development Program, 351(k) BLA</a:t>
            </a:r>
          </a:p>
        </p:txBody>
      </p:sp>
      <p:sp>
        <p:nvSpPr>
          <p:cNvPr id="103431" name="Rectangle 2"/>
          <p:cNvSpPr>
            <a:spLocks noChangeArrowheads="1"/>
          </p:cNvSpPr>
          <p:nvPr/>
        </p:nvSpPr>
        <p:spPr bwMode="auto">
          <a:xfrm>
            <a:off x="3419475" y="3009900"/>
            <a:ext cx="2207700" cy="924642"/>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0"/>
              </a:spcBef>
              <a:buClrTx/>
              <a:buSzTx/>
              <a:buFontTx/>
              <a:buNone/>
            </a:pPr>
            <a:endParaRPr lang="en-US" altLang="en-US" sz="1800">
              <a:solidFill>
                <a:srgbClr val="000000"/>
              </a:solidFill>
              <a:latin typeface="Arial" charset="0"/>
            </a:endParaRPr>
          </a:p>
        </p:txBody>
      </p:sp>
    </p:spTree>
    <p:extLst>
      <p:ext uri="{BB962C8B-B14F-4D97-AF65-F5344CB8AC3E}">
        <p14:creationId xmlns:p14="http://schemas.microsoft.com/office/powerpoint/2010/main" val="1391781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381000"/>
            <a:ext cx="8407400" cy="655638"/>
          </a:xfrm>
        </p:spPr>
        <p:txBody>
          <a:bodyPr>
            <a:normAutofit/>
          </a:bodyPr>
          <a:lstStyle/>
          <a:p>
            <a:pPr algn="l"/>
            <a:r>
              <a:rPr lang="en-US" altLang="en-US" sz="2800" b="1" dirty="0" smtClean="0"/>
              <a:t>Types of Clinical Data in Biosimilar Development</a:t>
            </a:r>
          </a:p>
        </p:txBody>
      </p:sp>
      <p:sp>
        <p:nvSpPr>
          <p:cNvPr id="104451" name="Content Placeholder 2"/>
          <p:cNvSpPr>
            <a:spLocks noGrp="1"/>
          </p:cNvSpPr>
          <p:nvPr>
            <p:ph idx="1"/>
          </p:nvPr>
        </p:nvSpPr>
        <p:spPr>
          <a:xfrm>
            <a:off x="457200" y="1219200"/>
            <a:ext cx="8305800" cy="5181600"/>
          </a:xfrm>
        </p:spPr>
        <p:txBody>
          <a:bodyPr>
            <a:normAutofit lnSpcReduction="10000"/>
          </a:bodyPr>
          <a:lstStyle/>
          <a:p>
            <a:pPr eaLnBrk="1" hangingPunct="1">
              <a:lnSpc>
                <a:spcPct val="90000"/>
              </a:lnSpc>
              <a:spcAft>
                <a:spcPts val="2000"/>
              </a:spcAft>
            </a:pPr>
            <a:r>
              <a:rPr lang="en-US" altLang="en-US" sz="2600" dirty="0" smtClean="0"/>
              <a:t>Pharmacokinetic/</a:t>
            </a:r>
            <a:r>
              <a:rPr lang="en-US" altLang="en-US" sz="2600" dirty="0" err="1" smtClean="0"/>
              <a:t>Pharmacodynamic</a:t>
            </a:r>
            <a:endParaRPr lang="en-US" altLang="en-US" sz="2600" dirty="0" smtClean="0"/>
          </a:p>
          <a:p>
            <a:pPr lvl="1">
              <a:lnSpc>
                <a:spcPct val="90000"/>
              </a:lnSpc>
              <a:spcAft>
                <a:spcPts val="2000"/>
              </a:spcAft>
            </a:pPr>
            <a:r>
              <a:rPr lang="en-US" altLang="en-US" sz="2400" dirty="0"/>
              <a:t>PK and/or PD is generally considered the most sensitive clinical study/assay in which to assess for differences between products, should they </a:t>
            </a:r>
            <a:r>
              <a:rPr lang="en-US" altLang="en-US" sz="2400" dirty="0" smtClean="0"/>
              <a:t>exist</a:t>
            </a:r>
            <a:r>
              <a:rPr lang="en-US" altLang="en-US" sz="2200" dirty="0" smtClean="0"/>
              <a:t>	</a:t>
            </a:r>
          </a:p>
          <a:p>
            <a:pPr eaLnBrk="1" hangingPunct="1">
              <a:lnSpc>
                <a:spcPct val="90000"/>
              </a:lnSpc>
              <a:spcAft>
                <a:spcPts val="2000"/>
              </a:spcAft>
            </a:pPr>
            <a:r>
              <a:rPr lang="en-US" altLang="en-US" sz="2600" dirty="0" smtClean="0"/>
              <a:t>Comparative clinical study (“Phase 3 trial”).</a:t>
            </a:r>
          </a:p>
          <a:p>
            <a:pPr lvl="1">
              <a:lnSpc>
                <a:spcPct val="90000"/>
              </a:lnSpc>
            </a:pPr>
            <a:r>
              <a:rPr lang="en-US" altLang="en-US" sz="2400" dirty="0"/>
              <a:t>A comparative clinical study for a biosimilar development program should be designed to investigate whether there are </a:t>
            </a:r>
            <a:r>
              <a:rPr lang="en-US" altLang="en-US" sz="2400" b="1" dirty="0"/>
              <a:t>clinically meaningful differences</a:t>
            </a:r>
            <a:r>
              <a:rPr lang="en-US" altLang="en-US" sz="2400" dirty="0"/>
              <a:t> in safety and efficacy between the proposed product and the reference product</a:t>
            </a:r>
            <a:r>
              <a:rPr lang="en-US" altLang="en-US" sz="2400" dirty="0" smtClean="0"/>
              <a:t>.</a:t>
            </a:r>
          </a:p>
          <a:p>
            <a:pPr lvl="1">
              <a:lnSpc>
                <a:spcPct val="90000"/>
              </a:lnSpc>
            </a:pPr>
            <a:r>
              <a:rPr lang="en-US" altLang="en-US" sz="2400" dirty="0" smtClean="0"/>
              <a:t>Study design,  e.g., study population</a:t>
            </a:r>
            <a:r>
              <a:rPr lang="en-US" altLang="en-US" sz="2400" dirty="0"/>
              <a:t>, </a:t>
            </a:r>
            <a:r>
              <a:rPr lang="en-US" altLang="en-US" sz="2400" dirty="0" smtClean="0"/>
              <a:t>endpoints, should </a:t>
            </a:r>
            <a:r>
              <a:rPr lang="en-US" altLang="en-US" sz="2400" dirty="0"/>
              <a:t>be adequately sensitive to </a:t>
            </a:r>
            <a:r>
              <a:rPr lang="en-US" altLang="en-US" sz="2400" b="1" dirty="0"/>
              <a:t>detect differences</a:t>
            </a:r>
            <a:r>
              <a:rPr lang="en-US" altLang="en-US" sz="2400" dirty="0"/>
              <a:t>, should they exist</a:t>
            </a:r>
            <a:r>
              <a:rPr lang="en-US" altLang="en-US" sz="2400" dirty="0" smtClean="0"/>
              <a:t>.</a:t>
            </a:r>
          </a:p>
          <a:p>
            <a:pPr lvl="1">
              <a:lnSpc>
                <a:spcPct val="90000"/>
              </a:lnSpc>
            </a:pPr>
            <a:r>
              <a:rPr lang="en-US" altLang="en-US" sz="2400" dirty="0" smtClean="0"/>
              <a:t>Assessment of immunogenicity</a:t>
            </a:r>
            <a:endParaRPr lang="en-US" altLang="en-US" sz="2400" dirty="0"/>
          </a:p>
        </p:txBody>
      </p:sp>
      <p:sp>
        <p:nvSpPr>
          <p:cNvPr id="104452" name="Slide Number Placeholder 5"/>
          <p:cNvSpPr>
            <a:spLocks noGrp="1"/>
          </p:cNvSpPr>
          <p:nvPr>
            <p:ph type="sldNum" sz="quarter" idx="4294967295"/>
          </p:nvPr>
        </p:nvSpPr>
        <p:spPr>
          <a:xfrm>
            <a:off x="6934200" y="6600825"/>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ClrTx/>
              <a:buSzTx/>
              <a:buFontTx/>
              <a:buNone/>
            </a:pPr>
            <a:fld id="{888CF201-F010-42B5-8662-4DE19BD96887}" type="slidenum">
              <a:rPr lang="en-US" altLang="en-US" sz="900" smtClean="0">
                <a:solidFill>
                  <a:schemeClr val="bg1"/>
                </a:solidFill>
                <a:latin typeface="Arial" charset="0"/>
              </a:rPr>
              <a:pPr eaLnBrk="1" hangingPunct="1">
                <a:buClrTx/>
                <a:buSzTx/>
                <a:buFontTx/>
                <a:buNone/>
              </a:pPr>
              <a:t>18</a:t>
            </a:fld>
            <a:endParaRPr lang="en-US" altLang="en-US" sz="900" smtClean="0">
              <a:solidFill>
                <a:schemeClr val="bg1"/>
              </a:solidFill>
              <a:latin typeface="Arial" charset="0"/>
            </a:endParaRPr>
          </a:p>
        </p:txBody>
      </p:sp>
    </p:spTree>
    <p:extLst>
      <p:ext uri="{BB962C8B-B14F-4D97-AF65-F5344CB8AC3E}">
        <p14:creationId xmlns:p14="http://schemas.microsoft.com/office/powerpoint/2010/main" val="268487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5"/>
          <p:cNvSpPr>
            <a:spLocks/>
          </p:cNvSpPr>
          <p:nvPr/>
        </p:nvSpPr>
        <p:spPr bwMode="auto">
          <a:xfrm>
            <a:off x="228600" y="284163"/>
            <a:ext cx="8686800" cy="1125537"/>
          </a:xfrm>
          <a:prstGeom prst="rect">
            <a:avLst/>
          </a:prstGeom>
          <a:noFill/>
          <a:ln>
            <a:noFill/>
          </a:ln>
          <a:effectLst/>
          <a:extLst/>
        </p:spPr>
        <p:txBody>
          <a:bodyPr anchor="ctr"/>
          <a:lstStyle/>
          <a:p>
            <a:pPr eaLnBrk="0" hangingPunct="0">
              <a:defRPr/>
            </a:pPr>
            <a:r>
              <a:rPr lang="en-US" sz="3600" b="1" dirty="0">
                <a:latin typeface="Calibri" pitchFamily="34" charset="0"/>
              </a:rPr>
              <a:t>Totality-of-the-Evidence</a:t>
            </a:r>
            <a:endParaRPr lang="en-US" sz="3600" dirty="0">
              <a:effectLst>
                <a:outerShdw blurRad="38100" dist="38100" dir="2700000" algn="tl">
                  <a:srgbClr val="C0C0C0"/>
                </a:outerShdw>
              </a:effectLst>
              <a:latin typeface="Calibri" pitchFamily="34" charset="0"/>
            </a:endParaRPr>
          </a:p>
        </p:txBody>
      </p:sp>
      <p:grpSp>
        <p:nvGrpSpPr>
          <p:cNvPr id="181293" name="Group 45"/>
          <p:cNvGrpSpPr>
            <a:grpSpLocks/>
          </p:cNvGrpSpPr>
          <p:nvPr/>
        </p:nvGrpSpPr>
        <p:grpSpPr bwMode="auto">
          <a:xfrm>
            <a:off x="533400" y="1371600"/>
            <a:ext cx="4672013" cy="1095375"/>
            <a:chOff x="336" y="864"/>
            <a:chExt cx="2943" cy="690"/>
          </a:xfrm>
        </p:grpSpPr>
        <p:grpSp>
          <p:nvGrpSpPr>
            <p:cNvPr id="55329" name="Group 42"/>
            <p:cNvGrpSpPr>
              <a:grpSpLocks/>
            </p:cNvGrpSpPr>
            <p:nvPr/>
          </p:nvGrpSpPr>
          <p:grpSpPr bwMode="auto">
            <a:xfrm>
              <a:off x="336" y="960"/>
              <a:ext cx="661" cy="594"/>
              <a:chOff x="336" y="960"/>
              <a:chExt cx="661" cy="594"/>
            </a:xfrm>
          </p:grpSpPr>
          <p:sp>
            <p:nvSpPr>
              <p:cNvPr id="55333" name="Rectangle 26"/>
              <p:cNvSpPr>
                <a:spLocks noChangeArrowheads="1"/>
              </p:cNvSpPr>
              <p:nvPr/>
            </p:nvSpPr>
            <p:spPr bwMode="auto">
              <a:xfrm>
                <a:off x="336" y="960"/>
                <a:ext cx="661" cy="594"/>
              </a:xfrm>
              <a:prstGeom prst="rect">
                <a:avLst/>
              </a:prstGeom>
              <a:solidFill>
                <a:srgbClr val="66FF99"/>
              </a:solidFill>
              <a:ln w="9525">
                <a:solidFill>
                  <a:schemeClr val="tx1"/>
                </a:solidFill>
                <a:miter lim="800000"/>
                <a:headEnd/>
                <a:tailEnd/>
              </a:ln>
            </p:spPr>
            <p:txBody>
              <a:bodyPr wrap="none" anchor="ctr"/>
              <a:lstStyle/>
              <a:p>
                <a:pPr>
                  <a:spcBef>
                    <a:spcPct val="20000"/>
                  </a:spcBef>
                  <a:buFontTx/>
                  <a:buChar char="•"/>
                </a:pPr>
                <a:endParaRPr lang="en-US"/>
              </a:p>
            </p:txBody>
          </p:sp>
          <p:sp>
            <p:nvSpPr>
              <p:cNvPr id="55334" name="Text Box 27"/>
              <p:cNvSpPr txBox="1">
                <a:spLocks noChangeArrowheads="1"/>
              </p:cNvSpPr>
              <p:nvPr/>
            </p:nvSpPr>
            <p:spPr bwMode="auto">
              <a:xfrm>
                <a:off x="353" y="1063"/>
                <a:ext cx="627" cy="366"/>
              </a:xfrm>
              <a:prstGeom prst="rect">
                <a:avLst/>
              </a:prstGeom>
              <a:noFill/>
              <a:ln w="9525">
                <a:noFill/>
                <a:miter lim="800000"/>
                <a:headEnd/>
                <a:tailEnd/>
              </a:ln>
            </p:spPr>
            <p:txBody>
              <a:bodyPr wrap="none">
                <a:spAutoFit/>
              </a:bodyPr>
              <a:lstStyle/>
              <a:p>
                <a:pPr algn="ctr"/>
                <a:r>
                  <a:rPr lang="en-US" sz="1600" b="1">
                    <a:latin typeface="Arial" charset="0"/>
                  </a:rPr>
                  <a:t>351(a)</a:t>
                </a:r>
              </a:p>
              <a:p>
                <a:pPr algn="ctr"/>
                <a:r>
                  <a:rPr lang="en-US" sz="1600" b="1">
                    <a:latin typeface="Arial" charset="0"/>
                  </a:rPr>
                  <a:t>package</a:t>
                </a:r>
              </a:p>
            </p:txBody>
          </p:sp>
        </p:grpSp>
        <p:grpSp>
          <p:nvGrpSpPr>
            <p:cNvPr id="55330" name="Group 28"/>
            <p:cNvGrpSpPr>
              <a:grpSpLocks/>
            </p:cNvGrpSpPr>
            <p:nvPr/>
          </p:nvGrpSpPr>
          <p:grpSpPr bwMode="auto">
            <a:xfrm>
              <a:off x="2496" y="864"/>
              <a:ext cx="783" cy="617"/>
              <a:chOff x="3280" y="921"/>
              <a:chExt cx="783" cy="617"/>
            </a:xfrm>
          </p:grpSpPr>
          <p:sp>
            <p:nvSpPr>
              <p:cNvPr id="55331" name="AutoShape 29"/>
              <p:cNvSpPr>
                <a:spLocks noChangeArrowheads="1"/>
              </p:cNvSpPr>
              <p:nvPr/>
            </p:nvSpPr>
            <p:spPr bwMode="auto">
              <a:xfrm>
                <a:off x="3280" y="921"/>
                <a:ext cx="783" cy="617"/>
              </a:xfrm>
              <a:prstGeom prst="triangle">
                <a:avLst>
                  <a:gd name="adj" fmla="val 50000"/>
                </a:avLst>
              </a:prstGeom>
              <a:solidFill>
                <a:srgbClr val="99CCFF"/>
              </a:solidFill>
              <a:ln w="9525">
                <a:solidFill>
                  <a:schemeClr val="tx1"/>
                </a:solidFill>
                <a:miter lim="800000"/>
                <a:headEnd/>
                <a:tailEnd/>
              </a:ln>
            </p:spPr>
            <p:txBody>
              <a:bodyPr wrap="none" anchor="ctr"/>
              <a:lstStyle/>
              <a:p>
                <a:pPr>
                  <a:spcBef>
                    <a:spcPct val="20000"/>
                  </a:spcBef>
                  <a:buFontTx/>
                  <a:buChar char="•"/>
                </a:pPr>
                <a:endParaRPr lang="en-US"/>
              </a:p>
            </p:txBody>
          </p:sp>
          <p:sp>
            <p:nvSpPr>
              <p:cNvPr id="55332" name="Text Box 30"/>
              <p:cNvSpPr txBox="1">
                <a:spLocks noChangeArrowheads="1"/>
              </p:cNvSpPr>
              <p:nvPr/>
            </p:nvSpPr>
            <p:spPr bwMode="auto">
              <a:xfrm>
                <a:off x="3358" y="1150"/>
                <a:ext cx="627" cy="366"/>
              </a:xfrm>
              <a:prstGeom prst="rect">
                <a:avLst/>
              </a:prstGeom>
              <a:noFill/>
              <a:ln w="9525">
                <a:noFill/>
                <a:miter lim="800000"/>
                <a:headEnd/>
                <a:tailEnd/>
              </a:ln>
            </p:spPr>
            <p:txBody>
              <a:bodyPr wrap="none">
                <a:spAutoFit/>
              </a:bodyPr>
              <a:lstStyle/>
              <a:p>
                <a:pPr algn="ctr"/>
                <a:r>
                  <a:rPr lang="en-US" sz="1600" b="1">
                    <a:latin typeface="Arial" charset="0"/>
                  </a:rPr>
                  <a:t>351(k)</a:t>
                </a:r>
              </a:p>
              <a:p>
                <a:pPr algn="ctr"/>
                <a:r>
                  <a:rPr lang="en-US" sz="1600" b="1">
                    <a:latin typeface="Arial" charset="0"/>
                  </a:rPr>
                  <a:t>package</a:t>
                </a:r>
              </a:p>
            </p:txBody>
          </p:sp>
        </p:grpSp>
      </p:grpSp>
      <p:grpSp>
        <p:nvGrpSpPr>
          <p:cNvPr id="181294" name="Group 46"/>
          <p:cNvGrpSpPr>
            <a:grpSpLocks/>
          </p:cNvGrpSpPr>
          <p:nvPr/>
        </p:nvGrpSpPr>
        <p:grpSpPr bwMode="auto">
          <a:xfrm>
            <a:off x="685800" y="2119313"/>
            <a:ext cx="8012113" cy="4438650"/>
            <a:chOff x="432" y="1335"/>
            <a:chExt cx="5047" cy="2796"/>
          </a:xfrm>
        </p:grpSpPr>
        <p:grpSp>
          <p:nvGrpSpPr>
            <p:cNvPr id="55301" name="Group 44"/>
            <p:cNvGrpSpPr>
              <a:grpSpLocks/>
            </p:cNvGrpSpPr>
            <p:nvPr/>
          </p:nvGrpSpPr>
          <p:grpSpPr bwMode="auto">
            <a:xfrm>
              <a:off x="3024" y="1335"/>
              <a:ext cx="2352" cy="2409"/>
              <a:chOff x="3024" y="1335"/>
              <a:chExt cx="2352" cy="2409"/>
            </a:xfrm>
          </p:grpSpPr>
          <p:grpSp>
            <p:nvGrpSpPr>
              <p:cNvPr id="55317" name="Group 3"/>
              <p:cNvGrpSpPr>
                <a:grpSpLocks/>
              </p:cNvGrpSpPr>
              <p:nvPr/>
            </p:nvGrpSpPr>
            <p:grpSpPr bwMode="auto">
              <a:xfrm>
                <a:off x="3024" y="1335"/>
                <a:ext cx="2352" cy="2409"/>
                <a:chOff x="3024" y="1335"/>
                <a:chExt cx="2352" cy="2409"/>
              </a:xfrm>
            </p:grpSpPr>
            <p:grpSp>
              <p:nvGrpSpPr>
                <p:cNvPr id="55321" name="Group 4"/>
                <p:cNvGrpSpPr>
                  <a:grpSpLocks/>
                </p:cNvGrpSpPr>
                <p:nvPr/>
              </p:nvGrpSpPr>
              <p:grpSpPr bwMode="auto">
                <a:xfrm>
                  <a:off x="3024" y="1440"/>
                  <a:ext cx="2352" cy="2304"/>
                  <a:chOff x="3024" y="1440"/>
                  <a:chExt cx="2352" cy="2304"/>
                </a:xfrm>
              </p:grpSpPr>
              <p:sp>
                <p:nvSpPr>
                  <p:cNvPr id="55325" name="Isosceles Triangle 20"/>
                  <p:cNvSpPr>
                    <a:spLocks noChangeArrowheads="1"/>
                  </p:cNvSpPr>
                  <p:nvPr/>
                </p:nvSpPr>
                <p:spPr bwMode="auto">
                  <a:xfrm>
                    <a:off x="3024" y="1440"/>
                    <a:ext cx="2352" cy="2304"/>
                  </a:xfrm>
                  <a:prstGeom prst="triangle">
                    <a:avLst>
                      <a:gd name="adj" fmla="val 50000"/>
                    </a:avLst>
                  </a:prstGeom>
                  <a:solidFill>
                    <a:srgbClr val="99CCFF"/>
                  </a:solidFill>
                  <a:ln w="12700" algn="ctr">
                    <a:solidFill>
                      <a:srgbClr val="000000"/>
                    </a:solidFill>
                    <a:round/>
                    <a:headEnd/>
                    <a:tailEnd type="triangle" w="med" len="med"/>
                  </a:ln>
                </p:spPr>
                <p:txBody>
                  <a:bodyPr/>
                  <a:lstStyle/>
                  <a:p>
                    <a:pPr eaLnBrk="0" hangingPunct="0"/>
                    <a:endParaRPr lang="en-US" sz="1400" b="1">
                      <a:solidFill>
                        <a:srgbClr val="000000"/>
                      </a:solidFill>
                      <a:latin typeface="Book Antiqua" pitchFamily="18" charset="0"/>
                    </a:endParaRPr>
                  </a:p>
                </p:txBody>
              </p:sp>
              <p:cxnSp>
                <p:nvCxnSpPr>
                  <p:cNvPr id="55326" name="Straight Connector 21"/>
                  <p:cNvCxnSpPr>
                    <a:cxnSpLocks noChangeShapeType="1"/>
                  </p:cNvCxnSpPr>
                  <p:nvPr/>
                </p:nvCxnSpPr>
                <p:spPr bwMode="auto">
                  <a:xfrm>
                    <a:off x="3552" y="2689"/>
                    <a:ext cx="1296" cy="1"/>
                  </a:xfrm>
                  <a:prstGeom prst="line">
                    <a:avLst/>
                  </a:prstGeom>
                  <a:noFill/>
                  <a:ln w="12700" algn="ctr">
                    <a:solidFill>
                      <a:srgbClr val="000000"/>
                    </a:solidFill>
                    <a:round/>
                    <a:headEnd/>
                    <a:tailEnd/>
                  </a:ln>
                </p:spPr>
              </p:cxnSp>
              <p:cxnSp>
                <p:nvCxnSpPr>
                  <p:cNvPr id="55327" name="Straight Connector 22"/>
                  <p:cNvCxnSpPr>
                    <a:cxnSpLocks noChangeShapeType="1"/>
                  </p:cNvCxnSpPr>
                  <p:nvPr/>
                </p:nvCxnSpPr>
                <p:spPr bwMode="auto">
                  <a:xfrm>
                    <a:off x="3648" y="2496"/>
                    <a:ext cx="1104" cy="1"/>
                  </a:xfrm>
                  <a:prstGeom prst="line">
                    <a:avLst/>
                  </a:prstGeom>
                  <a:noFill/>
                  <a:ln w="12700" algn="ctr">
                    <a:solidFill>
                      <a:srgbClr val="000000"/>
                    </a:solidFill>
                    <a:round/>
                    <a:headEnd/>
                    <a:tailEnd/>
                  </a:ln>
                </p:spPr>
              </p:cxnSp>
              <p:cxnSp>
                <p:nvCxnSpPr>
                  <p:cNvPr id="55328" name="Straight Connector 23"/>
                  <p:cNvCxnSpPr>
                    <a:cxnSpLocks noChangeShapeType="1"/>
                  </p:cNvCxnSpPr>
                  <p:nvPr/>
                </p:nvCxnSpPr>
                <p:spPr bwMode="auto">
                  <a:xfrm>
                    <a:off x="3936" y="1969"/>
                    <a:ext cx="528" cy="1"/>
                  </a:xfrm>
                  <a:prstGeom prst="line">
                    <a:avLst/>
                  </a:prstGeom>
                  <a:noFill/>
                  <a:ln w="12700" algn="ctr">
                    <a:solidFill>
                      <a:srgbClr val="000000"/>
                    </a:solidFill>
                    <a:round/>
                    <a:headEnd/>
                    <a:tailEnd/>
                  </a:ln>
                </p:spPr>
              </p:cxnSp>
            </p:grpSp>
            <p:grpSp>
              <p:nvGrpSpPr>
                <p:cNvPr id="55322" name="Group 9"/>
                <p:cNvGrpSpPr>
                  <a:grpSpLocks/>
                </p:cNvGrpSpPr>
                <p:nvPr/>
              </p:nvGrpSpPr>
              <p:grpSpPr bwMode="auto">
                <a:xfrm>
                  <a:off x="4176" y="1335"/>
                  <a:ext cx="992" cy="520"/>
                  <a:chOff x="4176" y="1335"/>
                  <a:chExt cx="992" cy="520"/>
                </a:xfrm>
              </p:grpSpPr>
              <p:sp>
                <p:nvSpPr>
                  <p:cNvPr id="55323" name="TextBox 27"/>
                  <p:cNvSpPr txBox="1">
                    <a:spLocks noChangeArrowheads="1"/>
                  </p:cNvSpPr>
                  <p:nvPr/>
                </p:nvSpPr>
                <p:spPr bwMode="auto">
                  <a:xfrm>
                    <a:off x="4426" y="1335"/>
                    <a:ext cx="742" cy="520"/>
                  </a:xfrm>
                  <a:prstGeom prst="rect">
                    <a:avLst/>
                  </a:prstGeom>
                  <a:noFill/>
                  <a:ln w="9525">
                    <a:noFill/>
                    <a:miter lim="800000"/>
                    <a:headEnd/>
                    <a:tailEnd/>
                  </a:ln>
                </p:spPr>
                <p:txBody>
                  <a:bodyPr wrap="none">
                    <a:spAutoFit/>
                  </a:bodyPr>
                  <a:lstStyle/>
                  <a:p>
                    <a:pPr algn="ctr" eaLnBrk="0" hangingPunct="0"/>
                    <a:r>
                      <a:rPr lang="en-US" sz="1600" b="1">
                        <a:solidFill>
                          <a:srgbClr val="000000"/>
                        </a:solidFill>
                        <a:latin typeface="Arial" charset="0"/>
                      </a:rPr>
                      <a:t>Additional</a:t>
                    </a:r>
                  </a:p>
                  <a:p>
                    <a:pPr algn="ctr" eaLnBrk="0" hangingPunct="0"/>
                    <a:r>
                      <a:rPr lang="en-US" sz="1600" b="1">
                        <a:solidFill>
                          <a:srgbClr val="000000"/>
                        </a:solidFill>
                        <a:latin typeface="Arial" charset="0"/>
                      </a:rPr>
                      <a:t>Clinical </a:t>
                    </a:r>
                  </a:p>
                  <a:p>
                    <a:pPr algn="ctr" eaLnBrk="0" hangingPunct="0"/>
                    <a:r>
                      <a:rPr lang="en-US" sz="1600" b="1">
                        <a:solidFill>
                          <a:srgbClr val="000000"/>
                        </a:solidFill>
                        <a:latin typeface="Arial" charset="0"/>
                      </a:rPr>
                      <a:t>Studies</a:t>
                    </a:r>
                  </a:p>
                </p:txBody>
              </p:sp>
              <p:sp>
                <p:nvSpPr>
                  <p:cNvPr id="55324" name="Line 22"/>
                  <p:cNvSpPr>
                    <a:spLocks noChangeShapeType="1"/>
                  </p:cNvSpPr>
                  <p:nvPr/>
                </p:nvSpPr>
                <p:spPr bwMode="auto">
                  <a:xfrm flipH="1">
                    <a:off x="4176" y="1584"/>
                    <a:ext cx="336" cy="240"/>
                  </a:xfrm>
                  <a:prstGeom prst="line">
                    <a:avLst/>
                  </a:prstGeom>
                  <a:noFill/>
                  <a:ln w="38100">
                    <a:solidFill>
                      <a:schemeClr val="tx1"/>
                    </a:solidFill>
                    <a:round/>
                    <a:headEnd/>
                    <a:tailEnd type="triangle" w="med" len="med"/>
                  </a:ln>
                </p:spPr>
                <p:txBody>
                  <a:bodyPr/>
                  <a:lstStyle/>
                  <a:p>
                    <a:endParaRPr lang="en-US"/>
                  </a:p>
                </p:txBody>
              </p:sp>
            </p:grpSp>
          </p:grpSp>
          <p:sp>
            <p:nvSpPr>
              <p:cNvPr id="55318" name="TextBox 24"/>
              <p:cNvSpPr txBox="1">
                <a:spLocks noChangeArrowheads="1"/>
              </p:cNvSpPr>
              <p:nvPr/>
            </p:nvSpPr>
            <p:spPr bwMode="auto">
              <a:xfrm>
                <a:off x="3612" y="3072"/>
                <a:ext cx="1176" cy="327"/>
              </a:xfrm>
              <a:prstGeom prst="rect">
                <a:avLst/>
              </a:prstGeom>
              <a:noFill/>
              <a:ln w="9525">
                <a:noFill/>
                <a:miter lim="800000"/>
                <a:headEnd/>
                <a:tailEnd/>
              </a:ln>
            </p:spPr>
            <p:txBody>
              <a:bodyPr wrap="none">
                <a:spAutoFit/>
              </a:bodyPr>
              <a:lstStyle/>
              <a:p>
                <a:pPr eaLnBrk="0" hangingPunct="0"/>
                <a:r>
                  <a:rPr lang="en-US" b="1">
                    <a:solidFill>
                      <a:srgbClr val="000000"/>
                    </a:solidFill>
                    <a:latin typeface="Arial" charset="0"/>
                  </a:rPr>
                  <a:t>Analytical</a:t>
                </a:r>
              </a:p>
            </p:txBody>
          </p:sp>
          <p:sp>
            <p:nvSpPr>
              <p:cNvPr id="55319" name="TextBox 25"/>
              <p:cNvSpPr txBox="1">
                <a:spLocks noChangeArrowheads="1"/>
              </p:cNvSpPr>
              <p:nvPr/>
            </p:nvSpPr>
            <p:spPr bwMode="auto">
              <a:xfrm>
                <a:off x="3893" y="2016"/>
                <a:ext cx="614" cy="442"/>
              </a:xfrm>
              <a:prstGeom prst="rect">
                <a:avLst/>
              </a:prstGeom>
              <a:noFill/>
              <a:ln w="9525">
                <a:noFill/>
                <a:miter lim="800000"/>
                <a:headEnd/>
                <a:tailEnd/>
              </a:ln>
            </p:spPr>
            <p:txBody>
              <a:bodyPr wrap="none">
                <a:spAutoFit/>
              </a:bodyPr>
              <a:lstStyle/>
              <a:p>
                <a:pPr algn="ctr" eaLnBrk="0" hangingPunct="0"/>
                <a:r>
                  <a:rPr lang="en-US" sz="2000" b="1">
                    <a:solidFill>
                      <a:srgbClr val="000000"/>
                    </a:solidFill>
                    <a:latin typeface="Arial" charset="0"/>
                  </a:rPr>
                  <a:t>Clin </a:t>
                </a:r>
              </a:p>
              <a:p>
                <a:pPr algn="ctr" eaLnBrk="0" hangingPunct="0"/>
                <a:r>
                  <a:rPr lang="en-US" sz="2000" b="1">
                    <a:solidFill>
                      <a:srgbClr val="000000"/>
                    </a:solidFill>
                    <a:latin typeface="Arial" charset="0"/>
                  </a:rPr>
                  <a:t>Pharm</a:t>
                </a:r>
              </a:p>
            </p:txBody>
          </p:sp>
          <p:sp>
            <p:nvSpPr>
              <p:cNvPr id="55320" name="TextBox 26"/>
              <p:cNvSpPr txBox="1">
                <a:spLocks noChangeArrowheads="1"/>
              </p:cNvSpPr>
              <p:nvPr/>
            </p:nvSpPr>
            <p:spPr bwMode="auto">
              <a:xfrm>
                <a:off x="3801" y="2476"/>
                <a:ext cx="799" cy="212"/>
              </a:xfrm>
              <a:prstGeom prst="rect">
                <a:avLst/>
              </a:prstGeom>
              <a:noFill/>
              <a:ln w="9525">
                <a:noFill/>
                <a:miter lim="800000"/>
                <a:headEnd/>
                <a:tailEnd/>
              </a:ln>
            </p:spPr>
            <p:txBody>
              <a:bodyPr wrap="none">
                <a:spAutoFit/>
              </a:bodyPr>
              <a:lstStyle/>
              <a:p>
                <a:pPr eaLnBrk="0" hangingPunct="0"/>
                <a:r>
                  <a:rPr lang="en-US" sz="1600" b="1">
                    <a:solidFill>
                      <a:srgbClr val="000000"/>
                    </a:solidFill>
                    <a:latin typeface="Arial" charset="0"/>
                  </a:rPr>
                  <a:t>Nonclinical</a:t>
                </a:r>
              </a:p>
            </p:txBody>
          </p:sp>
        </p:grpSp>
        <p:grpSp>
          <p:nvGrpSpPr>
            <p:cNvPr id="55302" name="Group 43"/>
            <p:cNvGrpSpPr>
              <a:grpSpLocks/>
            </p:cNvGrpSpPr>
            <p:nvPr/>
          </p:nvGrpSpPr>
          <p:grpSpPr bwMode="auto">
            <a:xfrm>
              <a:off x="432" y="1440"/>
              <a:ext cx="2352" cy="2304"/>
              <a:chOff x="432" y="1440"/>
              <a:chExt cx="2352" cy="2304"/>
            </a:xfrm>
          </p:grpSpPr>
          <p:grpSp>
            <p:nvGrpSpPr>
              <p:cNvPr id="55308" name="Group 16"/>
              <p:cNvGrpSpPr>
                <a:grpSpLocks/>
              </p:cNvGrpSpPr>
              <p:nvPr/>
            </p:nvGrpSpPr>
            <p:grpSpPr bwMode="auto">
              <a:xfrm>
                <a:off x="432" y="1440"/>
                <a:ext cx="2352" cy="2304"/>
                <a:chOff x="432" y="1440"/>
                <a:chExt cx="2352" cy="2304"/>
              </a:xfrm>
            </p:grpSpPr>
            <p:sp>
              <p:nvSpPr>
                <p:cNvPr id="55313" name="Isosceles Triangle 6"/>
                <p:cNvSpPr>
                  <a:spLocks noChangeArrowheads="1"/>
                </p:cNvSpPr>
                <p:nvPr/>
              </p:nvSpPr>
              <p:spPr bwMode="auto">
                <a:xfrm>
                  <a:off x="432" y="1440"/>
                  <a:ext cx="2352" cy="2304"/>
                </a:xfrm>
                <a:prstGeom prst="triangle">
                  <a:avLst>
                    <a:gd name="adj" fmla="val 50000"/>
                  </a:avLst>
                </a:prstGeom>
                <a:solidFill>
                  <a:srgbClr val="99CCFF"/>
                </a:solidFill>
                <a:ln w="12700" algn="ctr">
                  <a:solidFill>
                    <a:srgbClr val="000000"/>
                  </a:solidFill>
                  <a:round/>
                  <a:headEnd/>
                  <a:tailEnd type="triangle" w="med" len="med"/>
                </a:ln>
              </p:spPr>
              <p:txBody>
                <a:bodyPr/>
                <a:lstStyle/>
                <a:p>
                  <a:pPr eaLnBrk="0" hangingPunct="0"/>
                  <a:endParaRPr lang="en-US" sz="1400" b="1">
                    <a:solidFill>
                      <a:srgbClr val="000000"/>
                    </a:solidFill>
                    <a:latin typeface="Book Antiqua" pitchFamily="18" charset="0"/>
                  </a:endParaRPr>
                </a:p>
              </p:txBody>
            </p:sp>
            <p:cxnSp>
              <p:nvCxnSpPr>
                <p:cNvPr id="55314" name="Straight Connector 8"/>
                <p:cNvCxnSpPr>
                  <a:cxnSpLocks noChangeShapeType="1"/>
                </p:cNvCxnSpPr>
                <p:nvPr/>
              </p:nvCxnSpPr>
              <p:spPr bwMode="auto">
                <a:xfrm>
                  <a:off x="752" y="3120"/>
                  <a:ext cx="1728" cy="1"/>
                </a:xfrm>
                <a:prstGeom prst="line">
                  <a:avLst/>
                </a:prstGeom>
                <a:noFill/>
                <a:ln w="12700" algn="ctr">
                  <a:solidFill>
                    <a:srgbClr val="000000"/>
                  </a:solidFill>
                  <a:round/>
                  <a:headEnd/>
                  <a:tailEnd/>
                </a:ln>
              </p:spPr>
            </p:cxnSp>
            <p:cxnSp>
              <p:nvCxnSpPr>
                <p:cNvPr id="55315" name="Straight Connector 9"/>
                <p:cNvCxnSpPr>
                  <a:cxnSpLocks noChangeShapeType="1"/>
                </p:cNvCxnSpPr>
                <p:nvPr/>
              </p:nvCxnSpPr>
              <p:spPr bwMode="auto">
                <a:xfrm>
                  <a:off x="912" y="2785"/>
                  <a:ext cx="1392" cy="1"/>
                </a:xfrm>
                <a:prstGeom prst="line">
                  <a:avLst/>
                </a:prstGeom>
                <a:noFill/>
                <a:ln w="12700" algn="ctr">
                  <a:solidFill>
                    <a:srgbClr val="000000"/>
                  </a:solidFill>
                  <a:round/>
                  <a:headEnd/>
                  <a:tailEnd/>
                </a:ln>
              </p:spPr>
            </p:cxnSp>
            <p:cxnSp>
              <p:nvCxnSpPr>
                <p:cNvPr id="55316" name="Straight Connector 10"/>
                <p:cNvCxnSpPr>
                  <a:cxnSpLocks noChangeShapeType="1"/>
                </p:cNvCxnSpPr>
                <p:nvPr/>
              </p:nvCxnSpPr>
              <p:spPr bwMode="auto">
                <a:xfrm>
                  <a:off x="1104" y="2447"/>
                  <a:ext cx="1008" cy="1"/>
                </a:xfrm>
                <a:prstGeom prst="line">
                  <a:avLst/>
                </a:prstGeom>
                <a:noFill/>
                <a:ln w="12700" algn="ctr">
                  <a:solidFill>
                    <a:srgbClr val="000000"/>
                  </a:solidFill>
                  <a:round/>
                  <a:headEnd/>
                  <a:tailEnd/>
                </a:ln>
              </p:spPr>
            </p:cxnSp>
          </p:grpSp>
          <p:sp>
            <p:nvSpPr>
              <p:cNvPr id="12" name="TextBox 11"/>
              <p:cNvSpPr txBox="1"/>
              <p:nvPr/>
            </p:nvSpPr>
            <p:spPr>
              <a:xfrm>
                <a:off x="1210" y="3264"/>
                <a:ext cx="796" cy="231"/>
              </a:xfrm>
              <a:prstGeom prst="rect">
                <a:avLst/>
              </a:prstGeom>
              <a:noFill/>
            </p:spPr>
            <p:txBody>
              <a:bodyPr wrap="none">
                <a:spAutoFit/>
              </a:bodyPr>
              <a:lstStyle/>
              <a:p>
                <a:pPr eaLnBrk="0" hangingPunct="0">
                  <a:defRPr/>
                </a:pPr>
                <a:r>
                  <a:rPr lang="en-US" sz="1800" b="1" dirty="0">
                    <a:solidFill>
                      <a:srgbClr val="000000"/>
                    </a:solidFill>
                    <a:latin typeface="+mn-lt"/>
                    <a:cs typeface="+mn-cs"/>
                  </a:rPr>
                  <a:t>Analytical</a:t>
                </a:r>
              </a:p>
            </p:txBody>
          </p:sp>
          <p:sp>
            <p:nvSpPr>
              <p:cNvPr id="13" name="TextBox 12"/>
              <p:cNvSpPr txBox="1"/>
              <p:nvPr/>
            </p:nvSpPr>
            <p:spPr>
              <a:xfrm>
                <a:off x="1170" y="2455"/>
                <a:ext cx="876" cy="231"/>
              </a:xfrm>
              <a:prstGeom prst="rect">
                <a:avLst/>
              </a:prstGeom>
              <a:noFill/>
            </p:spPr>
            <p:txBody>
              <a:bodyPr wrap="none">
                <a:spAutoFit/>
              </a:bodyPr>
              <a:lstStyle/>
              <a:p>
                <a:pPr eaLnBrk="0" hangingPunct="0">
                  <a:defRPr/>
                </a:pPr>
                <a:r>
                  <a:rPr lang="en-US" sz="1800" b="1" dirty="0" err="1">
                    <a:solidFill>
                      <a:srgbClr val="000000"/>
                    </a:solidFill>
                    <a:latin typeface="+mn-lt"/>
                    <a:cs typeface="+mn-cs"/>
                  </a:rPr>
                  <a:t>Clin</a:t>
                </a:r>
                <a:r>
                  <a:rPr lang="en-US" sz="1800" b="1" dirty="0">
                    <a:solidFill>
                      <a:srgbClr val="000000"/>
                    </a:solidFill>
                    <a:latin typeface="+mn-lt"/>
                    <a:cs typeface="+mn-cs"/>
                  </a:rPr>
                  <a:t> </a:t>
                </a:r>
                <a:r>
                  <a:rPr lang="en-US" sz="1800" b="1" dirty="0" err="1">
                    <a:solidFill>
                      <a:srgbClr val="000000"/>
                    </a:solidFill>
                    <a:latin typeface="+mn-lt"/>
                    <a:cs typeface="+mn-cs"/>
                  </a:rPr>
                  <a:t>Pharm</a:t>
                </a:r>
                <a:endParaRPr lang="en-US" sz="1800" b="1" dirty="0">
                  <a:solidFill>
                    <a:srgbClr val="000000"/>
                  </a:solidFill>
                  <a:latin typeface="+mn-lt"/>
                  <a:cs typeface="+mn-cs"/>
                </a:endParaRPr>
              </a:p>
            </p:txBody>
          </p:sp>
          <p:sp>
            <p:nvSpPr>
              <p:cNvPr id="14" name="TextBox 13"/>
              <p:cNvSpPr txBox="1"/>
              <p:nvPr/>
            </p:nvSpPr>
            <p:spPr>
              <a:xfrm>
                <a:off x="1166" y="2839"/>
                <a:ext cx="884" cy="231"/>
              </a:xfrm>
              <a:prstGeom prst="rect">
                <a:avLst/>
              </a:prstGeom>
              <a:noFill/>
            </p:spPr>
            <p:txBody>
              <a:bodyPr wrap="none">
                <a:spAutoFit/>
              </a:bodyPr>
              <a:lstStyle/>
              <a:p>
                <a:pPr eaLnBrk="0" hangingPunct="0">
                  <a:defRPr/>
                </a:pPr>
                <a:r>
                  <a:rPr lang="en-US" sz="1800" b="1" dirty="0">
                    <a:solidFill>
                      <a:srgbClr val="000000"/>
                    </a:solidFill>
                    <a:latin typeface="+mn-lt"/>
                    <a:cs typeface="+mn-cs"/>
                  </a:rPr>
                  <a:t>Nonclinical</a:t>
                </a:r>
              </a:p>
            </p:txBody>
          </p:sp>
          <p:sp>
            <p:nvSpPr>
              <p:cNvPr id="55312" name="TextBox 14"/>
              <p:cNvSpPr txBox="1">
                <a:spLocks noChangeArrowheads="1"/>
              </p:cNvSpPr>
              <p:nvPr/>
            </p:nvSpPr>
            <p:spPr bwMode="auto">
              <a:xfrm>
                <a:off x="1247" y="1920"/>
                <a:ext cx="734" cy="490"/>
              </a:xfrm>
              <a:prstGeom prst="rect">
                <a:avLst/>
              </a:prstGeom>
              <a:noFill/>
              <a:ln w="9525">
                <a:noFill/>
                <a:miter lim="800000"/>
                <a:headEnd/>
                <a:tailEnd/>
              </a:ln>
            </p:spPr>
            <p:txBody>
              <a:bodyPr wrap="none">
                <a:spAutoFit/>
              </a:bodyPr>
              <a:lstStyle/>
              <a:p>
                <a:pPr algn="ctr" eaLnBrk="0" hangingPunct="0"/>
                <a:r>
                  <a:rPr lang="en-US" sz="1500" b="1">
                    <a:solidFill>
                      <a:srgbClr val="000000"/>
                    </a:solidFill>
                    <a:latin typeface="Arial" charset="0"/>
                  </a:rPr>
                  <a:t>Additional </a:t>
                </a:r>
              </a:p>
              <a:p>
                <a:pPr algn="ctr" eaLnBrk="0" hangingPunct="0"/>
                <a:r>
                  <a:rPr lang="en-US" sz="1500" b="1">
                    <a:solidFill>
                      <a:srgbClr val="000000"/>
                    </a:solidFill>
                    <a:latin typeface="Arial" charset="0"/>
                  </a:rPr>
                  <a:t>Clinical </a:t>
                </a:r>
              </a:p>
              <a:p>
                <a:pPr algn="ctr" eaLnBrk="0" hangingPunct="0"/>
                <a:r>
                  <a:rPr lang="en-US" sz="1500" b="1">
                    <a:solidFill>
                      <a:srgbClr val="000000"/>
                    </a:solidFill>
                    <a:latin typeface="Arial" charset="0"/>
                  </a:rPr>
                  <a:t>Studies</a:t>
                </a:r>
              </a:p>
            </p:txBody>
          </p:sp>
        </p:grpSp>
        <p:sp>
          <p:nvSpPr>
            <p:cNvPr id="55303" name="Text Box 31"/>
            <p:cNvSpPr txBox="1">
              <a:spLocks noChangeArrowheads="1"/>
            </p:cNvSpPr>
            <p:nvPr/>
          </p:nvSpPr>
          <p:spPr bwMode="auto">
            <a:xfrm>
              <a:off x="576" y="3840"/>
              <a:ext cx="4903" cy="291"/>
            </a:xfrm>
            <a:prstGeom prst="rect">
              <a:avLst/>
            </a:prstGeom>
            <a:noFill/>
            <a:ln w="9525">
              <a:noFill/>
              <a:miter lim="800000"/>
              <a:headEnd/>
              <a:tailEnd/>
            </a:ln>
          </p:spPr>
          <p:txBody>
            <a:bodyPr wrap="none">
              <a:spAutoFit/>
            </a:bodyPr>
            <a:lstStyle/>
            <a:p>
              <a:r>
                <a:rPr lang="en-US" sz="2400" b="1">
                  <a:latin typeface="Arial" charset="0"/>
                </a:rPr>
                <a:t>Totality of the evidence to demonstrate biosimilarity</a:t>
              </a:r>
            </a:p>
          </p:txBody>
        </p:sp>
        <p:grpSp>
          <p:nvGrpSpPr>
            <p:cNvPr id="55304" name="Group 36"/>
            <p:cNvGrpSpPr>
              <a:grpSpLocks/>
            </p:cNvGrpSpPr>
            <p:nvPr/>
          </p:nvGrpSpPr>
          <p:grpSpPr bwMode="auto">
            <a:xfrm>
              <a:off x="2448" y="1488"/>
              <a:ext cx="816" cy="624"/>
              <a:chOff x="2448" y="1488"/>
              <a:chExt cx="816" cy="624"/>
            </a:xfrm>
          </p:grpSpPr>
          <p:sp>
            <p:nvSpPr>
              <p:cNvPr id="55305" name="Line 37"/>
              <p:cNvSpPr>
                <a:spLocks noChangeShapeType="1"/>
              </p:cNvSpPr>
              <p:nvPr/>
            </p:nvSpPr>
            <p:spPr bwMode="auto">
              <a:xfrm>
                <a:off x="2880" y="1488"/>
                <a:ext cx="0" cy="336"/>
              </a:xfrm>
              <a:prstGeom prst="line">
                <a:avLst/>
              </a:prstGeom>
              <a:noFill/>
              <a:ln w="76200">
                <a:solidFill>
                  <a:schemeClr val="tx1"/>
                </a:solidFill>
                <a:round/>
                <a:headEnd/>
                <a:tailEnd/>
              </a:ln>
            </p:spPr>
            <p:txBody>
              <a:bodyPr/>
              <a:lstStyle/>
              <a:p>
                <a:endParaRPr lang="en-US"/>
              </a:p>
            </p:txBody>
          </p:sp>
          <p:sp>
            <p:nvSpPr>
              <p:cNvPr id="55306" name="Line 38"/>
              <p:cNvSpPr>
                <a:spLocks noChangeShapeType="1"/>
              </p:cNvSpPr>
              <p:nvPr/>
            </p:nvSpPr>
            <p:spPr bwMode="auto">
              <a:xfrm flipH="1">
                <a:off x="2448" y="1824"/>
                <a:ext cx="432" cy="288"/>
              </a:xfrm>
              <a:prstGeom prst="line">
                <a:avLst/>
              </a:prstGeom>
              <a:noFill/>
              <a:ln w="76200">
                <a:solidFill>
                  <a:schemeClr val="tx1"/>
                </a:solidFill>
                <a:round/>
                <a:headEnd/>
                <a:tailEnd type="triangle" w="med" len="med"/>
              </a:ln>
            </p:spPr>
            <p:txBody>
              <a:bodyPr/>
              <a:lstStyle/>
              <a:p>
                <a:endParaRPr lang="en-US"/>
              </a:p>
            </p:txBody>
          </p:sp>
          <p:sp>
            <p:nvSpPr>
              <p:cNvPr id="55307" name="Line 39"/>
              <p:cNvSpPr>
                <a:spLocks noChangeShapeType="1"/>
              </p:cNvSpPr>
              <p:nvPr/>
            </p:nvSpPr>
            <p:spPr bwMode="auto">
              <a:xfrm>
                <a:off x="2880" y="1824"/>
                <a:ext cx="384" cy="288"/>
              </a:xfrm>
              <a:prstGeom prst="line">
                <a:avLst/>
              </a:prstGeom>
              <a:noFill/>
              <a:ln w="76200">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1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6949440" cy="655638"/>
          </a:xfrm>
        </p:spPr>
        <p:txBody>
          <a:bodyPr>
            <a:normAutofit/>
          </a:bodyPr>
          <a:lstStyle/>
          <a:p>
            <a:pPr algn="l"/>
            <a:r>
              <a:rPr lang="en-US" sz="3600" b="1" dirty="0" smtClean="0"/>
              <a:t>Overview of Presentation</a:t>
            </a:r>
          </a:p>
        </p:txBody>
      </p:sp>
      <p:sp>
        <p:nvSpPr>
          <p:cNvPr id="109571" name="Rectangle 3"/>
          <p:cNvSpPr>
            <a:spLocks noGrp="1" noChangeArrowheads="1"/>
          </p:cNvSpPr>
          <p:nvPr>
            <p:ph type="body" idx="1"/>
          </p:nvPr>
        </p:nvSpPr>
        <p:spPr>
          <a:xfrm>
            <a:off x="457200" y="1371600"/>
            <a:ext cx="8534400" cy="5105400"/>
          </a:xfrm>
        </p:spPr>
        <p:txBody>
          <a:bodyPr/>
          <a:lstStyle/>
          <a:p>
            <a:pPr eaLnBrk="1" hangingPunct="1">
              <a:spcBef>
                <a:spcPts val="600"/>
              </a:spcBef>
              <a:spcAft>
                <a:spcPts val="600"/>
              </a:spcAft>
              <a:defRPr/>
            </a:pPr>
            <a:r>
              <a:rPr lang="en-US" sz="2800" dirty="0" smtClean="0"/>
              <a:t>Biological products</a:t>
            </a:r>
          </a:p>
          <a:p>
            <a:pPr eaLnBrk="1" hangingPunct="1">
              <a:spcBef>
                <a:spcPts val="600"/>
              </a:spcBef>
              <a:spcAft>
                <a:spcPts val="600"/>
              </a:spcAft>
              <a:defRPr/>
            </a:pPr>
            <a:r>
              <a:rPr lang="en-US" sz="2800" dirty="0" smtClean="0"/>
              <a:t>Biosimilar biological products</a:t>
            </a:r>
          </a:p>
          <a:p>
            <a:pPr lvl="1" eaLnBrk="1" hangingPunct="1">
              <a:spcBef>
                <a:spcPts val="0"/>
              </a:spcBef>
              <a:spcAft>
                <a:spcPts val="0"/>
              </a:spcAft>
              <a:defRPr/>
            </a:pPr>
            <a:r>
              <a:rPr lang="en-US" sz="2400" dirty="0" smtClean="0"/>
              <a:t>Regulatory background, definitions</a:t>
            </a:r>
          </a:p>
          <a:p>
            <a:pPr lvl="1" eaLnBrk="1" hangingPunct="1">
              <a:spcBef>
                <a:spcPts val="600"/>
              </a:spcBef>
              <a:spcAft>
                <a:spcPts val="600"/>
              </a:spcAft>
              <a:defRPr/>
            </a:pPr>
            <a:r>
              <a:rPr lang="en-US" sz="2400" dirty="0" smtClean="0"/>
              <a:t>Development concepts</a:t>
            </a:r>
          </a:p>
          <a:p>
            <a:pPr eaLnBrk="1" hangingPunct="1">
              <a:spcBef>
                <a:spcPts val="600"/>
              </a:spcBef>
              <a:spcAft>
                <a:spcPts val="600"/>
              </a:spcAft>
              <a:defRPr/>
            </a:pPr>
            <a:r>
              <a:rPr lang="en-US" sz="2800" dirty="0" smtClean="0"/>
              <a:t>Study design considerations in </a:t>
            </a:r>
            <a:r>
              <a:rPr lang="en-US" sz="2800" dirty="0" err="1" smtClean="0"/>
              <a:t>biosimilar</a:t>
            </a:r>
            <a:r>
              <a:rPr lang="en-US" sz="2800" dirty="0" smtClean="0"/>
              <a:t> development</a:t>
            </a:r>
          </a:p>
          <a:p>
            <a:pPr lvl="1" eaLnBrk="1" hangingPunct="1">
              <a:spcBef>
                <a:spcPts val="0"/>
              </a:spcBef>
              <a:spcAft>
                <a:spcPts val="0"/>
              </a:spcAft>
              <a:defRPr/>
            </a:pPr>
            <a:r>
              <a:rPr lang="en-US" sz="2400" dirty="0"/>
              <a:t>C</a:t>
            </a:r>
            <a:r>
              <a:rPr lang="en-US" sz="2400" dirty="0" smtClean="0"/>
              <a:t>omparative clinical study (“Phase 3” trial)</a:t>
            </a:r>
          </a:p>
          <a:p>
            <a:pPr eaLnBrk="1" hangingPunct="1">
              <a:spcBef>
                <a:spcPts val="600"/>
              </a:spcBef>
              <a:spcAft>
                <a:spcPts val="600"/>
              </a:spcAft>
              <a:defRPr/>
            </a:pPr>
            <a:r>
              <a:rPr lang="en-US" sz="2800" dirty="0" smtClean="0"/>
              <a:t>Safety</a:t>
            </a:r>
          </a:p>
          <a:p>
            <a:pPr lvl="1" eaLnBrk="1" hangingPunct="1">
              <a:spcBef>
                <a:spcPts val="600"/>
              </a:spcBef>
              <a:spcAft>
                <a:spcPts val="600"/>
              </a:spcAft>
              <a:defRPr/>
            </a:pPr>
            <a:r>
              <a:rPr lang="en-US" sz="2400" dirty="0"/>
              <a:t>B</a:t>
            </a:r>
            <a:r>
              <a:rPr lang="en-US" sz="2400" dirty="0" smtClean="0"/>
              <a:t>iological </a:t>
            </a:r>
            <a:r>
              <a:rPr lang="en-US" sz="2400" dirty="0"/>
              <a:t>products, </a:t>
            </a:r>
            <a:r>
              <a:rPr lang="en-US" sz="2400" dirty="0" err="1" smtClean="0"/>
              <a:t>biosimilars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800" y="474134"/>
            <a:ext cx="8229600" cy="655638"/>
          </a:xfrm>
        </p:spPr>
        <p:txBody>
          <a:bodyPr>
            <a:normAutofit/>
          </a:bodyPr>
          <a:lstStyle/>
          <a:p>
            <a:pPr algn="l"/>
            <a:r>
              <a:rPr lang="en-US" altLang="en-US" sz="3600" b="1" dirty="0" smtClean="0"/>
              <a:t>Extrapolation Considerations</a:t>
            </a:r>
          </a:p>
        </p:txBody>
      </p:sp>
      <p:sp>
        <p:nvSpPr>
          <p:cNvPr id="3" name="Content Placeholder 2"/>
          <p:cNvSpPr>
            <a:spLocks noGrp="1"/>
          </p:cNvSpPr>
          <p:nvPr>
            <p:ph idx="1"/>
          </p:nvPr>
        </p:nvSpPr>
        <p:spPr>
          <a:xfrm>
            <a:off x="457200" y="1427692"/>
            <a:ext cx="8305800" cy="5173133"/>
          </a:xfrm>
        </p:spPr>
        <p:txBody>
          <a:bodyPr>
            <a:normAutofit fontScale="77500" lnSpcReduction="20000"/>
          </a:bodyPr>
          <a:lstStyle/>
          <a:p>
            <a:pPr>
              <a:defRPr/>
            </a:pPr>
            <a:r>
              <a:rPr lang="en-US" sz="3100" dirty="0" smtClean="0"/>
              <a:t>FDA guidance outlines factors/issues that should be considered when providing scientific </a:t>
            </a:r>
            <a:r>
              <a:rPr lang="en-US" sz="3100" dirty="0"/>
              <a:t>justification for </a:t>
            </a:r>
            <a:r>
              <a:rPr lang="en-US" sz="3100" dirty="0" smtClean="0"/>
              <a:t>extrapolation including, for example*, </a:t>
            </a:r>
          </a:p>
          <a:p>
            <a:pPr lvl="1">
              <a:defRPr/>
            </a:pPr>
            <a:r>
              <a:rPr lang="en-US" sz="2600" dirty="0"/>
              <a:t>The MOA(s) in each condition of use for which licensure is </a:t>
            </a:r>
            <a:r>
              <a:rPr lang="en-US" sz="2600" dirty="0" smtClean="0"/>
              <a:t>sought</a:t>
            </a:r>
          </a:p>
          <a:p>
            <a:pPr lvl="1">
              <a:defRPr/>
            </a:pPr>
            <a:r>
              <a:rPr lang="en-US" sz="2600" dirty="0"/>
              <a:t>The PK and bio-distribution of the product in different patient populations </a:t>
            </a:r>
            <a:endParaRPr lang="en-US" sz="2600" dirty="0" smtClean="0"/>
          </a:p>
          <a:p>
            <a:pPr lvl="1">
              <a:defRPr/>
            </a:pPr>
            <a:r>
              <a:rPr lang="en-US" sz="2600" dirty="0" smtClean="0"/>
              <a:t>The </a:t>
            </a:r>
            <a:r>
              <a:rPr lang="en-US" sz="2600" dirty="0"/>
              <a:t>immunogenicity of the product in different patient populations</a:t>
            </a:r>
          </a:p>
          <a:p>
            <a:pPr lvl="1">
              <a:defRPr/>
            </a:pPr>
            <a:r>
              <a:rPr lang="en-US" sz="2600" dirty="0" smtClean="0"/>
              <a:t>Differences </a:t>
            </a:r>
            <a:r>
              <a:rPr lang="en-US" sz="2600" dirty="0"/>
              <a:t>in expected toxicities in each condition of use and patient population </a:t>
            </a:r>
            <a:endParaRPr lang="en-US" sz="2600" dirty="0" smtClean="0"/>
          </a:p>
          <a:p>
            <a:pPr>
              <a:defRPr/>
            </a:pPr>
            <a:r>
              <a:rPr lang="en-US" sz="3100" dirty="0" smtClean="0"/>
              <a:t>Differences between conditions of use do not necessarily preclude extrapolation</a:t>
            </a:r>
          </a:p>
          <a:p>
            <a:pPr>
              <a:defRPr/>
            </a:pPr>
            <a:r>
              <a:rPr lang="en-US" sz="3100" dirty="0" smtClean="0"/>
              <a:t>Evaluate plan to support extrapolation early in development</a:t>
            </a:r>
          </a:p>
          <a:p>
            <a:pPr>
              <a:defRPr/>
            </a:pPr>
            <a:r>
              <a:rPr lang="en-US" sz="3100" dirty="0" smtClean="0"/>
              <a:t>Ensure totality of the evidence, including scientific justification for extrapolation, supports approach</a:t>
            </a:r>
          </a:p>
          <a:p>
            <a:pPr marL="0" indent="0">
              <a:buFont typeface="Wingdings" pitchFamily="2" charset="2"/>
              <a:buNone/>
              <a:defRPr/>
            </a:pPr>
            <a:endParaRPr lang="en-US" sz="900" dirty="0" smtClean="0"/>
          </a:p>
          <a:p>
            <a:pPr marL="0" indent="0">
              <a:buFont typeface="Wingdings" pitchFamily="2" charset="2"/>
              <a:buNone/>
              <a:defRPr/>
            </a:pPr>
            <a:endParaRPr lang="en-US" sz="1400" dirty="0" smtClean="0"/>
          </a:p>
          <a:p>
            <a:pPr marL="0" indent="0">
              <a:buFont typeface="Wingdings" pitchFamily="2" charset="2"/>
              <a:buNone/>
              <a:defRPr/>
            </a:pPr>
            <a:endParaRPr lang="en-US" sz="1400" dirty="0"/>
          </a:p>
          <a:p>
            <a:pPr marL="0" indent="0">
              <a:buFont typeface="Wingdings" pitchFamily="2" charset="2"/>
              <a:buNone/>
              <a:defRPr/>
            </a:pPr>
            <a:r>
              <a:rPr lang="en-US" sz="1400" dirty="0" smtClean="0"/>
              <a:t>*</a:t>
            </a:r>
            <a:r>
              <a:rPr lang="en-US" sz="1400" dirty="0" smtClean="0"/>
              <a:t>This list is a subset of the issues outlined in the FDA guidance document</a:t>
            </a:r>
            <a:endParaRPr lang="en-US" sz="1400" dirty="0"/>
          </a:p>
        </p:txBody>
      </p:sp>
      <p:sp>
        <p:nvSpPr>
          <p:cNvPr id="107524" name="Slide Number Placeholder 5"/>
          <p:cNvSpPr>
            <a:spLocks noGrp="1"/>
          </p:cNvSpPr>
          <p:nvPr>
            <p:ph type="sldNum" sz="quarter" idx="4294967295"/>
          </p:nvPr>
        </p:nvSpPr>
        <p:spPr>
          <a:xfrm>
            <a:off x="6934200" y="6600825"/>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ClrTx/>
              <a:buSzTx/>
              <a:buFontTx/>
              <a:buNone/>
            </a:pPr>
            <a:fld id="{9FE6B437-6CB6-4AC0-9727-D37633841AEE}" type="slidenum">
              <a:rPr lang="en-US" altLang="en-US" sz="900" smtClean="0">
                <a:solidFill>
                  <a:schemeClr val="bg1"/>
                </a:solidFill>
                <a:latin typeface="Arial" charset="0"/>
              </a:rPr>
              <a:pPr eaLnBrk="1" hangingPunct="1">
                <a:buClrTx/>
                <a:buSzTx/>
                <a:buFontTx/>
                <a:buNone/>
              </a:pPr>
              <a:t>20</a:t>
            </a:fld>
            <a:endParaRPr lang="en-US" altLang="en-US" sz="900" smtClean="0">
              <a:solidFill>
                <a:schemeClr val="bg1"/>
              </a:solidFill>
              <a:latin typeface="Arial" charset="0"/>
            </a:endParaRPr>
          </a:p>
        </p:txBody>
      </p:sp>
    </p:spTree>
    <p:extLst>
      <p:ext uri="{BB962C8B-B14F-4D97-AF65-F5344CB8AC3E}">
        <p14:creationId xmlns:p14="http://schemas.microsoft.com/office/powerpoint/2010/main" val="4713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2695046"/>
            <a:ext cx="7772400" cy="1500187"/>
          </a:xfrm>
        </p:spPr>
        <p:txBody>
          <a:bodyPr>
            <a:noAutofit/>
          </a:bodyPr>
          <a:lstStyle/>
          <a:p>
            <a:pPr algn="ctr"/>
            <a:r>
              <a:rPr lang="en-US" sz="3600" b="1" dirty="0">
                <a:solidFill>
                  <a:schemeClr val="tx1"/>
                </a:solidFill>
                <a:latin typeface="Calibri" pitchFamily="34" charset="0"/>
              </a:rPr>
              <a:t>Study Design Considerations in Biosimilar Development </a:t>
            </a:r>
            <a:br>
              <a:rPr lang="en-US" sz="3600" b="1" dirty="0">
                <a:solidFill>
                  <a:schemeClr val="tx1"/>
                </a:solidFill>
                <a:latin typeface="Calibri" pitchFamily="34" charset="0"/>
              </a:rPr>
            </a:br>
            <a:r>
              <a:rPr lang="en-US" sz="1400" b="1" dirty="0">
                <a:solidFill>
                  <a:schemeClr val="tx1"/>
                </a:solidFill>
                <a:latin typeface="Calibri" pitchFamily="34" charset="0"/>
              </a:rPr>
              <a:t/>
            </a:r>
            <a:br>
              <a:rPr lang="en-US" sz="1400" b="1" dirty="0">
                <a:solidFill>
                  <a:schemeClr val="tx1"/>
                </a:solidFill>
                <a:latin typeface="Calibri" pitchFamily="34" charset="0"/>
              </a:rPr>
            </a:br>
            <a:r>
              <a:rPr lang="en-US" sz="2800" b="1" dirty="0">
                <a:solidFill>
                  <a:schemeClr val="tx1"/>
                </a:solidFill>
                <a:latin typeface="Calibri" pitchFamily="34" charset="0"/>
              </a:rPr>
              <a:t>(Comparative clinical study)</a:t>
            </a:r>
            <a:endParaRPr lang="en-US" sz="3600" dirty="0">
              <a:solidFill>
                <a:schemeClr val="tx1"/>
              </a:solidFill>
            </a:endParaRPr>
          </a:p>
        </p:txBody>
      </p:sp>
      <p:sp>
        <p:nvSpPr>
          <p:cNvPr id="57347" name="Slide Number Placeholder 5"/>
          <p:cNvSpPr>
            <a:spLocks noGrp="1"/>
          </p:cNvSpPr>
          <p:nvPr>
            <p:ph type="sldNum" sz="quarter" idx="4294967295"/>
          </p:nvPr>
        </p:nvSpPr>
        <p:spPr>
          <a:xfrm>
            <a:off x="7010400" y="6589713"/>
            <a:ext cx="2133600" cy="228600"/>
          </a:xfrm>
          <a:prstGeom prst="rect">
            <a:avLst/>
          </a:prstGeom>
          <a:noFill/>
          <a:ln>
            <a:miter lim="800000"/>
            <a:headEnd/>
            <a:tailEnd/>
          </a:ln>
        </p:spPr>
        <p:txBody>
          <a:bodyPr/>
          <a:lstStyle/>
          <a:p>
            <a:pPr>
              <a:buFontTx/>
              <a:buNone/>
            </a:pPr>
            <a:fld id="{A073EEE9-A256-4230-B9E6-3E1ACDD05ECA}" type="slidenum">
              <a:rPr lang="en-US" smtClean="0">
                <a:solidFill>
                  <a:schemeClr val="bg1"/>
                </a:solidFill>
              </a:rPr>
              <a:pPr>
                <a:buFontTx/>
                <a:buNone/>
              </a:pPr>
              <a:t>21</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6"/>
          <p:cNvSpPr>
            <a:spLocks noGrp="1"/>
          </p:cNvSpPr>
          <p:nvPr>
            <p:ph type="title"/>
          </p:nvPr>
        </p:nvSpPr>
        <p:spPr>
          <a:xfrm>
            <a:off x="323849" y="246439"/>
            <a:ext cx="8509103" cy="926020"/>
          </a:xfrm>
        </p:spPr>
        <p:txBody>
          <a:bodyPr>
            <a:normAutofit/>
          </a:bodyPr>
          <a:lstStyle/>
          <a:p>
            <a:pPr algn="l"/>
            <a:r>
              <a:rPr lang="en-US" sz="3600" b="1" dirty="0" err="1" smtClean="0"/>
              <a:t>Biosimilars</a:t>
            </a:r>
            <a:r>
              <a:rPr lang="en-US" sz="3600" b="1" dirty="0" smtClean="0"/>
              <a:t>: Study Design Considerations</a:t>
            </a:r>
          </a:p>
        </p:txBody>
      </p:sp>
      <p:sp>
        <p:nvSpPr>
          <p:cNvPr id="3" name="Content Placeholder 2"/>
          <p:cNvSpPr>
            <a:spLocks noGrp="1"/>
          </p:cNvSpPr>
          <p:nvPr>
            <p:ph idx="1"/>
          </p:nvPr>
        </p:nvSpPr>
        <p:spPr/>
        <p:txBody>
          <a:bodyPr/>
          <a:lstStyle/>
          <a:p>
            <a:pPr marL="457200" lvl="1" indent="0">
              <a:buFont typeface="Arial" charset="0"/>
              <a:buNone/>
              <a:defRPr/>
            </a:pPr>
            <a:r>
              <a:rPr lang="en-US" dirty="0" smtClean="0"/>
              <a:t> </a:t>
            </a:r>
            <a:endParaRPr lang="en-US" dirty="0"/>
          </a:p>
          <a:p>
            <a:pPr>
              <a:defRPr/>
            </a:pPr>
            <a:endParaRPr lang="en-US" dirty="0" smtClean="0"/>
          </a:p>
          <a:p>
            <a:pPr>
              <a:defRPr/>
            </a:pPr>
            <a:endParaRPr lang="en-US" dirty="0" smtClean="0"/>
          </a:p>
          <a:p>
            <a:pPr marL="0" indent="0">
              <a:buFont typeface="Wingdings" pitchFamily="2" charset="2"/>
              <a:buNone/>
              <a:defRPr/>
            </a:pPr>
            <a:endParaRPr lang="en-US" dirty="0" smtClean="0"/>
          </a:p>
        </p:txBody>
      </p:sp>
      <p:graphicFrame>
        <p:nvGraphicFramePr>
          <p:cNvPr id="9" name="Table 8"/>
          <p:cNvGraphicFramePr>
            <a:graphicFrameLocks noGrp="1"/>
          </p:cNvGraphicFramePr>
          <p:nvPr/>
        </p:nvGraphicFramePr>
        <p:xfrm>
          <a:off x="990600" y="1463040"/>
          <a:ext cx="7010401" cy="4907280"/>
        </p:xfrm>
        <a:graphic>
          <a:graphicData uri="http://schemas.openxmlformats.org/drawingml/2006/table">
            <a:tbl>
              <a:tblPr firstRow="1" bandRow="1">
                <a:tableStyleId>{5C22544A-7EE6-4342-B048-85BDC9FD1C3A}</a:tableStyleId>
              </a:tblPr>
              <a:tblGrid>
                <a:gridCol w="1219200"/>
                <a:gridCol w="1776698"/>
                <a:gridCol w="4014503"/>
              </a:tblGrid>
              <a:tr h="465426">
                <a:tc>
                  <a:txBody>
                    <a:bodyPr/>
                    <a:lstStyle/>
                    <a:p>
                      <a:pPr algn="ctr"/>
                      <a:endParaRPr lang="en-US" dirty="0">
                        <a:solidFill>
                          <a:schemeClr val="tx1"/>
                        </a:solidFill>
                      </a:endParaRPr>
                    </a:p>
                  </a:txBody>
                  <a:tcPr/>
                </a:tc>
                <a:tc>
                  <a:txBody>
                    <a:bodyPr/>
                    <a:lstStyle/>
                    <a:p>
                      <a:pPr algn="ctr"/>
                      <a:r>
                        <a:rPr lang="en-US" dirty="0" smtClean="0">
                          <a:solidFill>
                            <a:schemeClr val="tx1"/>
                          </a:solidFill>
                        </a:rPr>
                        <a:t>Reference Product</a:t>
                      </a:r>
                      <a:endParaRPr lang="en-US" dirty="0">
                        <a:solidFill>
                          <a:schemeClr val="tx1"/>
                        </a:solidFill>
                      </a:endParaRPr>
                    </a:p>
                  </a:txBody>
                  <a:tcPr/>
                </a:tc>
                <a:tc>
                  <a:txBody>
                    <a:bodyPr/>
                    <a:lstStyle/>
                    <a:p>
                      <a:pPr algn="ctr"/>
                      <a:r>
                        <a:rPr lang="en-US" dirty="0" err="1" smtClean="0">
                          <a:solidFill>
                            <a:schemeClr val="tx1"/>
                          </a:solidFill>
                        </a:rPr>
                        <a:t>Biosimilar</a:t>
                      </a:r>
                      <a:endParaRPr lang="en-US" dirty="0">
                        <a:solidFill>
                          <a:schemeClr val="tx1"/>
                        </a:solidFill>
                      </a:endParaRPr>
                    </a:p>
                  </a:txBody>
                  <a:tcPr/>
                </a:tc>
              </a:tr>
              <a:tr h="465426">
                <a:tc>
                  <a:txBody>
                    <a:bodyPr/>
                    <a:lstStyle/>
                    <a:p>
                      <a:r>
                        <a:rPr lang="en-US" sz="1600" dirty="0" smtClean="0">
                          <a:solidFill>
                            <a:schemeClr val="tx1"/>
                          </a:solidFill>
                        </a:rPr>
                        <a:t>Comparator</a:t>
                      </a:r>
                      <a:endParaRPr lang="en-US" sz="1600" dirty="0">
                        <a:solidFill>
                          <a:schemeClr val="tx1"/>
                        </a:solidFill>
                      </a:endParaRPr>
                    </a:p>
                  </a:txBody>
                  <a:tcPr/>
                </a:tc>
                <a:tc>
                  <a:txBody>
                    <a:bodyPr/>
                    <a:lstStyle/>
                    <a:p>
                      <a:r>
                        <a:rPr lang="en-US" sz="1600" dirty="0" smtClean="0">
                          <a:solidFill>
                            <a:schemeClr val="tx1"/>
                          </a:solidFill>
                        </a:rPr>
                        <a:t>Placebo or active comparator</a:t>
                      </a:r>
                      <a:endParaRPr lang="en-US" sz="1600" dirty="0">
                        <a:solidFill>
                          <a:schemeClr val="tx1"/>
                        </a:solidFill>
                      </a:endParaRPr>
                    </a:p>
                  </a:txBody>
                  <a:tcPr/>
                </a:tc>
                <a:tc>
                  <a:txBody>
                    <a:bodyPr/>
                    <a:lstStyle/>
                    <a:p>
                      <a:r>
                        <a:rPr lang="en-US" sz="1600" dirty="0" smtClean="0">
                          <a:solidFill>
                            <a:schemeClr val="tx1"/>
                          </a:solidFill>
                        </a:rPr>
                        <a:t>Active comparator study – reference product  (“no clinically meaningful differences”)</a:t>
                      </a:r>
                      <a:endParaRPr lang="en-US" sz="1600" dirty="0">
                        <a:solidFill>
                          <a:schemeClr val="tx1"/>
                        </a:solidFill>
                      </a:endParaRPr>
                    </a:p>
                  </a:txBody>
                  <a:tcPr/>
                </a:tc>
              </a:tr>
              <a:tr h="516948">
                <a:tc>
                  <a:txBody>
                    <a:bodyPr/>
                    <a:lstStyle/>
                    <a:p>
                      <a:r>
                        <a:rPr lang="en-US" sz="1600" dirty="0" smtClean="0">
                          <a:solidFill>
                            <a:schemeClr val="tx1"/>
                          </a:solidFill>
                        </a:rPr>
                        <a:t>Statistical study</a:t>
                      </a:r>
                      <a:r>
                        <a:rPr lang="en-US" sz="1600" baseline="0" dirty="0" smtClean="0">
                          <a:solidFill>
                            <a:schemeClr val="tx1"/>
                          </a:solidFill>
                        </a:rPr>
                        <a:t> design</a:t>
                      </a:r>
                      <a:endParaRPr lang="en-US" sz="1600" dirty="0">
                        <a:solidFill>
                          <a:schemeClr val="tx1"/>
                        </a:solidFill>
                      </a:endParaRPr>
                    </a:p>
                  </a:txBody>
                  <a:tcPr/>
                </a:tc>
                <a:tc>
                  <a:txBody>
                    <a:bodyPr/>
                    <a:lstStyle/>
                    <a:p>
                      <a:r>
                        <a:rPr lang="en-US" sz="1600" dirty="0" smtClean="0">
                          <a:solidFill>
                            <a:schemeClr val="tx1"/>
                          </a:solidFill>
                        </a:rPr>
                        <a:t>Superiority</a:t>
                      </a:r>
                      <a:r>
                        <a:rPr lang="en-US" sz="1600" baseline="0" dirty="0" smtClean="0">
                          <a:solidFill>
                            <a:schemeClr val="tx1"/>
                          </a:solidFill>
                        </a:rPr>
                        <a:t> or n</a:t>
                      </a:r>
                      <a:r>
                        <a:rPr lang="en-US" sz="1600" dirty="0" smtClean="0">
                          <a:solidFill>
                            <a:schemeClr val="tx1"/>
                          </a:solidFill>
                        </a:rPr>
                        <a:t>on-inferiority</a:t>
                      </a:r>
                      <a:endParaRPr lang="en-US" sz="1600" dirty="0">
                        <a:solidFill>
                          <a:schemeClr val="tx1"/>
                        </a:solidFill>
                      </a:endParaRPr>
                    </a:p>
                  </a:txBody>
                  <a:tcPr/>
                </a:tc>
                <a:tc>
                  <a:txBody>
                    <a:bodyPr/>
                    <a:lstStyle/>
                    <a:p>
                      <a:r>
                        <a:rPr lang="en-US" sz="1600" dirty="0" smtClean="0">
                          <a:solidFill>
                            <a:schemeClr val="tx1"/>
                          </a:solidFill>
                        </a:rPr>
                        <a:t>Generally equivalence;</a:t>
                      </a:r>
                      <a:r>
                        <a:rPr lang="en-US" sz="1600" baseline="0" dirty="0" smtClean="0">
                          <a:solidFill>
                            <a:schemeClr val="tx1"/>
                          </a:solidFill>
                        </a:rPr>
                        <a:t> non-superior </a:t>
                      </a:r>
                      <a:r>
                        <a:rPr lang="en-US" sz="1600" b="1" u="sng" baseline="0" dirty="0" smtClean="0">
                          <a:solidFill>
                            <a:schemeClr val="tx1"/>
                          </a:solidFill>
                        </a:rPr>
                        <a:t>and</a:t>
                      </a:r>
                      <a:r>
                        <a:rPr lang="en-US" sz="1600" baseline="0" dirty="0" smtClean="0">
                          <a:solidFill>
                            <a:schemeClr val="tx1"/>
                          </a:solidFill>
                        </a:rPr>
                        <a:t> non-inferior</a:t>
                      </a:r>
                      <a:endParaRPr lang="en-US" sz="1600" dirty="0">
                        <a:solidFill>
                          <a:schemeClr val="tx1"/>
                        </a:solidFill>
                      </a:endParaRPr>
                    </a:p>
                  </a:txBody>
                  <a:tcPr/>
                </a:tc>
              </a:tr>
              <a:tr h="1295400">
                <a:tc>
                  <a:txBody>
                    <a:bodyPr/>
                    <a:lstStyle/>
                    <a:p>
                      <a:r>
                        <a:rPr lang="en-US" sz="1600" strike="noStrike" baseline="0" dirty="0" smtClean="0">
                          <a:solidFill>
                            <a:schemeClr val="tx1"/>
                          </a:solidFill>
                        </a:rPr>
                        <a:t>E</a:t>
                      </a:r>
                      <a:r>
                        <a:rPr lang="en-US" sz="1600" dirty="0" smtClean="0">
                          <a:solidFill>
                            <a:schemeClr val="tx1"/>
                          </a:solidFill>
                        </a:rPr>
                        <a:t>ndpoint</a:t>
                      </a:r>
                      <a:endParaRPr lang="en-US" sz="1600" dirty="0">
                        <a:solidFill>
                          <a:schemeClr val="tx1"/>
                        </a:solidFill>
                      </a:endParaRPr>
                    </a:p>
                  </a:txBody>
                  <a:tcPr/>
                </a:tc>
                <a:tc>
                  <a:txBody>
                    <a:bodyPr/>
                    <a:lstStyle/>
                    <a:p>
                      <a:r>
                        <a:rPr lang="en-US" sz="1600" dirty="0" smtClean="0">
                          <a:solidFill>
                            <a:schemeClr val="tx1"/>
                          </a:solidFill>
                        </a:rPr>
                        <a:t>“Outcome by which the effectiveness of treatment in a clinical trial is evaluated</a:t>
                      </a:r>
                      <a:r>
                        <a:rPr lang="en-US" sz="1600" baseline="0" dirty="0" smtClean="0">
                          <a:solidFill>
                            <a:schemeClr val="tx1"/>
                          </a:solidFill>
                        </a:rPr>
                        <a:t>”</a:t>
                      </a:r>
                      <a:r>
                        <a:rPr lang="en-US" sz="1600" baseline="30000" dirty="0" smtClean="0">
                          <a:solidFill>
                            <a:schemeClr val="tx1"/>
                          </a:solidFill>
                        </a:rPr>
                        <a:t> 2</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Traditional efficacy</a:t>
                      </a:r>
                      <a:r>
                        <a:rPr lang="en-US" sz="1600" baseline="0" dirty="0" smtClean="0">
                          <a:solidFill>
                            <a:schemeClr val="tx1"/>
                          </a:solidFill>
                        </a:rPr>
                        <a:t> endpoints may not be sensitive to detect differences between similar, active products</a:t>
                      </a:r>
                      <a:endParaRPr lang="en-US" sz="1600" strike="sngStrike" dirty="0" smtClean="0">
                        <a:solidFill>
                          <a:schemeClr val="tx1"/>
                        </a:solidFill>
                      </a:endParaRPr>
                    </a:p>
                    <a:p>
                      <a:endParaRPr lang="en-US" sz="1000" dirty="0" smtClean="0">
                        <a:solidFill>
                          <a:schemeClr val="tx1"/>
                        </a:solidFill>
                      </a:endParaRPr>
                    </a:p>
                    <a:p>
                      <a:r>
                        <a:rPr lang="en-US" sz="1600" dirty="0" smtClean="0">
                          <a:solidFill>
                            <a:schemeClr val="tx1"/>
                          </a:solidFill>
                        </a:rPr>
                        <a:t>Endpoints should reflect </a:t>
                      </a:r>
                      <a:r>
                        <a:rPr lang="en-US" sz="1600" b="1" u="sng" dirty="0" smtClean="0">
                          <a:solidFill>
                            <a:schemeClr val="tx1"/>
                          </a:solidFill>
                        </a:rPr>
                        <a:t>activity</a:t>
                      </a:r>
                      <a:r>
                        <a:rPr lang="en-US" sz="1600" dirty="0" smtClean="0">
                          <a:solidFill>
                            <a:schemeClr val="tx1"/>
                          </a:solidFill>
                        </a:rPr>
                        <a:t> of the product</a:t>
                      </a:r>
                      <a:endParaRPr lang="en-US" sz="1600" dirty="0">
                        <a:solidFill>
                          <a:schemeClr val="tx1"/>
                        </a:solidFill>
                      </a:endParaRPr>
                    </a:p>
                  </a:txBody>
                  <a:tcPr/>
                </a:tc>
              </a:tr>
              <a:tr h="4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Time</a:t>
                      </a:r>
                      <a:r>
                        <a:rPr lang="en-US" sz="1600" baseline="0" dirty="0" smtClean="0">
                          <a:solidFill>
                            <a:schemeClr val="tx1"/>
                          </a:solidFill>
                        </a:rPr>
                        <a:t> point for assessing endpoint</a:t>
                      </a:r>
                    </a:p>
                    <a:p>
                      <a:endParaRPr lang="en-US" sz="1600" dirty="0">
                        <a:solidFill>
                          <a:schemeClr val="tx1"/>
                        </a:solidFill>
                      </a:endParaRPr>
                    </a:p>
                  </a:txBody>
                  <a:tcPr/>
                </a:tc>
                <a:tc>
                  <a:txBody>
                    <a:bodyPr/>
                    <a:lstStyle/>
                    <a:p>
                      <a:r>
                        <a:rPr lang="en-US" sz="1600" baseline="0" dirty="0" smtClean="0">
                          <a:solidFill>
                            <a:schemeClr val="tx1"/>
                          </a:solidFill>
                        </a:rPr>
                        <a:t>Adequate time for product to take and maintain clinical effect</a:t>
                      </a:r>
                      <a:endParaRPr lang="en-US" sz="1600" dirty="0">
                        <a:solidFill>
                          <a:schemeClr val="tx1"/>
                        </a:solidFill>
                      </a:endParaRPr>
                    </a:p>
                  </a:txBody>
                  <a:tcPr/>
                </a:tc>
                <a:tc>
                  <a:txBody>
                    <a:bodyPr/>
                    <a:lstStyle/>
                    <a:p>
                      <a:r>
                        <a:rPr lang="en-US" sz="1600" baseline="0" dirty="0" smtClean="0">
                          <a:solidFill>
                            <a:schemeClr val="tx1"/>
                          </a:solidFill>
                        </a:rPr>
                        <a:t>Time point(s) when most likely to detect differences between products, e.g., ascending portion of the dose-response curve, (“activity”) rather than at the therapeutic plateau (“efficacy”); look for similarity between “activity” responses</a:t>
                      </a:r>
                    </a:p>
                  </a:txBody>
                  <a:tcPr/>
                </a:tc>
              </a:tr>
            </a:tbl>
          </a:graphicData>
        </a:graphic>
      </p:graphicFrame>
      <p:sp>
        <p:nvSpPr>
          <p:cNvPr id="8" name="Date Placeholder 3"/>
          <p:cNvSpPr>
            <a:spLocks noGrp="1"/>
          </p:cNvSpPr>
          <p:nvPr>
            <p:ph type="dt" sz="quarter" idx="10"/>
          </p:nvPr>
        </p:nvSpPr>
        <p:spPr>
          <a:xfrm>
            <a:off x="152400" y="6477000"/>
            <a:ext cx="4953000" cy="228600"/>
          </a:xfrm>
        </p:spPr>
        <p:txBody>
          <a:bodyPr/>
          <a:lstStyle/>
          <a:p>
            <a:pPr>
              <a:defRPr/>
            </a:pPr>
            <a:r>
              <a:rPr lang="en-US" sz="1000" baseline="30000" dirty="0" smtClean="0">
                <a:latin typeface="+mn-lt"/>
              </a:rPr>
              <a:t>2 </a:t>
            </a:r>
            <a:r>
              <a:rPr lang="en-US" sz="1000" dirty="0" err="1" smtClean="0">
                <a:latin typeface="+mn-lt"/>
              </a:rPr>
              <a:t>Follman</a:t>
            </a:r>
            <a:r>
              <a:rPr lang="en-US" sz="1000" dirty="0" smtClean="0">
                <a:latin typeface="+mn-lt"/>
              </a:rPr>
              <a:t> DA. 2007 Wiley Encyclopedia of Clinical Trials. 1-8</a:t>
            </a:r>
            <a:endParaRPr lang="en-US" sz="10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6"/>
          <p:cNvSpPr>
            <a:spLocks noGrp="1"/>
          </p:cNvSpPr>
          <p:nvPr>
            <p:ph type="title"/>
          </p:nvPr>
        </p:nvSpPr>
        <p:spPr>
          <a:xfrm>
            <a:off x="323850" y="261679"/>
            <a:ext cx="8509103" cy="926020"/>
          </a:xfrm>
        </p:spPr>
        <p:txBody>
          <a:bodyPr/>
          <a:lstStyle/>
          <a:p>
            <a:pPr algn="l"/>
            <a:r>
              <a:rPr lang="en-US" sz="2800" b="1" dirty="0" err="1" smtClean="0"/>
              <a:t>Biosimilars</a:t>
            </a:r>
            <a:r>
              <a:rPr lang="en-US" sz="2800" b="1" dirty="0" smtClean="0"/>
              <a:t>: Study Design Considerations</a:t>
            </a:r>
          </a:p>
        </p:txBody>
      </p:sp>
      <p:sp>
        <p:nvSpPr>
          <p:cNvPr id="3" name="Content Placeholder 2"/>
          <p:cNvSpPr>
            <a:spLocks noGrp="1"/>
          </p:cNvSpPr>
          <p:nvPr>
            <p:ph idx="1"/>
          </p:nvPr>
        </p:nvSpPr>
        <p:spPr/>
        <p:txBody>
          <a:bodyPr/>
          <a:lstStyle/>
          <a:p>
            <a:pPr marL="457200" lvl="1" indent="0">
              <a:buFont typeface="Arial" charset="0"/>
              <a:buNone/>
              <a:defRPr/>
            </a:pPr>
            <a:r>
              <a:rPr lang="en-US" dirty="0" smtClean="0"/>
              <a:t> </a:t>
            </a:r>
            <a:endParaRPr lang="en-US" dirty="0"/>
          </a:p>
          <a:p>
            <a:pPr>
              <a:defRPr/>
            </a:pPr>
            <a:endParaRPr lang="en-US" dirty="0" smtClean="0"/>
          </a:p>
          <a:p>
            <a:pPr>
              <a:defRPr/>
            </a:pPr>
            <a:endParaRPr lang="en-US" dirty="0" smtClean="0"/>
          </a:p>
          <a:p>
            <a:pPr marL="0" indent="0">
              <a:buFont typeface="Wingdings" pitchFamily="2" charset="2"/>
              <a:buNone/>
              <a:defRPr/>
            </a:pPr>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827027220"/>
              </p:ext>
            </p:extLst>
          </p:nvPr>
        </p:nvGraphicFramePr>
        <p:xfrm>
          <a:off x="594360" y="1334592"/>
          <a:ext cx="7848599" cy="5022186"/>
        </p:xfrm>
        <a:graphic>
          <a:graphicData uri="http://schemas.openxmlformats.org/drawingml/2006/table">
            <a:tbl>
              <a:tblPr firstRow="1" bandRow="1">
                <a:tableStyleId>{5C22544A-7EE6-4342-B048-85BDC9FD1C3A}</a:tableStyleId>
              </a:tblPr>
              <a:tblGrid>
                <a:gridCol w="1066800"/>
                <a:gridCol w="2209800"/>
                <a:gridCol w="4571999"/>
              </a:tblGrid>
              <a:tr h="465426">
                <a:tc>
                  <a:txBody>
                    <a:bodyPr/>
                    <a:lstStyle/>
                    <a:p>
                      <a:endParaRPr lang="en-US" dirty="0">
                        <a:solidFill>
                          <a:schemeClr val="tx1"/>
                        </a:solidFill>
                      </a:endParaRPr>
                    </a:p>
                  </a:txBody>
                  <a:tcPr/>
                </a:tc>
                <a:tc>
                  <a:txBody>
                    <a:bodyPr/>
                    <a:lstStyle/>
                    <a:p>
                      <a:r>
                        <a:rPr lang="en-US" sz="1600" dirty="0" smtClean="0">
                          <a:solidFill>
                            <a:schemeClr val="tx1"/>
                          </a:solidFill>
                        </a:rPr>
                        <a:t>Reference Product</a:t>
                      </a:r>
                      <a:endParaRPr lang="en-US" sz="1600" dirty="0">
                        <a:solidFill>
                          <a:schemeClr val="tx1"/>
                        </a:solidFill>
                      </a:endParaRPr>
                    </a:p>
                  </a:txBody>
                  <a:tcPr/>
                </a:tc>
                <a:tc>
                  <a:txBody>
                    <a:bodyPr/>
                    <a:lstStyle/>
                    <a:p>
                      <a:pPr algn="ctr"/>
                      <a:r>
                        <a:rPr lang="en-US" sz="1600" dirty="0" err="1" smtClean="0">
                          <a:solidFill>
                            <a:schemeClr val="tx1"/>
                          </a:solidFill>
                        </a:rPr>
                        <a:t>Biosimilar</a:t>
                      </a:r>
                      <a:endParaRPr lang="en-US" sz="1600" dirty="0">
                        <a:solidFill>
                          <a:schemeClr val="tx1"/>
                        </a:solidFill>
                      </a:endParaRPr>
                    </a:p>
                  </a:txBody>
                  <a:tcPr/>
                </a:tc>
              </a:tr>
              <a:tr h="4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Patient</a:t>
                      </a:r>
                      <a:r>
                        <a:rPr lang="en-US" sz="1500" baseline="0" dirty="0" smtClean="0">
                          <a:solidFill>
                            <a:schemeClr val="tx1"/>
                          </a:solidFill>
                        </a:rPr>
                        <a:t> population</a:t>
                      </a:r>
                      <a:endParaRPr lang="en-US" sz="1500" dirty="0" smtClean="0">
                        <a:solidFill>
                          <a:schemeClr val="tx1"/>
                        </a:solidFill>
                      </a:endParaRPr>
                    </a:p>
                    <a:p>
                      <a:endParaRPr lang="en-US" sz="1500" dirty="0">
                        <a:solidFill>
                          <a:schemeClr val="tx1"/>
                        </a:solidFill>
                      </a:endParaRPr>
                    </a:p>
                  </a:txBody>
                  <a:tcPr/>
                </a:tc>
                <a:tc>
                  <a:txBody>
                    <a:bodyPr/>
                    <a:lstStyle/>
                    <a:p>
                      <a:r>
                        <a:rPr lang="en-US" sz="1500" dirty="0" smtClean="0">
                          <a:solidFill>
                            <a:schemeClr val="tx1"/>
                          </a:solidFill>
                        </a:rPr>
                        <a:t>Disease population for which</a:t>
                      </a:r>
                      <a:r>
                        <a:rPr lang="en-US" sz="1500" baseline="0" dirty="0" smtClean="0">
                          <a:solidFill>
                            <a:schemeClr val="tx1"/>
                          </a:solidFill>
                        </a:rPr>
                        <a:t> </a:t>
                      </a:r>
                      <a:r>
                        <a:rPr lang="en-US" sz="1500" strike="noStrike" baseline="0" dirty="0" smtClean="0">
                          <a:solidFill>
                            <a:schemeClr val="tx1"/>
                          </a:solidFill>
                        </a:rPr>
                        <a:t>licensure is sought</a:t>
                      </a:r>
                      <a:endParaRPr lang="en-US" sz="1500" strike="noStrike" baseline="0" dirty="0">
                        <a:solidFill>
                          <a:schemeClr val="tx1"/>
                        </a:solidFill>
                      </a:endParaRPr>
                    </a:p>
                  </a:txBody>
                  <a:tcPr/>
                </a:tc>
                <a:tc>
                  <a:txBody>
                    <a:bodyPr/>
                    <a:lstStyle/>
                    <a:p>
                      <a:r>
                        <a:rPr lang="en-US" sz="1500" dirty="0" smtClean="0">
                          <a:solidFill>
                            <a:schemeClr val="tx1"/>
                          </a:solidFill>
                        </a:rPr>
                        <a:t>Same or different from </a:t>
                      </a:r>
                      <a:r>
                        <a:rPr lang="en-US" sz="1500" baseline="0" dirty="0" smtClean="0">
                          <a:solidFill>
                            <a:schemeClr val="tx1"/>
                          </a:solidFill>
                        </a:rPr>
                        <a:t>the reference product</a:t>
                      </a:r>
                    </a:p>
                    <a:p>
                      <a:endParaRPr lang="en-US" sz="1000" baseline="0" dirty="0" smtClean="0">
                        <a:solidFill>
                          <a:schemeClr val="tx1"/>
                        </a:solidFill>
                      </a:endParaRPr>
                    </a:p>
                    <a:p>
                      <a:r>
                        <a:rPr lang="en-US" sz="1500" baseline="0" dirty="0" smtClean="0">
                          <a:solidFill>
                            <a:schemeClr val="tx1"/>
                          </a:solidFill>
                        </a:rPr>
                        <a:t>Should be sensitive to detect differences; for example populations in early or late stage disease which may not be confounded by concurrent  or previous therapy</a:t>
                      </a:r>
                    </a:p>
                  </a:txBody>
                  <a:tcPr/>
                </a:tc>
              </a:tr>
              <a:tr h="516948">
                <a:tc>
                  <a:txBody>
                    <a:bodyPr/>
                    <a:lstStyle/>
                    <a:p>
                      <a:r>
                        <a:rPr lang="en-US" sz="1500" baseline="0" dirty="0" smtClean="0">
                          <a:solidFill>
                            <a:schemeClr val="tx1"/>
                          </a:solidFill>
                        </a:rPr>
                        <a:t>Dose </a:t>
                      </a:r>
                      <a:endParaRPr lang="en-US" sz="1500" dirty="0">
                        <a:solidFill>
                          <a:schemeClr val="tx1"/>
                        </a:solidFill>
                      </a:endParaRPr>
                    </a:p>
                  </a:txBody>
                  <a:tcPr/>
                </a:tc>
                <a:tc>
                  <a:txBody>
                    <a:bodyPr/>
                    <a:lstStyle/>
                    <a:p>
                      <a:r>
                        <a:rPr lang="en-US" sz="1500" baseline="0" dirty="0" smtClean="0">
                          <a:solidFill>
                            <a:schemeClr val="tx1"/>
                          </a:solidFill>
                        </a:rPr>
                        <a:t>Objective is to obtain clinical efficacy as efficiently and safely as possible</a:t>
                      </a:r>
                      <a:endParaRPr lang="en-US" sz="1500" dirty="0">
                        <a:solidFill>
                          <a:schemeClr val="tx1"/>
                        </a:solidFill>
                      </a:endParaRPr>
                    </a:p>
                  </a:txBody>
                  <a:tcPr/>
                </a:tc>
                <a:tc>
                  <a:txBody>
                    <a:bodyPr/>
                    <a:lstStyle/>
                    <a:p>
                      <a:r>
                        <a:rPr lang="en-US" sz="1500" dirty="0" smtClean="0">
                          <a:solidFill>
                            <a:schemeClr val="tx1"/>
                          </a:solidFill>
                        </a:rPr>
                        <a:t>May be therapeutic dose, or a lower dose  (if</a:t>
                      </a:r>
                      <a:r>
                        <a:rPr lang="en-US" sz="1500" baseline="0" dirty="0" smtClean="0">
                          <a:solidFill>
                            <a:schemeClr val="tx1"/>
                          </a:solidFill>
                        </a:rPr>
                        <a:t> ethical)</a:t>
                      </a:r>
                      <a:endParaRPr lang="en-US" sz="1500" dirty="0" smtClean="0">
                        <a:solidFill>
                          <a:schemeClr val="tx1"/>
                        </a:solidFill>
                      </a:endParaRPr>
                    </a:p>
                    <a:p>
                      <a:endParaRPr lang="en-US" sz="1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Dose should produce</a:t>
                      </a:r>
                      <a:r>
                        <a:rPr lang="en-US" sz="1500" baseline="0" dirty="0" smtClean="0">
                          <a:solidFill>
                            <a:schemeClr val="tx1"/>
                          </a:solidFill>
                        </a:rPr>
                        <a:t> an effect over a time period that is conducive to detecting differences between products, e.g., therapeutic dose may reach plateau before one can assay for differences between products;  lower dose may have a less steep dose-response curve</a:t>
                      </a:r>
                    </a:p>
                  </a:txBody>
                  <a:tcPr/>
                </a:tc>
              </a:tr>
              <a:tr h="631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Sample size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Powered to demonstrate efficacy by detecting treatment difference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strike="noStrike" baseline="0" dirty="0" smtClean="0">
                          <a:solidFill>
                            <a:schemeClr val="tx1"/>
                          </a:solidFill>
                        </a:rPr>
                        <a:t>Based on the selected endpoint and margins (generally equivalence) under the chosen study conditions</a:t>
                      </a:r>
                      <a:endParaRPr lang="en-US" sz="1500" strike="noStrike" dirty="0" smtClean="0">
                        <a:solidFill>
                          <a:schemeClr val="tx1"/>
                        </a:solidFill>
                      </a:endParaRPr>
                    </a:p>
                  </a:txBody>
                  <a:tcPr/>
                </a:tc>
              </a:tr>
              <a:tr h="465426">
                <a:tc>
                  <a:txBody>
                    <a:bodyPr/>
                    <a:lstStyle/>
                    <a:p>
                      <a:r>
                        <a:rPr lang="en-US" sz="1500" dirty="0" smtClean="0">
                          <a:solidFill>
                            <a:schemeClr val="tx1"/>
                          </a:solidFill>
                        </a:rPr>
                        <a:t>Duration</a:t>
                      </a:r>
                      <a:endParaRPr lang="en-US" sz="1500" dirty="0">
                        <a:solidFill>
                          <a:schemeClr val="tx1"/>
                        </a:solidFill>
                      </a:endParaRPr>
                    </a:p>
                  </a:txBody>
                  <a:tcPr/>
                </a:tc>
                <a:tc>
                  <a:txBody>
                    <a:bodyPr/>
                    <a:lstStyle/>
                    <a:p>
                      <a:r>
                        <a:rPr lang="en-US" sz="1500" dirty="0" smtClean="0">
                          <a:solidFill>
                            <a:schemeClr val="tx1"/>
                          </a:solidFill>
                        </a:rPr>
                        <a:t>Adequate to assess efficacy and reasonable safety follow-</a:t>
                      </a:r>
                      <a:r>
                        <a:rPr lang="en-US" sz="1500" baseline="0" dirty="0" smtClean="0">
                          <a:solidFill>
                            <a:schemeClr val="tx1"/>
                          </a:solidFill>
                        </a:rPr>
                        <a:t>up</a:t>
                      </a:r>
                      <a:endParaRPr lang="en-US" sz="1500" dirty="0">
                        <a:solidFill>
                          <a:schemeClr val="tx1"/>
                        </a:solidFill>
                      </a:endParaRPr>
                    </a:p>
                  </a:txBody>
                  <a:tcPr/>
                </a:tc>
                <a:tc>
                  <a:txBody>
                    <a:bodyPr/>
                    <a:lstStyle/>
                    <a:p>
                      <a:r>
                        <a:rPr lang="en-US" sz="1500" dirty="0" smtClean="0">
                          <a:solidFill>
                            <a:schemeClr val="tx1"/>
                          </a:solidFill>
                        </a:rPr>
                        <a:t>Driven by study design (e.g., endpoint and time point); Generally</a:t>
                      </a:r>
                      <a:r>
                        <a:rPr lang="en-US" sz="1500" baseline="0" dirty="0" smtClean="0">
                          <a:solidFill>
                            <a:schemeClr val="tx1"/>
                          </a:solidFill>
                        </a:rPr>
                        <a:t> same or shorter duration because not independently establishing safety and efficacy of the product</a:t>
                      </a:r>
                      <a:endParaRPr lang="en-US" sz="15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8"/>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endParaRPr lang="en-US" b="1" dirty="0" smtClean="0"/>
          </a:p>
        </p:txBody>
      </p:sp>
      <p:sp>
        <p:nvSpPr>
          <p:cNvPr id="2" name="Text Placeholder 1"/>
          <p:cNvSpPr>
            <a:spLocks noGrp="1"/>
          </p:cNvSpPr>
          <p:nvPr>
            <p:ph type="body" idx="1"/>
          </p:nvPr>
        </p:nvSpPr>
        <p:spPr>
          <a:xfrm>
            <a:off x="722313" y="1695979"/>
            <a:ext cx="7772400" cy="2562754"/>
          </a:xfrm>
        </p:spPr>
        <p:txBody>
          <a:bodyPr>
            <a:normAutofit lnSpcReduction="10000"/>
          </a:bodyPr>
          <a:lstStyle/>
          <a:p>
            <a:pPr algn="ctr"/>
            <a:r>
              <a:rPr lang="en-US" sz="3600" b="1" dirty="0">
                <a:solidFill>
                  <a:schemeClr val="tx1"/>
                </a:solidFill>
              </a:rPr>
              <a:t>Safety</a:t>
            </a:r>
            <a:br>
              <a:rPr lang="en-US" sz="3600" b="1" dirty="0">
                <a:solidFill>
                  <a:schemeClr val="tx1"/>
                </a:solidFill>
              </a:rPr>
            </a:br>
            <a:r>
              <a:rPr lang="en-US" sz="3600" b="1" dirty="0">
                <a:solidFill>
                  <a:schemeClr val="tx1"/>
                </a:solidFill>
              </a:rPr>
              <a:t/>
            </a:r>
            <a:br>
              <a:rPr lang="en-US" sz="3600" b="1" dirty="0">
                <a:solidFill>
                  <a:schemeClr val="tx1"/>
                </a:solidFill>
              </a:rPr>
            </a:br>
            <a:r>
              <a:rPr lang="en-US" sz="3600" b="1" dirty="0">
                <a:solidFill>
                  <a:schemeClr val="tx1"/>
                </a:solidFill>
              </a:rPr>
              <a:t>Biological Products</a:t>
            </a:r>
            <a:br>
              <a:rPr lang="en-US" sz="3600" b="1" dirty="0">
                <a:solidFill>
                  <a:schemeClr val="tx1"/>
                </a:solidFill>
              </a:rPr>
            </a:br>
            <a:r>
              <a:rPr lang="en-US" sz="3600" b="1" dirty="0" err="1">
                <a:solidFill>
                  <a:schemeClr val="tx1"/>
                </a:solidFill>
              </a:rPr>
              <a:t>Biosimilars</a:t>
            </a:r>
            <a:r>
              <a:rPr lang="en-US" sz="2400" dirty="0"/>
              <a:t/>
            </a:r>
            <a:br>
              <a:rPr lang="en-US" sz="2400" dirty="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199"/>
            <a:ext cx="8509103" cy="926020"/>
          </a:xfrm>
          <a:extLst/>
        </p:spPr>
        <p:txBody>
          <a:bodyPr>
            <a:normAutofit/>
          </a:bodyPr>
          <a:lstStyle/>
          <a:p>
            <a:pPr algn="l">
              <a:defRPr/>
            </a:pPr>
            <a:r>
              <a:rPr lang="en-US" sz="3600" b="1" dirty="0" smtClean="0"/>
              <a:t>Safety and Immunogenicity</a:t>
            </a:r>
            <a:endParaRPr lang="en-US" sz="3600" b="1" strike="sngStrike" dirty="0"/>
          </a:p>
        </p:txBody>
      </p:sp>
      <p:sp>
        <p:nvSpPr>
          <p:cNvPr id="65538" name="Content Placeholder 2"/>
          <p:cNvSpPr>
            <a:spLocks noGrp="1"/>
          </p:cNvSpPr>
          <p:nvPr>
            <p:ph idx="1"/>
          </p:nvPr>
        </p:nvSpPr>
        <p:spPr>
          <a:xfrm>
            <a:off x="457200" y="1524000"/>
            <a:ext cx="7924800" cy="4525963"/>
          </a:xfrm>
        </p:spPr>
        <p:txBody>
          <a:bodyPr>
            <a:normAutofit/>
          </a:bodyPr>
          <a:lstStyle/>
          <a:p>
            <a:r>
              <a:rPr lang="en-US" dirty="0" smtClean="0"/>
              <a:t>Concern for biological products</a:t>
            </a:r>
          </a:p>
          <a:p>
            <a:pPr lvl="1"/>
            <a:r>
              <a:rPr lang="en-US" dirty="0" smtClean="0"/>
              <a:t>Large molecules with complex manufacturing process</a:t>
            </a:r>
          </a:p>
          <a:p>
            <a:r>
              <a:rPr lang="en-US" dirty="0" smtClean="0"/>
              <a:t>Impact can range from no clinical relevance to loss of efficacy and/or autoimmunity to endogenous molecules (antibody neutralization of a natural protein with biological activity)</a:t>
            </a:r>
          </a:p>
          <a:p>
            <a:endParaRPr lang="en-US" dirty="0" smtClean="0"/>
          </a:p>
          <a:p>
            <a:endParaRPr lang="en-US" dirty="0" smtClean="0"/>
          </a:p>
        </p:txBody>
      </p:sp>
      <p:sp>
        <p:nvSpPr>
          <p:cNvPr id="4" name="Date Placeholder 3"/>
          <p:cNvSpPr>
            <a:spLocks noGrp="1"/>
          </p:cNvSpPr>
          <p:nvPr>
            <p:ph type="dt" sz="quarter" idx="10"/>
          </p:nvPr>
        </p:nvSpPr>
        <p:spPr>
          <a:xfrm>
            <a:off x="152400" y="6477000"/>
            <a:ext cx="2590800" cy="228600"/>
          </a:xfrm>
        </p:spPr>
        <p:txBody>
          <a:bodyPr/>
          <a:lstStyle/>
          <a:p>
            <a:pPr>
              <a:defRPr/>
            </a:pPr>
            <a:r>
              <a:rPr lang="en-US" sz="1000" baseline="30000" dirty="0">
                <a:latin typeface="+mn-lt"/>
              </a:rPr>
              <a:t>4</a:t>
            </a:r>
            <a:r>
              <a:rPr lang="en-US" sz="1000" dirty="0" smtClean="0">
                <a:latin typeface="+mn-lt"/>
              </a:rPr>
              <a:t> Lancet 2006; </a:t>
            </a:r>
            <a:r>
              <a:rPr lang="en-US" sz="1000" dirty="0" err="1" smtClean="0">
                <a:latin typeface="+mn-lt"/>
              </a:rPr>
              <a:t>Vol</a:t>
            </a:r>
            <a:r>
              <a:rPr lang="en-US" sz="1000" dirty="0" smtClean="0">
                <a:latin typeface="+mn-lt"/>
              </a:rPr>
              <a:t> 368; 1387-91</a:t>
            </a:r>
            <a:endParaRPr lang="en-US" sz="10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323849" y="231199"/>
            <a:ext cx="8509103" cy="926020"/>
          </a:xfrm>
        </p:spPr>
        <p:txBody>
          <a:bodyPr>
            <a:normAutofit/>
          </a:bodyPr>
          <a:lstStyle/>
          <a:p>
            <a:pPr algn="l"/>
            <a:r>
              <a:rPr lang="en-US" sz="3600" b="1" dirty="0" smtClean="0"/>
              <a:t>Immunogenicity: </a:t>
            </a:r>
            <a:r>
              <a:rPr lang="en-US" sz="3600" b="1" dirty="0" err="1" smtClean="0"/>
              <a:t>Biosimilars</a:t>
            </a:r>
            <a:endParaRPr lang="en-US" sz="3600" b="1" dirty="0" smtClean="0"/>
          </a:p>
        </p:txBody>
      </p:sp>
      <p:sp>
        <p:nvSpPr>
          <p:cNvPr id="5" name="Content Placeholder 4"/>
          <p:cNvSpPr>
            <a:spLocks noGrp="1"/>
          </p:cNvSpPr>
          <p:nvPr>
            <p:ph idx="1"/>
          </p:nvPr>
        </p:nvSpPr>
        <p:spPr>
          <a:xfrm>
            <a:off x="457200" y="1524000"/>
            <a:ext cx="8001000" cy="4525963"/>
          </a:xfrm>
        </p:spPr>
        <p:txBody>
          <a:bodyPr>
            <a:normAutofit fontScale="70000" lnSpcReduction="20000"/>
          </a:bodyPr>
          <a:lstStyle/>
          <a:p>
            <a:pPr marL="0" indent="0">
              <a:buFont typeface="Wingdings" pitchFamily="2" charset="2"/>
              <a:buNone/>
              <a:defRPr/>
            </a:pPr>
            <a:r>
              <a:rPr lang="en-US" dirty="0"/>
              <a:t>General immunogenicity issues with biologics, plus product-specific considerations</a:t>
            </a:r>
          </a:p>
          <a:p>
            <a:pPr>
              <a:defRPr/>
            </a:pPr>
            <a:r>
              <a:rPr lang="en-US" dirty="0"/>
              <a:t>Immunogenicity related to clinically inactive components</a:t>
            </a:r>
          </a:p>
          <a:p>
            <a:pPr lvl="1">
              <a:defRPr/>
            </a:pPr>
            <a:r>
              <a:rPr lang="en-US" dirty="0" smtClean="0"/>
              <a:t>Proposed biosimilar </a:t>
            </a:r>
            <a:r>
              <a:rPr lang="en-US" dirty="0"/>
              <a:t>may have different excipients, impurities and formulation than the reference </a:t>
            </a:r>
            <a:r>
              <a:rPr lang="en-US" dirty="0" smtClean="0"/>
              <a:t>product; permissible as long as proposed biosimilar meets definition of </a:t>
            </a:r>
            <a:r>
              <a:rPr lang="en-US" dirty="0" smtClean="0"/>
              <a:t>biosimilarity</a:t>
            </a:r>
          </a:p>
          <a:p>
            <a:pPr lvl="1">
              <a:defRPr/>
            </a:pPr>
            <a:endParaRPr lang="en-US" sz="1300" dirty="0" smtClean="0"/>
          </a:p>
          <a:p>
            <a:pPr>
              <a:defRPr/>
            </a:pPr>
            <a:r>
              <a:rPr lang="en-US" dirty="0" smtClean="0"/>
              <a:t>Goal </a:t>
            </a:r>
            <a:r>
              <a:rPr lang="en-US" dirty="0" smtClean="0"/>
              <a:t>is to evaluate potential differences between the proposed biosimilar and reference product in the incidence and severity of human immune </a:t>
            </a:r>
            <a:r>
              <a:rPr lang="en-US" dirty="0" smtClean="0"/>
              <a:t>response</a:t>
            </a:r>
          </a:p>
          <a:p>
            <a:pPr>
              <a:defRPr/>
            </a:pPr>
            <a:endParaRPr lang="en-US" sz="1400" dirty="0" smtClean="0"/>
          </a:p>
          <a:p>
            <a:pPr>
              <a:defRPr/>
            </a:pPr>
            <a:r>
              <a:rPr lang="en-US" dirty="0" smtClean="0"/>
              <a:t>Differences </a:t>
            </a:r>
            <a:r>
              <a:rPr lang="en-US" dirty="0"/>
              <a:t>in </a:t>
            </a:r>
            <a:r>
              <a:rPr lang="en-US" dirty="0" smtClean="0"/>
              <a:t>immune response </a:t>
            </a:r>
            <a:r>
              <a:rPr lang="en-US" dirty="0"/>
              <a:t>between a reference product and proposed biosimilar could represent a clinically meaningful difference and therefore </a:t>
            </a:r>
            <a:r>
              <a:rPr lang="en-US" dirty="0" smtClean="0"/>
              <a:t>preclude licensure </a:t>
            </a:r>
            <a:r>
              <a:rPr lang="en-US" dirty="0"/>
              <a:t>as a </a:t>
            </a:r>
            <a:r>
              <a:rPr lang="en-US" dirty="0" smtClean="0"/>
              <a:t>biosimilar</a:t>
            </a:r>
          </a:p>
          <a:p>
            <a:pPr>
              <a:defRPr/>
            </a:pPr>
            <a:endParaRPr lang="en-US" dirty="0"/>
          </a:p>
        </p:txBody>
      </p:sp>
      <p:sp>
        <p:nvSpPr>
          <p:cNvPr id="67587" name="Slide Number Placeholder 3"/>
          <p:cNvSpPr>
            <a:spLocks noGrp="1"/>
          </p:cNvSpPr>
          <p:nvPr>
            <p:ph type="sldNum" sz="quarter" idx="4294967295"/>
          </p:nvPr>
        </p:nvSpPr>
        <p:spPr>
          <a:xfrm>
            <a:off x="6934200" y="6600825"/>
            <a:ext cx="2133600" cy="228600"/>
          </a:xfrm>
          <a:prstGeom prst="rect">
            <a:avLst/>
          </a:prstGeom>
          <a:noFill/>
        </p:spPr>
        <p:txBody>
          <a:bodyPr/>
          <a:lstStyle/>
          <a:p>
            <a:fld id="{D6309D67-9343-455A-8075-2A0BF282B71A}" type="slidenum">
              <a:rPr lang="en-US" smtClean="0">
                <a:solidFill>
                  <a:srgbClr val="FFFFFF"/>
                </a:solidFill>
              </a:rPr>
              <a:pPr/>
              <a:t>26</a:t>
            </a:fld>
            <a:endParaRPr lang="en-US" smtClean="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323849" y="292159"/>
            <a:ext cx="8509103" cy="926020"/>
          </a:xfrm>
        </p:spPr>
        <p:txBody>
          <a:bodyPr>
            <a:noAutofit/>
          </a:bodyPr>
          <a:lstStyle/>
          <a:p>
            <a:pPr algn="l"/>
            <a:r>
              <a:rPr lang="en-US" sz="3200" b="1" dirty="0" smtClean="0"/>
              <a:t>Immunogenicity: Study Design Considerations</a:t>
            </a:r>
          </a:p>
        </p:txBody>
      </p:sp>
      <p:sp>
        <p:nvSpPr>
          <p:cNvPr id="5" name="Content Placeholder 4"/>
          <p:cNvSpPr>
            <a:spLocks noGrp="1"/>
          </p:cNvSpPr>
          <p:nvPr>
            <p:ph idx="1"/>
          </p:nvPr>
        </p:nvSpPr>
        <p:spPr>
          <a:xfrm>
            <a:off x="457200" y="1524000"/>
            <a:ext cx="7772400" cy="4525963"/>
          </a:xfrm>
        </p:spPr>
        <p:txBody>
          <a:bodyPr>
            <a:normAutofit fontScale="85000" lnSpcReduction="20000"/>
          </a:bodyPr>
          <a:lstStyle/>
          <a:p>
            <a:pPr marL="400050">
              <a:defRPr/>
            </a:pPr>
            <a:r>
              <a:rPr lang="en-US" dirty="0"/>
              <a:t>Comparative </a:t>
            </a:r>
            <a:r>
              <a:rPr lang="en-US" dirty="0" smtClean="0"/>
              <a:t>assessment </a:t>
            </a:r>
            <a:r>
              <a:rPr lang="en-US" dirty="0"/>
              <a:t>between biosimilar and reference product </a:t>
            </a:r>
          </a:p>
          <a:p>
            <a:pPr marL="800100" lvl="1">
              <a:defRPr/>
            </a:pPr>
            <a:r>
              <a:rPr lang="en-US" dirty="0"/>
              <a:t>Descriptive evaluation of immune response (e.g., onset, duration, </a:t>
            </a:r>
            <a:r>
              <a:rPr lang="en-US" dirty="0" err="1"/>
              <a:t>titre</a:t>
            </a:r>
            <a:r>
              <a:rPr lang="en-US" dirty="0" smtClean="0"/>
              <a:t>)</a:t>
            </a:r>
          </a:p>
          <a:p>
            <a:pPr marL="800100" lvl="1">
              <a:defRPr/>
            </a:pPr>
            <a:endParaRPr lang="en-US" sz="1200" dirty="0"/>
          </a:p>
          <a:p>
            <a:pPr>
              <a:defRPr/>
            </a:pPr>
            <a:r>
              <a:rPr lang="en-US" dirty="0" smtClean="0"/>
              <a:t>Design can be informed by what is publicly known about the reference </a:t>
            </a:r>
            <a:r>
              <a:rPr lang="en-US" dirty="0" smtClean="0"/>
              <a:t>product</a:t>
            </a:r>
            <a:endParaRPr lang="en-US" dirty="0" smtClean="0"/>
          </a:p>
          <a:p>
            <a:pPr>
              <a:defRPr/>
            </a:pPr>
            <a:endParaRPr lang="en-US" sz="1050" dirty="0" smtClean="0"/>
          </a:p>
          <a:p>
            <a:pPr lvl="1">
              <a:defRPr/>
            </a:pPr>
            <a:r>
              <a:rPr lang="en-US" dirty="0"/>
              <a:t>Nature of immune response (what is the response, and when does it occur)</a:t>
            </a:r>
          </a:p>
          <a:p>
            <a:pPr lvl="1">
              <a:defRPr/>
            </a:pPr>
            <a:r>
              <a:rPr lang="en-US" dirty="0"/>
              <a:t>Clinical relevance (extent of assessment)</a:t>
            </a:r>
          </a:p>
          <a:p>
            <a:pPr lvl="1">
              <a:defRPr/>
            </a:pPr>
            <a:r>
              <a:rPr lang="en-US" dirty="0"/>
              <a:t>Incidence of immune response (timing of assessment, i.e., pre- or post-market)</a:t>
            </a:r>
          </a:p>
          <a:p>
            <a:pPr marL="400050">
              <a:defRPr/>
            </a:pPr>
            <a:endParaRPr lang="en-US" sz="1050" dirty="0" smtClean="0"/>
          </a:p>
          <a:p>
            <a:pPr lvl="1">
              <a:buFont typeface="Arial" panose="020B0604020202020204" pitchFamily="34" charset="0"/>
              <a:buChar char="•"/>
              <a:defRPr/>
            </a:pPr>
            <a:endParaRPr lang="en-US" dirty="0"/>
          </a:p>
        </p:txBody>
      </p:sp>
      <p:sp>
        <p:nvSpPr>
          <p:cNvPr id="69635" name="Slide Number Placeholder 3"/>
          <p:cNvSpPr>
            <a:spLocks noGrp="1"/>
          </p:cNvSpPr>
          <p:nvPr>
            <p:ph type="sldNum" sz="quarter" idx="4294967295"/>
          </p:nvPr>
        </p:nvSpPr>
        <p:spPr>
          <a:xfrm>
            <a:off x="6934200" y="6600825"/>
            <a:ext cx="2133600" cy="228600"/>
          </a:xfrm>
          <a:prstGeom prst="rect">
            <a:avLst/>
          </a:prstGeom>
          <a:noFill/>
        </p:spPr>
        <p:txBody>
          <a:bodyPr/>
          <a:lstStyle/>
          <a:p>
            <a:fld id="{B211E6CB-D1CB-456D-88AD-DF3A99173AB5}" type="slidenum">
              <a:rPr lang="en-US" smtClean="0">
                <a:solidFill>
                  <a:srgbClr val="FFFFFF"/>
                </a:solidFill>
              </a:rPr>
              <a:pPr/>
              <a:t>27</a:t>
            </a:fld>
            <a:endParaRPr lang="en-US" smtClean="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323849" y="261679"/>
            <a:ext cx="8509103" cy="926020"/>
          </a:xfrm>
        </p:spPr>
        <p:txBody>
          <a:bodyPr>
            <a:noAutofit/>
          </a:bodyPr>
          <a:lstStyle/>
          <a:p>
            <a:pPr algn="l"/>
            <a:r>
              <a:rPr lang="en-US" sz="3200" b="1" dirty="0" smtClean="0"/>
              <a:t>Immunogenicity: Study Design Considerations</a:t>
            </a:r>
          </a:p>
        </p:txBody>
      </p:sp>
      <p:sp>
        <p:nvSpPr>
          <p:cNvPr id="71682" name="Content Placeholder 4"/>
          <p:cNvSpPr>
            <a:spLocks noGrp="1"/>
          </p:cNvSpPr>
          <p:nvPr>
            <p:ph idx="1"/>
          </p:nvPr>
        </p:nvSpPr>
        <p:spPr>
          <a:xfrm>
            <a:off x="457200" y="1524000"/>
            <a:ext cx="7772400" cy="4525963"/>
          </a:xfrm>
        </p:spPr>
        <p:txBody>
          <a:bodyPr>
            <a:normAutofit fontScale="70000" lnSpcReduction="20000"/>
          </a:bodyPr>
          <a:lstStyle/>
          <a:p>
            <a:pPr>
              <a:defRPr/>
            </a:pPr>
            <a:r>
              <a:rPr lang="en-US" dirty="0" smtClean="0"/>
              <a:t>Study design</a:t>
            </a:r>
            <a:endParaRPr lang="en-US" dirty="0"/>
          </a:p>
          <a:p>
            <a:pPr lvl="1">
              <a:defRPr/>
            </a:pPr>
            <a:r>
              <a:rPr lang="en-US" dirty="0"/>
              <a:t>Usually need at least 2 exposures (prime and boost) in a parallel design</a:t>
            </a:r>
          </a:p>
          <a:p>
            <a:endParaRPr lang="en-US" dirty="0" smtClean="0"/>
          </a:p>
          <a:p>
            <a:r>
              <a:rPr lang="en-US" dirty="0" smtClean="0"/>
              <a:t>Study population</a:t>
            </a:r>
          </a:p>
          <a:p>
            <a:pPr lvl="1"/>
            <a:r>
              <a:rPr lang="en-US" dirty="0" smtClean="0"/>
              <a:t>Consider baseline immune status; whether patients could mount an adequate immune response to detect a difference between products</a:t>
            </a:r>
          </a:p>
          <a:p>
            <a:pPr lvl="1"/>
            <a:r>
              <a:rPr lang="en-US" dirty="0" smtClean="0"/>
              <a:t>If multiple populations available, consider the one where baseline immune status is less compromised</a:t>
            </a:r>
          </a:p>
          <a:p>
            <a:pPr lvl="1"/>
            <a:endParaRPr lang="en-US" dirty="0" smtClean="0"/>
          </a:p>
          <a:p>
            <a:r>
              <a:rPr lang="en-US" dirty="0" smtClean="0"/>
              <a:t>Prospectively define the clinical immune response criteria</a:t>
            </a:r>
          </a:p>
          <a:p>
            <a:pPr lvl="1"/>
            <a:r>
              <a:rPr lang="en-US" dirty="0" smtClean="0"/>
              <a:t>Some knowledge about immune profile because of publicly available information from use of the reference product</a:t>
            </a:r>
          </a:p>
        </p:txBody>
      </p:sp>
      <p:sp>
        <p:nvSpPr>
          <p:cNvPr id="71683" name="Slide Number Placeholder 3"/>
          <p:cNvSpPr>
            <a:spLocks noGrp="1"/>
          </p:cNvSpPr>
          <p:nvPr>
            <p:ph type="sldNum" sz="quarter" idx="4294967295"/>
          </p:nvPr>
        </p:nvSpPr>
        <p:spPr>
          <a:xfrm>
            <a:off x="6934200" y="6600825"/>
            <a:ext cx="2133600" cy="228600"/>
          </a:xfrm>
          <a:prstGeom prst="rect">
            <a:avLst/>
          </a:prstGeom>
          <a:noFill/>
        </p:spPr>
        <p:txBody>
          <a:bodyPr/>
          <a:lstStyle/>
          <a:p>
            <a:fld id="{13E88757-24F7-4296-A421-36300EF8FA85}" type="slidenum">
              <a:rPr lang="en-US" smtClean="0">
                <a:solidFill>
                  <a:srgbClr val="FFFFFF"/>
                </a:solidFill>
              </a:rPr>
              <a:pPr/>
              <a:t>28</a:t>
            </a:fld>
            <a:endParaRPr lang="en-US" smtClean="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533400"/>
            <a:ext cx="8229600" cy="655638"/>
          </a:xfrm>
        </p:spPr>
        <p:txBody>
          <a:bodyPr/>
          <a:lstStyle/>
          <a:p>
            <a:pPr algn="l"/>
            <a:r>
              <a:rPr lang="en-US" altLang="en-US" sz="3200" b="1" dirty="0" smtClean="0"/>
              <a:t>Summary</a:t>
            </a:r>
            <a:endParaRPr lang="en-US" altLang="en-US" sz="3200" dirty="0" smtClean="0"/>
          </a:p>
        </p:txBody>
      </p:sp>
      <p:sp>
        <p:nvSpPr>
          <p:cNvPr id="108547" name="Content Placeholder 2"/>
          <p:cNvSpPr>
            <a:spLocks noGrp="1"/>
          </p:cNvSpPr>
          <p:nvPr>
            <p:ph idx="1"/>
          </p:nvPr>
        </p:nvSpPr>
        <p:spPr>
          <a:xfrm>
            <a:off x="457200" y="1447800"/>
            <a:ext cx="8229600" cy="4876800"/>
          </a:xfrm>
        </p:spPr>
        <p:txBody>
          <a:bodyPr>
            <a:normAutofit fontScale="85000" lnSpcReduction="20000"/>
          </a:bodyPr>
          <a:lstStyle/>
          <a:p>
            <a:r>
              <a:rPr lang="en-US" altLang="en-US" dirty="0" smtClean="0"/>
              <a:t>Demonstrating biosimilarity is different from “stand-alone” product development </a:t>
            </a:r>
          </a:p>
          <a:p>
            <a:pPr lvl="1"/>
            <a:r>
              <a:rPr lang="en-US" altLang="en-US" dirty="0" smtClean="0"/>
              <a:t>A “stand-alone”-like program (establish efficacy and safety) will </a:t>
            </a:r>
            <a:r>
              <a:rPr lang="en-US" altLang="en-US" b="1" u="sng" dirty="0" smtClean="0"/>
              <a:t>not</a:t>
            </a:r>
            <a:r>
              <a:rPr lang="en-US" altLang="en-US" b="1" dirty="0" smtClean="0"/>
              <a:t> </a:t>
            </a:r>
            <a:r>
              <a:rPr lang="en-US" altLang="en-US" dirty="0" smtClean="0"/>
              <a:t>demonstrate biosimilarity (highly similar, and no clinically meaningful differences</a:t>
            </a:r>
            <a:r>
              <a:rPr lang="en-US" altLang="en-US" dirty="0" smtClean="0"/>
              <a:t>)</a:t>
            </a:r>
          </a:p>
          <a:p>
            <a:pPr lvl="1"/>
            <a:endParaRPr lang="en-US" altLang="en-US" sz="1200" dirty="0" smtClean="0"/>
          </a:p>
          <a:p>
            <a:r>
              <a:rPr lang="en-US" altLang="en-US" dirty="0" smtClean="0"/>
              <a:t>The content of a biosimilar development program is based on stepwise evidence development starting with analytical data and the evaluation of residual uncertainty about biosimilarity between the proposed biosimilar product and the reference </a:t>
            </a:r>
            <a:r>
              <a:rPr lang="en-US" altLang="en-US" dirty="0" smtClean="0"/>
              <a:t>product</a:t>
            </a:r>
          </a:p>
          <a:p>
            <a:endParaRPr lang="en-US" altLang="en-US" sz="1200" dirty="0" smtClean="0"/>
          </a:p>
          <a:p>
            <a:r>
              <a:rPr lang="en-US" altLang="en-US" dirty="0" smtClean="0"/>
              <a:t>Approval of a proposed biosimilar product is based on the integration of various information and the  totality of the evidence submitted by the biosimilar </a:t>
            </a:r>
            <a:r>
              <a:rPr lang="en-US" altLang="en-US" dirty="0" smtClean="0"/>
              <a:t>sponsor</a:t>
            </a:r>
            <a:endParaRPr lang="en-US" altLang="en-US" dirty="0" smtClean="0"/>
          </a:p>
        </p:txBody>
      </p:sp>
      <p:sp>
        <p:nvSpPr>
          <p:cNvPr id="108548" name="Slide Number Placeholder 3"/>
          <p:cNvSpPr>
            <a:spLocks noGrp="1"/>
          </p:cNvSpPr>
          <p:nvPr>
            <p:ph type="sldNum" sz="quarter" idx="4294967295"/>
          </p:nvPr>
        </p:nvSpPr>
        <p:spPr>
          <a:xfrm>
            <a:off x="76200" y="6589713"/>
            <a:ext cx="2590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bg2"/>
              </a:buClr>
              <a:buSzPct val="75000"/>
              <a:buFont typeface="Wingdings" pitchFamily="2" charset="2"/>
              <a:buChar char="§"/>
              <a:defRPr sz="2400">
                <a:solidFill>
                  <a:schemeClr val="tx1"/>
                </a:solidFill>
                <a:latin typeface="Calibri" pitchFamily="34" charset="0"/>
                <a:cs typeface="Arial" charset="0"/>
              </a:defRPr>
            </a:lvl1pPr>
            <a:lvl2pPr marL="742950" indent="-285750" eaLnBrk="0" hangingPunct="0">
              <a:buClr>
                <a:schemeClr val="bg2"/>
              </a:buClr>
              <a:buSzPct val="75000"/>
              <a:buFont typeface="Arial" charset="0"/>
              <a:buChar char="–"/>
              <a:defRPr sz="2000">
                <a:solidFill>
                  <a:schemeClr val="tx1"/>
                </a:solidFill>
                <a:latin typeface="Calibri" pitchFamily="34" charset="0"/>
                <a:cs typeface="Arial" charset="0"/>
              </a:defRPr>
            </a:lvl2pPr>
            <a:lvl3pPr marL="1143000" indent="-228600" eaLnBrk="0" hangingPunct="0">
              <a:buClr>
                <a:schemeClr val="bg2"/>
              </a:buClr>
              <a:buSzPct val="75000"/>
              <a:defRPr>
                <a:solidFill>
                  <a:schemeClr val="tx1"/>
                </a:solidFill>
                <a:latin typeface="Calibri" pitchFamily="34" charset="0"/>
                <a:cs typeface="Arial" charset="0"/>
              </a:defRPr>
            </a:lvl3pPr>
            <a:lvl4pPr marL="1600200" indent="-228600" eaLnBrk="0" hangingPunct="0">
              <a:buChar char="–"/>
              <a:defRPr sz="1600">
                <a:solidFill>
                  <a:schemeClr val="tx1"/>
                </a:solidFill>
                <a:latin typeface="Calibri" pitchFamily="34" charset="0"/>
                <a:cs typeface="Arial" charset="0"/>
              </a:defRPr>
            </a:lvl4pPr>
            <a:lvl5pPr marL="2057400" indent="-228600" eaLnBrk="0" hangingPunct="0">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lgn="l" eaLnBrk="1" hangingPunct="1">
              <a:buClrTx/>
              <a:buSzTx/>
              <a:buFontTx/>
              <a:buNone/>
            </a:pPr>
            <a:fld id="{515F2253-43B4-424F-A454-4D085A883F43}" type="slidenum">
              <a:rPr lang="en-US" altLang="en-US" sz="900" smtClean="0">
                <a:solidFill>
                  <a:schemeClr val="bg1"/>
                </a:solidFill>
                <a:latin typeface="Arial" charset="0"/>
              </a:rPr>
              <a:pPr algn="l" eaLnBrk="1" hangingPunct="1">
                <a:buClrTx/>
                <a:buSzTx/>
                <a:buFontTx/>
                <a:buNone/>
              </a:pPr>
              <a:t>29</a:t>
            </a:fld>
            <a:endParaRPr lang="en-US" altLang="en-US" sz="900" smtClean="0">
              <a:solidFill>
                <a:schemeClr val="bg1"/>
              </a:solidFill>
              <a:latin typeface="Arial" charset="0"/>
            </a:endParaRPr>
          </a:p>
        </p:txBody>
      </p:sp>
    </p:spTree>
    <p:extLst>
      <p:ext uri="{BB962C8B-B14F-4D97-AF65-F5344CB8AC3E}">
        <p14:creationId xmlns:p14="http://schemas.microsoft.com/office/powerpoint/2010/main" val="78536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8446" y="1992314"/>
            <a:ext cx="7772400" cy="1500187"/>
          </a:xfrm>
        </p:spPr>
        <p:txBody>
          <a:bodyPr>
            <a:normAutofit/>
          </a:bodyPr>
          <a:lstStyle/>
          <a:p>
            <a:pPr lvl="3"/>
            <a:r>
              <a:rPr lang="en-US" sz="3600" b="1" dirty="0" smtClean="0">
                <a:solidFill>
                  <a:schemeClr val="tx1"/>
                </a:solidFill>
              </a:rPr>
              <a:t>     Biological Products</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normAutofit fontScale="90000"/>
          </a:bodyPr>
          <a:lstStyle/>
          <a:p>
            <a:pPr algn="ctr"/>
            <a:r>
              <a:rPr lang="en-US" sz="3400" b="1" dirty="0" smtClean="0"/>
              <a:t/>
            </a:r>
            <a:br>
              <a:rPr lang="en-US" sz="3400" b="1" dirty="0" smtClean="0"/>
            </a:br>
            <a:r>
              <a:rPr lang="en-US" sz="3400" b="1" dirty="0" smtClean="0"/>
              <a:t/>
            </a:r>
            <a:br>
              <a:rPr lang="en-US" sz="3400" b="1" dirty="0" smtClean="0"/>
            </a:br>
            <a:r>
              <a:rPr lang="en-US" sz="3400" b="1" dirty="0" smtClean="0"/>
              <a:t/>
            </a:r>
            <a:br>
              <a:rPr lang="en-US" sz="3400" b="1" dirty="0" smtClean="0"/>
            </a:br>
            <a:endParaRPr lang="en-US" sz="3400" b="1" dirty="0" smtClean="0"/>
          </a:p>
        </p:txBody>
      </p:sp>
      <p:sp>
        <p:nvSpPr>
          <p:cNvPr id="2" name="Text Placeholder 1"/>
          <p:cNvSpPr>
            <a:spLocks noGrp="1"/>
          </p:cNvSpPr>
          <p:nvPr>
            <p:ph type="body" idx="1"/>
          </p:nvPr>
        </p:nvSpPr>
        <p:spPr>
          <a:xfrm>
            <a:off x="722313" y="2156619"/>
            <a:ext cx="7772400" cy="1500187"/>
          </a:xfrm>
        </p:spPr>
        <p:txBody>
          <a:bodyPr>
            <a:normAutofit/>
          </a:bodyPr>
          <a:lstStyle/>
          <a:p>
            <a:pPr algn="ctr"/>
            <a:r>
              <a:rPr lang="en-US" sz="3600" b="1" dirty="0">
                <a:solidFill>
                  <a:schemeClr val="tx1"/>
                </a:solidFill>
              </a:rPr>
              <a:t>Thank you</a:t>
            </a:r>
            <a:endParaRPr lang="en-US" sz="3600" dirty="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23849" y="246439"/>
            <a:ext cx="8509103" cy="926020"/>
          </a:xfrm>
        </p:spPr>
        <p:txBody>
          <a:bodyPr>
            <a:normAutofit/>
          </a:bodyPr>
          <a:lstStyle/>
          <a:p>
            <a:pPr algn="l"/>
            <a:r>
              <a:rPr lang="en-US" sz="3600" b="1" dirty="0" smtClean="0"/>
              <a:t>What is a biological product?</a:t>
            </a:r>
          </a:p>
        </p:txBody>
      </p:sp>
      <p:sp>
        <p:nvSpPr>
          <p:cNvPr id="35842" name="Content Placeholder 2"/>
          <p:cNvSpPr>
            <a:spLocks noGrp="1"/>
          </p:cNvSpPr>
          <p:nvPr>
            <p:ph idx="1"/>
          </p:nvPr>
        </p:nvSpPr>
        <p:spPr>
          <a:xfrm>
            <a:off x="457200" y="1524000"/>
            <a:ext cx="7924800" cy="4525963"/>
          </a:xfrm>
        </p:spPr>
        <p:txBody>
          <a:bodyPr>
            <a:normAutofit fontScale="85000" lnSpcReduction="20000"/>
          </a:bodyPr>
          <a:lstStyle/>
          <a:p>
            <a:r>
              <a:rPr lang="en-US" dirty="0" smtClean="0"/>
              <a:t>Biological products can be made of sugars, proteins, or nucleic acids or complex combinations of these substances, or may be living entities such as cells and tissues </a:t>
            </a:r>
          </a:p>
          <a:p>
            <a:r>
              <a:rPr lang="en-US" dirty="0" smtClean="0"/>
              <a:t>Produced in/obtained from a living system such as a microorganism, plant or animal cells, or produced by recombinant DNA technology</a:t>
            </a:r>
          </a:p>
          <a:p>
            <a:r>
              <a:rPr lang="en-US" dirty="0" smtClean="0"/>
              <a:t>Many types</a:t>
            </a:r>
          </a:p>
          <a:p>
            <a:pPr lvl="1"/>
            <a:r>
              <a:rPr lang="en-US" dirty="0" smtClean="0"/>
              <a:t>Proteins, blood products, vaccines, tissues, gene and cellular therapies</a:t>
            </a:r>
          </a:p>
          <a:p>
            <a:r>
              <a:rPr lang="en-US" dirty="0" smtClean="0"/>
              <a:t>Biological products make up a growing portion of new drugs approved each year</a:t>
            </a:r>
            <a:r>
              <a:rPr lang="en-US" baseline="30000" dirty="0" smtClean="0"/>
              <a:t>1</a:t>
            </a:r>
          </a:p>
        </p:txBody>
      </p:sp>
      <p:sp>
        <p:nvSpPr>
          <p:cNvPr id="5" name="Footer Placeholder 4"/>
          <p:cNvSpPr>
            <a:spLocks noGrp="1"/>
          </p:cNvSpPr>
          <p:nvPr>
            <p:ph type="ftr" sz="quarter" idx="11"/>
          </p:nvPr>
        </p:nvSpPr>
        <p:spPr>
          <a:xfrm>
            <a:off x="152400" y="6553200"/>
            <a:ext cx="5181600" cy="304800"/>
          </a:xfrm>
        </p:spPr>
        <p:txBody>
          <a:bodyPr/>
          <a:lstStyle/>
          <a:p>
            <a:pPr algn="l">
              <a:defRPr/>
            </a:pPr>
            <a:r>
              <a:rPr lang="en-US" sz="1100" baseline="30000" dirty="0" smtClean="0">
                <a:latin typeface="+mn-lt"/>
              </a:rPr>
              <a:t>1</a:t>
            </a:r>
            <a:r>
              <a:rPr lang="en-US" sz="1100" dirty="0" smtClean="0">
                <a:latin typeface="+mn-lt"/>
              </a:rPr>
              <a:t> Nature Biotechnology 27, 11-12 (2009) doi:10.1038/nbt0109-11</a:t>
            </a:r>
            <a:endParaRPr lang="en-US" sz="11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609600"/>
            <a:ext cx="7924800" cy="914400"/>
          </a:xfrm>
        </p:spPr>
        <p:txBody>
          <a:bodyPr>
            <a:normAutofit/>
          </a:bodyPr>
          <a:lstStyle/>
          <a:p>
            <a:pPr algn="l"/>
            <a:r>
              <a:rPr lang="en-US" sz="3200" b="1" dirty="0" smtClean="0"/>
              <a:t>Drugs vs. Biological Products - Generally</a:t>
            </a:r>
            <a:endParaRPr lang="en-US" sz="3200" b="1" dirty="0" smtClean="0">
              <a:solidFill>
                <a:schemeClr val="accent2"/>
              </a:solidFill>
            </a:endParaRPr>
          </a:p>
        </p:txBody>
      </p:sp>
      <p:graphicFrame>
        <p:nvGraphicFramePr>
          <p:cNvPr id="20526" name="Group 46"/>
          <p:cNvGraphicFramePr>
            <a:graphicFrameLocks noGrp="1"/>
          </p:cNvGraphicFramePr>
          <p:nvPr/>
        </p:nvGraphicFramePr>
        <p:xfrm>
          <a:off x="304800" y="1524000"/>
          <a:ext cx="8458200" cy="4857751"/>
        </p:xfrm>
        <a:graphic>
          <a:graphicData uri="http://schemas.openxmlformats.org/drawingml/2006/table">
            <a:tbl>
              <a:tblPr/>
              <a:tblGrid>
                <a:gridCol w="4229100"/>
                <a:gridCol w="4229100"/>
              </a:tblGrid>
              <a:tr h="507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Small Molecule Drugs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Biological Products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6392">
                <a:tc>
                  <a:txBody>
                    <a:bodyPr/>
                    <a:lstStyle/>
                    <a:p>
                      <a:pPr marL="0" marR="0" lvl="0" indent="0" algn="l" defTabSz="914400" rtl="0" eaLnBrk="1" fontAlgn="base" latinLnBrk="0" hangingPunct="1">
                        <a:lnSpc>
                          <a:spcPct val="90000"/>
                        </a:lnSpc>
                        <a:spcBef>
                          <a:spcPct val="0"/>
                        </a:spcBef>
                        <a:spcAft>
                          <a:spcPct val="0"/>
                        </a:spcAft>
                        <a:buClr>
                          <a:srgbClr val="006666"/>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Generally low molecular weight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Generally high molecular weight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820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Usually made by organic or chemical synthesis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Made with/from live cells/organisms</a:t>
                      </a:r>
                    </a:p>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cs typeface="Arial" charset="0"/>
                          <a:sym typeface="Wingdings 3" pitchFamily="18" charset="2"/>
                        </a:rPr>
                        <a:t> inherent &amp; contamination risk</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727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Fewer critical process steps </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Many critical process steps </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15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Well-characterized</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Less easily characterized</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85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Known structure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Structure may or may not be completely defined or known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0132">
                <a:tc>
                  <a:txBody>
                    <a:bodyPr/>
                    <a:lstStyle/>
                    <a:p>
                      <a:pPr marL="0" marR="0" lvl="0" indent="0" algn="l" defTabSz="914400" rtl="0" eaLnBrk="1" fontAlgn="base" latinLnBrk="0" hangingPunct="1">
                        <a:lnSpc>
                          <a:spcPct val="90000"/>
                        </a:lnSpc>
                        <a:spcBef>
                          <a:spcPct val="0"/>
                        </a:spcBef>
                        <a:spcAft>
                          <a:spcPct val="0"/>
                        </a:spcAft>
                        <a:buClr>
                          <a:srgbClr val="006666"/>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Homogeneous drug substance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Heterogeneous mixtures</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cs typeface="Arial" charset="0"/>
                          <a:sym typeface="Wingdings 3" pitchFamily="18" charset="2"/>
                        </a:rPr>
                        <a:t> May include variants </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07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Usually not immunogenic</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Often immunogenic</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83179" y="1281113"/>
            <a:ext cx="7772400" cy="1500187"/>
          </a:xfrm>
        </p:spPr>
        <p:txBody>
          <a:bodyPr>
            <a:normAutofit/>
          </a:bodyPr>
          <a:lstStyle/>
          <a:p>
            <a:pPr algn="ctr"/>
            <a:r>
              <a:rPr lang="en-US" sz="3600" b="1" dirty="0">
                <a:solidFill>
                  <a:schemeClr val="tx1"/>
                </a:solidFill>
              </a:rPr>
              <a:t>Biosimilar Biological Products</a:t>
            </a:r>
            <a:endParaRPr lang="en-US" sz="3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49" y="3210984"/>
            <a:ext cx="4456113"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53212"/>
            <a:ext cx="8509103" cy="926020"/>
          </a:xfrm>
        </p:spPr>
        <p:txBody>
          <a:bodyPr>
            <a:normAutofit/>
          </a:bodyPr>
          <a:lstStyle/>
          <a:p>
            <a:pPr algn="l"/>
            <a:r>
              <a:rPr lang="en-US" sz="3600" b="1" dirty="0" err="1"/>
              <a:t>Biosimilars</a:t>
            </a:r>
            <a:r>
              <a:rPr lang="en-US" sz="3600" b="1" dirty="0"/>
              <a:t>: Regulatory Background</a:t>
            </a:r>
            <a:endParaRPr lang="en-US" sz="3600" dirty="0"/>
          </a:p>
        </p:txBody>
      </p:sp>
      <p:sp>
        <p:nvSpPr>
          <p:cNvPr id="3" name="Content Placeholder 2"/>
          <p:cNvSpPr>
            <a:spLocks noGrp="1"/>
          </p:cNvSpPr>
          <p:nvPr>
            <p:ph idx="1"/>
          </p:nvPr>
        </p:nvSpPr>
        <p:spPr>
          <a:xfrm>
            <a:off x="323849" y="1518708"/>
            <a:ext cx="8509103" cy="4286043"/>
          </a:xfrm>
        </p:spPr>
        <p:txBody>
          <a:bodyPr>
            <a:normAutofit/>
          </a:bodyPr>
          <a:lstStyle/>
          <a:p>
            <a:pPr>
              <a:lnSpc>
                <a:spcPct val="90000"/>
              </a:lnSpc>
            </a:pPr>
            <a:r>
              <a:rPr lang="en-US" altLang="en-US" sz="2800" dirty="0"/>
              <a:t>The </a:t>
            </a:r>
            <a:r>
              <a:rPr lang="en-US" altLang="en-US" sz="2800" b="1" dirty="0"/>
              <a:t>Biologics Price Competition and Innovation Act of 2009 (BPCI Act)</a:t>
            </a:r>
            <a:r>
              <a:rPr lang="en-US" altLang="en-US" sz="2800" dirty="0"/>
              <a:t> was passed as part of health reform (Affordable Care Act) that President Obama signed into law on March 23, 2010.</a:t>
            </a:r>
          </a:p>
          <a:p>
            <a:pPr>
              <a:lnSpc>
                <a:spcPct val="90000"/>
              </a:lnSpc>
            </a:pPr>
            <a:endParaRPr lang="en-US" altLang="en-US" sz="2800" dirty="0"/>
          </a:p>
          <a:p>
            <a:pPr>
              <a:lnSpc>
                <a:spcPct val="90000"/>
              </a:lnSpc>
            </a:pPr>
            <a:r>
              <a:rPr lang="en-US" altLang="en-US" sz="2800" dirty="0"/>
              <a:t>BPCI Act creates an </a:t>
            </a:r>
            <a:r>
              <a:rPr lang="en-US" altLang="en-US" sz="2800" b="1" dirty="0"/>
              <a:t>abbreviated licensure pathway for biological products shown to be biosimilar to or interchangeable</a:t>
            </a:r>
            <a:r>
              <a:rPr lang="en-US" altLang="en-US" sz="2800" dirty="0"/>
              <a:t> </a:t>
            </a:r>
            <a:r>
              <a:rPr lang="en-US" altLang="en-US" sz="2800" b="1" dirty="0"/>
              <a:t>with</a:t>
            </a:r>
            <a:r>
              <a:rPr lang="en-US" altLang="en-US" sz="2800" dirty="0"/>
              <a:t> an FDA-licensed reference product.</a:t>
            </a:r>
            <a:endParaRPr lang="en-US" altLang="en-US" sz="2800" b="1" dirty="0"/>
          </a:p>
          <a:p>
            <a:endParaRPr lang="en-US" dirty="0"/>
          </a:p>
        </p:txBody>
      </p:sp>
    </p:spTree>
    <p:extLst>
      <p:ext uri="{BB962C8B-B14F-4D97-AF65-F5344CB8AC3E}">
        <p14:creationId xmlns:p14="http://schemas.microsoft.com/office/powerpoint/2010/main" val="490206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447945"/>
            <a:ext cx="8509103" cy="926020"/>
          </a:xfrm>
        </p:spPr>
        <p:txBody>
          <a:bodyPr>
            <a:noAutofit/>
          </a:bodyPr>
          <a:lstStyle/>
          <a:p>
            <a:pPr algn="l"/>
            <a:r>
              <a:rPr lang="en-CA" altLang="en-US" sz="3200" b="1" dirty="0"/>
              <a:t>What is an Abbreviated Licensure Pathway for Biological Products?</a:t>
            </a:r>
            <a:endParaRPr lang="en-US" sz="3200" dirty="0"/>
          </a:p>
        </p:txBody>
      </p:sp>
      <p:sp>
        <p:nvSpPr>
          <p:cNvPr id="3" name="Content Placeholder 2"/>
          <p:cNvSpPr>
            <a:spLocks noGrp="1"/>
          </p:cNvSpPr>
          <p:nvPr>
            <p:ph idx="1"/>
          </p:nvPr>
        </p:nvSpPr>
        <p:spPr>
          <a:xfrm>
            <a:off x="323849" y="1865841"/>
            <a:ext cx="8509103" cy="4286043"/>
          </a:xfrm>
        </p:spPr>
        <p:txBody>
          <a:bodyPr>
            <a:normAutofit/>
          </a:bodyPr>
          <a:lstStyle/>
          <a:p>
            <a:pPr>
              <a:spcAft>
                <a:spcPct val="40000"/>
              </a:spcAft>
            </a:pPr>
            <a:r>
              <a:rPr lang="en-US" altLang="en-US" sz="2200" dirty="0"/>
              <a:t>A biological product that is demonstrated to be “</a:t>
            </a:r>
            <a:r>
              <a:rPr lang="en-US" altLang="en-US" sz="2200" b="1" dirty="0"/>
              <a:t>highly similar</a:t>
            </a:r>
            <a:r>
              <a:rPr lang="en-US" altLang="en-US" sz="2200" dirty="0"/>
              <a:t>” to an FDA-licensed biological product (the reference product) may rely for licensure on,  among other things, publicly-available information regarding FDA’s previous determination that the reference product is safe, pure and potent.</a:t>
            </a:r>
          </a:p>
          <a:p>
            <a:pPr>
              <a:spcAft>
                <a:spcPct val="40000"/>
              </a:spcAft>
            </a:pPr>
            <a:r>
              <a:rPr lang="en-US" altLang="en-US" sz="2200" dirty="0"/>
              <a:t>This licensure pathway under section 351(k) of the PHS Act permits a biosimilar biological product to be licensed based on </a:t>
            </a:r>
            <a:r>
              <a:rPr lang="en-US" altLang="en-US" sz="2200" b="1" dirty="0"/>
              <a:t>less than a full complement of product-specific preclinical and clinical data</a:t>
            </a:r>
            <a:r>
              <a:rPr lang="en-US" altLang="en-US" sz="2200" dirty="0"/>
              <a:t> </a:t>
            </a:r>
            <a:r>
              <a:rPr lang="en-US" altLang="en-US" sz="2200" dirty="0">
                <a:sym typeface="Wingdings" pitchFamily="2" charset="2"/>
              </a:rPr>
              <a:t> </a:t>
            </a:r>
            <a:r>
              <a:rPr lang="en-US" altLang="en-US" sz="2200" b="1" dirty="0">
                <a:sym typeface="Wingdings" pitchFamily="2" charset="2"/>
              </a:rPr>
              <a:t>abbreviated licensure pathway.</a:t>
            </a:r>
          </a:p>
          <a:p>
            <a:endParaRPr lang="en-US" dirty="0"/>
          </a:p>
        </p:txBody>
      </p:sp>
    </p:spTree>
    <p:extLst>
      <p:ext uri="{BB962C8B-B14F-4D97-AF65-F5344CB8AC3E}">
        <p14:creationId xmlns:p14="http://schemas.microsoft.com/office/powerpoint/2010/main" val="141116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49" y="246439"/>
            <a:ext cx="8509103" cy="926020"/>
          </a:xfrm>
        </p:spPr>
        <p:txBody>
          <a:bodyPr/>
          <a:lstStyle/>
          <a:p>
            <a:pPr algn="l"/>
            <a:r>
              <a:rPr lang="en-CA" sz="3200" b="1" dirty="0" smtClean="0"/>
              <a:t>Definition:  Biosimilarity</a:t>
            </a:r>
            <a:endParaRPr lang="en-US" sz="3200" b="1" dirty="0" smtClean="0"/>
          </a:p>
        </p:txBody>
      </p:sp>
      <p:sp>
        <p:nvSpPr>
          <p:cNvPr id="43011" name="Rectangle 3"/>
          <p:cNvSpPr>
            <a:spLocks noGrp="1" noChangeArrowheads="1"/>
          </p:cNvSpPr>
          <p:nvPr>
            <p:ph type="body" idx="1"/>
          </p:nvPr>
        </p:nvSpPr>
        <p:spPr>
          <a:xfrm>
            <a:off x="457200" y="1646238"/>
            <a:ext cx="7848600" cy="4525962"/>
          </a:xfrm>
        </p:spPr>
        <p:txBody>
          <a:bodyPr/>
          <a:lstStyle/>
          <a:p>
            <a:pPr>
              <a:buFont typeface="Wingdings" pitchFamily="2" charset="2"/>
              <a:buNone/>
            </a:pPr>
            <a:r>
              <a:rPr lang="en-US" sz="2800" b="1" dirty="0" smtClean="0"/>
              <a:t>Biosimilar </a:t>
            </a:r>
            <a:r>
              <a:rPr lang="en-US" sz="2800" dirty="0" smtClean="0"/>
              <a:t>or </a:t>
            </a:r>
            <a:r>
              <a:rPr lang="en-US" sz="2800" b="1" dirty="0" smtClean="0"/>
              <a:t>Biosimilarity</a:t>
            </a:r>
            <a:r>
              <a:rPr lang="en-US" sz="2800" dirty="0" smtClean="0"/>
              <a:t> means:</a:t>
            </a:r>
          </a:p>
          <a:p>
            <a:r>
              <a:rPr lang="en-US" sz="2800" dirty="0" smtClean="0"/>
              <a:t>that the biological product is </a:t>
            </a:r>
            <a:r>
              <a:rPr lang="en-US" sz="2800" b="1" dirty="0" smtClean="0"/>
              <a:t>highly similar</a:t>
            </a:r>
            <a:r>
              <a:rPr lang="en-US" sz="2800" dirty="0" smtClean="0"/>
              <a:t> to the reference product notwithstanding minor differences in clinically inactive components; and</a:t>
            </a:r>
          </a:p>
          <a:p>
            <a:pPr lvl="1">
              <a:buFont typeface="Wingdings" pitchFamily="2" charset="2"/>
              <a:buChar char="§"/>
            </a:pPr>
            <a:endParaRPr lang="en-US" sz="2400" dirty="0" smtClean="0"/>
          </a:p>
          <a:p>
            <a:r>
              <a:rPr lang="en-US" sz="2800" dirty="0" smtClean="0"/>
              <a:t>there are </a:t>
            </a:r>
            <a:r>
              <a:rPr lang="en-US" sz="2800" b="1" dirty="0" smtClean="0"/>
              <a:t>no clinically meaningful differences</a:t>
            </a:r>
            <a:r>
              <a:rPr lang="en-US" sz="2800" dirty="0" smtClean="0"/>
              <a:t> between the biological product and the reference product in terms of the safety, purity, and potency of the product.</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Wave">
  <a:themeElements>
    <a:clrScheme name="New W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Wave">
      <a:majorFont>
        <a:latin typeface="Arial Unicode MS"/>
        <a:ea typeface=""/>
        <a:cs typeface="Arial"/>
      </a:majorFont>
      <a:minorFont>
        <a:latin typeface="Arial Unicode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w W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W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W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W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W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W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W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W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W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W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W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W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926FE9B143445AAF9C4B1E305B464" ma:contentTypeVersion="0" ma:contentTypeDescription="Create a new document." ma:contentTypeScope="" ma:versionID="df9845a8587d7076c3e6feff9f1e0771">
  <xsd:schema xmlns:xsd="http://www.w3.org/2001/XMLSchema" xmlns:xs="http://www.w3.org/2001/XMLSchema" xmlns:p="http://schemas.microsoft.com/office/2006/metadata/properties" xmlns:ns2="73ae4eab-3ce8-4e0f-911f-808f7c9561a1" targetNamespace="http://schemas.microsoft.com/office/2006/metadata/properties" ma:root="true" ma:fieldsID="6c6609b562b88e1946b8a9b0df37a883" ns2:_="">
    <xsd:import namespace="73ae4eab-3ce8-4e0f-911f-808f7c9561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4eab-3ce8-4e0f-911f-808f7c9561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3ae4eab-3ce8-4e0f-911f-808f7c9561a1">2YMY6KRX3QAX-502250518-225</_dlc_DocId>
    <_dlc_DocIdUrl xmlns="73ae4eab-3ce8-4e0f-911f-808f7c9561a1">
      <Url>http://sharepoint.fda.gov/orgs/CDER-OMP/Clinical Methodology/_layouts/DocIdRedir.aspx?ID=2YMY6KRX3QAX-502250518-225</Url>
      <Description>2YMY6KRX3QAX-502250518-225</Description>
    </_dlc_DocIdUrl>
  </documentManagement>
</p:properties>
</file>

<file path=customXml/itemProps1.xml><?xml version="1.0" encoding="utf-8"?>
<ds:datastoreItem xmlns:ds="http://schemas.openxmlformats.org/officeDocument/2006/customXml" ds:itemID="{AAF0161B-571B-4869-9C47-2C5E8626D88E}"/>
</file>

<file path=customXml/itemProps2.xml><?xml version="1.0" encoding="utf-8"?>
<ds:datastoreItem xmlns:ds="http://schemas.openxmlformats.org/officeDocument/2006/customXml" ds:itemID="{00250EB1-35C3-4CAC-8A9C-49F416D06CED}"/>
</file>

<file path=customXml/itemProps3.xml><?xml version="1.0" encoding="utf-8"?>
<ds:datastoreItem xmlns:ds="http://schemas.openxmlformats.org/officeDocument/2006/customXml" ds:itemID="{4A4E26E7-4242-457A-BA7B-6CF113BD30A2}"/>
</file>

<file path=customXml/itemProps4.xml><?xml version="1.0" encoding="utf-8"?>
<ds:datastoreItem xmlns:ds="http://schemas.openxmlformats.org/officeDocument/2006/customXml" ds:itemID="{F2DDFBBE-FD9D-4AB9-95D3-9BBD1FB3E202}"/>
</file>

<file path=docProps/app.xml><?xml version="1.0" encoding="utf-8"?>
<Properties xmlns="http://schemas.openxmlformats.org/officeDocument/2006/extended-properties" xmlns:vt="http://schemas.openxmlformats.org/officeDocument/2006/docPropsVTypes">
  <TotalTime>585</TotalTime>
  <Words>2239</Words>
  <Application>Microsoft Office PowerPoint</Application>
  <PresentationFormat>On-screen Show (4:3)</PresentationFormat>
  <Paragraphs>284</Paragraphs>
  <Slides>31</Slides>
  <Notes>17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New Wave</vt:lpstr>
      <vt:lpstr>PowerPoint Presentation</vt:lpstr>
      <vt:lpstr>Overview of Presentation</vt:lpstr>
      <vt:lpstr>PowerPoint Presentation</vt:lpstr>
      <vt:lpstr>What is a biological product?</vt:lpstr>
      <vt:lpstr>Drugs vs. Biological Products - Generally</vt:lpstr>
      <vt:lpstr>PowerPoint Presentation</vt:lpstr>
      <vt:lpstr>Biosimilars: Regulatory Background</vt:lpstr>
      <vt:lpstr>What is an Abbreviated Licensure Pathway for Biological Products?</vt:lpstr>
      <vt:lpstr>Definition:  Biosimilarity</vt:lpstr>
      <vt:lpstr>Definition:  Reference Product</vt:lpstr>
      <vt:lpstr>Definition:  Interchangeability</vt:lpstr>
      <vt:lpstr>General Requirements: 351(k) Application</vt:lpstr>
      <vt:lpstr>PowerPoint Presentation</vt:lpstr>
      <vt:lpstr>Key Concept #1: Goals of “Stand-alone” and  Biosimilar Development are different</vt:lpstr>
      <vt:lpstr>Key Concept #2: Stepwise Evidence Development</vt:lpstr>
      <vt:lpstr>Key Concept #3:  Analytical Similarity Data is the Foundation of a Biosimilar Development Program </vt:lpstr>
      <vt:lpstr>Key Concept # 4: Role of Clinical Studies</vt:lpstr>
      <vt:lpstr>Types of Clinical Data in Biosimilar Development</vt:lpstr>
      <vt:lpstr>PowerPoint Presentation</vt:lpstr>
      <vt:lpstr>Extrapolation Considerations</vt:lpstr>
      <vt:lpstr>PowerPoint Presentation</vt:lpstr>
      <vt:lpstr>Biosimilars: Study Design Considerations</vt:lpstr>
      <vt:lpstr>Biosimilars: Study Design Considerations</vt:lpstr>
      <vt:lpstr>  </vt:lpstr>
      <vt:lpstr>Safety and Immunogenicity</vt:lpstr>
      <vt:lpstr>Immunogenicity: Biosimilars</vt:lpstr>
      <vt:lpstr>Immunogenicity: Study Design Considerations</vt:lpstr>
      <vt:lpstr>Immunogenicity: Study Design Considerations</vt:lpstr>
      <vt:lpstr>Summary</vt:lpstr>
      <vt:lpstr>   </vt:lpstr>
      <vt:lpstr>PowerPoint Presentation</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Lim, Sue</cp:lastModifiedBy>
  <cp:revision>31</cp:revision>
  <dcterms:created xsi:type="dcterms:W3CDTF">2015-10-02T20:33:31Z</dcterms:created>
  <dcterms:modified xsi:type="dcterms:W3CDTF">2016-10-07T02:22:25Z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0x0101002EB926FE9B143445AAF9C4B1E305B464</vt:lpwstr>
  </property>
  <property fmtid="{D5CDD505-2E9C-101B-9397-08002B2CF9AE}" pid="3" name="_dlc_DocIdItemGuid">
    <vt:lpwstr>2cd0b0b5-6e98-4cbd-a078-860df56f8f7d</vt:lpwstr>
  </property>
</Properties>
</file>