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38.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slides/slide3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6.xml" ContentType="application/vnd.openxmlformats-officedocument.presentationml.slide+xml"/>
  <Override PartName="/ppt/slides/slide31.xml" ContentType="application/vnd.openxmlformats-officedocument.presentationml.slide+xml"/>
  <Override PartName="/ppt/slideLayouts/slideLayout2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8.xml" ContentType="application/vnd.openxmlformats-officedocument.presentationml.slideLayout+xml"/>
  <Override PartName="/ppt/slideLayouts/slideLayout6.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22.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19.xml" ContentType="application/vnd.openxmlformats-officedocument.presentationml.slideLayout+xml"/>
  <Override PartName="/ppt/notesSlides/notesSlide18.xml" ContentType="application/vnd.openxmlformats-officedocument.presentationml.notesSlide+xml"/>
  <Override PartName="/ppt/slideLayouts/slideLayout21.xml" ContentType="application/vnd.openxmlformats-officedocument.presentationml.slideLayout+xml"/>
  <Override PartName="/ppt/slideMasters/slideMaster1.xml" ContentType="application/vnd.openxmlformats-officedocument.presentationml.slideMaster+xml"/>
  <Override PartName="/ppt/slideLayouts/slideLayout24.xml" ContentType="application/vnd.openxmlformats-officedocument.presentationml.slideLayout+xml"/>
  <Override PartName="/ppt/slideLayouts/slideLayout20.xml" ContentType="application/vnd.openxmlformats-officedocument.presentationml.slideLayout+xml"/>
  <Override PartName="/ppt/slideLayouts/slideLayout25.xml" ContentType="application/vnd.openxmlformats-officedocument.presentationml.slideLayout+xml"/>
  <Override PartName="/ppt/slideLayouts/slideLayout23.xml" ContentType="application/vnd.openxmlformats-officedocument.presentationml.slideLayout+xml"/>
  <Override PartName="/ppt/slideLayouts/slideLayout18.xml" ContentType="application/vnd.openxmlformats-officedocument.presentationml.slideLayout+xml"/>
  <Override PartName="/ppt/notesSlides/notesSlide8.xml" ContentType="application/vnd.openxmlformats-officedocument.presentationml.notesSlide+xml"/>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slideLayouts/slideLayout16.xml" ContentType="application/vnd.openxmlformats-officedocument.presentationml.slideLayout+xml"/>
  <Override PartName="/ppt/theme/theme1.xml" ContentType="application/vnd.openxmlformats-officedocument.theme+xml"/>
  <Override PartName="/ppt/charts/chart1.xml" ContentType="application/vnd.openxmlformats-officedocument.drawingml.chart+xml"/>
  <Override PartName="/ppt/theme/theme3.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 id="2147483700" r:id="rId3"/>
    <p:sldMasterId id="2147483713" r:id="rId4"/>
    <p:sldMasterId id="2147483726" r:id="rId5"/>
    <p:sldMasterId id="2147483770" r:id="rId6"/>
  </p:sldMasterIdLst>
  <p:notesMasterIdLst>
    <p:notesMasterId r:id="rId46"/>
  </p:notesMasterIdLst>
  <p:sldIdLst>
    <p:sldId id="271" r:id="rId7"/>
    <p:sldId id="310" r:id="rId8"/>
    <p:sldId id="311" r:id="rId9"/>
    <p:sldId id="312" r:id="rId10"/>
    <p:sldId id="342" r:id="rId11"/>
    <p:sldId id="301" r:id="rId12"/>
    <p:sldId id="304" r:id="rId13"/>
    <p:sldId id="305" r:id="rId14"/>
    <p:sldId id="306" r:id="rId15"/>
    <p:sldId id="333" r:id="rId16"/>
    <p:sldId id="344" r:id="rId17"/>
    <p:sldId id="350" r:id="rId18"/>
    <p:sldId id="346" r:id="rId19"/>
    <p:sldId id="347" r:id="rId20"/>
    <p:sldId id="349" r:id="rId21"/>
    <p:sldId id="351" r:id="rId22"/>
    <p:sldId id="352" r:id="rId23"/>
    <p:sldId id="353" r:id="rId24"/>
    <p:sldId id="319" r:id="rId25"/>
    <p:sldId id="320" r:id="rId26"/>
    <p:sldId id="334" r:id="rId27"/>
    <p:sldId id="367" r:id="rId28"/>
    <p:sldId id="369" r:id="rId29"/>
    <p:sldId id="368" r:id="rId30"/>
    <p:sldId id="357" r:id="rId31"/>
    <p:sldId id="359" r:id="rId32"/>
    <p:sldId id="360" r:id="rId33"/>
    <p:sldId id="386" r:id="rId34"/>
    <p:sldId id="371" r:id="rId35"/>
    <p:sldId id="372" r:id="rId36"/>
    <p:sldId id="373" r:id="rId37"/>
    <p:sldId id="374" r:id="rId38"/>
    <p:sldId id="375" r:id="rId39"/>
    <p:sldId id="376" r:id="rId40"/>
    <p:sldId id="377" r:id="rId41"/>
    <p:sldId id="378" r:id="rId42"/>
    <p:sldId id="324" r:id="rId43"/>
    <p:sldId id="381" r:id="rId44"/>
    <p:sldId id="270" r:id="rId4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9" d="100"/>
          <a:sy n="69" d="100"/>
        </p:scale>
        <p:origin x="-1834" y="-49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ustomXml" Target="../customXml/item3.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967386021191799E-2"/>
          <c:y val="4.4861391929187228E-2"/>
          <c:w val="0.88047705842325263"/>
          <c:h val="0.84317326500459677"/>
        </c:manualLayout>
      </c:layout>
      <c:barChart>
        <c:barDir val="col"/>
        <c:grouping val="clustered"/>
        <c:varyColors val="0"/>
        <c:ser>
          <c:idx val="0"/>
          <c:order val="0"/>
          <c:tx>
            <c:strRef>
              <c:f>Sheet1!$B$1</c:f>
              <c:strCache>
                <c:ptCount val="1"/>
                <c:pt idx="0">
                  <c:v>TOTAL</c:v>
                </c:pt>
              </c:strCache>
            </c:strRef>
          </c:tx>
          <c:invertIfNegative val="0"/>
          <c:dLbls>
            <c:showLegendKey val="0"/>
            <c:showVal val="1"/>
            <c:showCatName val="0"/>
            <c:showSerName val="0"/>
            <c:showPercent val="0"/>
            <c:showBubbleSize val="0"/>
            <c:showLeaderLines val="0"/>
          </c:dLbls>
          <c:cat>
            <c:strRef>
              <c:f>Sheet1!$A$2:$A$4</c:f>
              <c:strCache>
                <c:ptCount val="3"/>
                <c:pt idx="0">
                  <c:v>2014</c:v>
                </c:pt>
                <c:pt idx="1">
                  <c:v>2015</c:v>
                </c:pt>
                <c:pt idx="2">
                  <c:v>2016*</c:v>
                </c:pt>
              </c:strCache>
            </c:strRef>
          </c:cat>
          <c:val>
            <c:numRef>
              <c:f>Sheet1!$B$2:$B$4</c:f>
              <c:numCache>
                <c:formatCode>General</c:formatCode>
                <c:ptCount val="3"/>
                <c:pt idx="0">
                  <c:v>17</c:v>
                </c:pt>
                <c:pt idx="1">
                  <c:v>21</c:v>
                </c:pt>
                <c:pt idx="2">
                  <c:v>6</c:v>
                </c:pt>
              </c:numCache>
            </c:numRef>
          </c:val>
        </c:ser>
        <c:ser>
          <c:idx val="1"/>
          <c:order val="1"/>
          <c:tx>
            <c:strRef>
              <c:f>Sheet1!$C$1</c:f>
              <c:strCache>
                <c:ptCount val="1"/>
                <c:pt idx="0">
                  <c:v>First in US</c:v>
                </c:pt>
              </c:strCache>
            </c:strRef>
          </c:tx>
          <c:invertIfNegative val="0"/>
          <c:dLbls>
            <c:showLegendKey val="0"/>
            <c:showVal val="1"/>
            <c:showCatName val="0"/>
            <c:showSerName val="0"/>
            <c:showPercent val="0"/>
            <c:showBubbleSize val="0"/>
            <c:showLeaderLines val="0"/>
          </c:dLbls>
          <c:cat>
            <c:strRef>
              <c:f>Sheet1!$A$2:$A$4</c:f>
              <c:strCache>
                <c:ptCount val="3"/>
                <c:pt idx="0">
                  <c:v>2014</c:v>
                </c:pt>
                <c:pt idx="1">
                  <c:v>2015</c:v>
                </c:pt>
                <c:pt idx="2">
                  <c:v>2016*</c:v>
                </c:pt>
              </c:strCache>
            </c:strRef>
          </c:cat>
          <c:val>
            <c:numRef>
              <c:f>Sheet1!$C$2:$C$4</c:f>
              <c:numCache>
                <c:formatCode>General</c:formatCode>
                <c:ptCount val="3"/>
                <c:pt idx="0">
                  <c:v>11</c:v>
                </c:pt>
                <c:pt idx="1">
                  <c:v>14</c:v>
                </c:pt>
                <c:pt idx="2">
                  <c:v>5</c:v>
                </c:pt>
              </c:numCache>
            </c:numRef>
          </c:val>
        </c:ser>
        <c:dLbls>
          <c:showLegendKey val="0"/>
          <c:showVal val="0"/>
          <c:showCatName val="0"/>
          <c:showSerName val="0"/>
          <c:showPercent val="0"/>
          <c:showBubbleSize val="0"/>
        </c:dLbls>
        <c:gapWidth val="150"/>
        <c:axId val="111486848"/>
        <c:axId val="111488384"/>
      </c:barChart>
      <c:catAx>
        <c:axId val="111486848"/>
        <c:scaling>
          <c:orientation val="minMax"/>
        </c:scaling>
        <c:delete val="0"/>
        <c:axPos val="b"/>
        <c:numFmt formatCode="General" sourceLinked="1"/>
        <c:majorTickMark val="out"/>
        <c:minorTickMark val="none"/>
        <c:tickLblPos val="nextTo"/>
        <c:crossAx val="111488384"/>
        <c:crosses val="autoZero"/>
        <c:auto val="1"/>
        <c:lblAlgn val="ctr"/>
        <c:lblOffset val="100"/>
        <c:noMultiLvlLbl val="0"/>
      </c:catAx>
      <c:valAx>
        <c:axId val="111488384"/>
        <c:scaling>
          <c:orientation val="minMax"/>
        </c:scaling>
        <c:delete val="0"/>
        <c:axPos val="l"/>
        <c:majorGridlines/>
        <c:numFmt formatCode="General" sourceLinked="1"/>
        <c:majorTickMark val="out"/>
        <c:minorTickMark val="none"/>
        <c:tickLblPos val="nextTo"/>
        <c:crossAx val="111486848"/>
        <c:crosses val="autoZero"/>
        <c:crossBetween val="between"/>
      </c:valAx>
      <c:spPr>
        <a:noFill/>
        <a:ln w="25402">
          <a:noFill/>
        </a:ln>
      </c:spPr>
    </c:plotArea>
    <c:legend>
      <c:legendPos val="r"/>
      <c:layout>
        <c:manualLayout>
          <c:xMode val="edge"/>
          <c:yMode val="edge"/>
          <c:x val="0.82551307592575018"/>
          <c:y val="0.38844546834681076"/>
          <c:w val="0.15288203084901686"/>
          <c:h val="0.15576387690155929"/>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F94F1F9-670B-4BD8-A79A-22FF1A005646}" type="datetimeFigureOut">
              <a:rPr lang="en-US" smtClean="0"/>
              <a:t>10/14/2016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488F4B-C8AB-4DED-82A3-6F6C06D43A36}" type="slidenum">
              <a:rPr lang="en-US" smtClean="0"/>
              <a:t>‹#›</a:t>
            </a:fld>
            <a:endParaRPr lang="en-US"/>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595" indent="-284709" eaLnBrk="0" hangingPunct="0">
              <a:spcBef>
                <a:spcPct val="30000"/>
              </a:spcBef>
              <a:defRPr sz="1200">
                <a:solidFill>
                  <a:schemeClr val="tx1"/>
                </a:solidFill>
                <a:latin typeface="Calibri" pitchFamily="34" charset="0"/>
              </a:defRPr>
            </a:lvl2pPr>
            <a:lvl3pPr marL="1158246" indent="-226473" eaLnBrk="0" hangingPunct="0">
              <a:spcBef>
                <a:spcPct val="30000"/>
              </a:spcBef>
              <a:defRPr sz="1200">
                <a:solidFill>
                  <a:schemeClr val="tx1"/>
                </a:solidFill>
                <a:latin typeface="Calibri" pitchFamily="34" charset="0"/>
              </a:defRPr>
            </a:lvl3pPr>
            <a:lvl4pPr marL="1624133" indent="-226473" eaLnBrk="0" hangingPunct="0">
              <a:spcBef>
                <a:spcPct val="30000"/>
              </a:spcBef>
              <a:defRPr sz="1200">
                <a:solidFill>
                  <a:schemeClr val="tx1"/>
                </a:solidFill>
                <a:latin typeface="Calibri" pitchFamily="34" charset="0"/>
              </a:defRPr>
            </a:lvl4pPr>
            <a:lvl5pPr marL="2090020" indent="-226473" eaLnBrk="0" hangingPunct="0">
              <a:spcBef>
                <a:spcPct val="30000"/>
              </a:spcBef>
              <a:defRPr sz="1200">
                <a:solidFill>
                  <a:schemeClr val="tx1"/>
                </a:solidFill>
                <a:latin typeface="Calibri" pitchFamily="34" charset="0"/>
              </a:defRPr>
            </a:lvl5pPr>
            <a:lvl6pPr marL="2555907" indent="-226473" eaLnBrk="0" fontAlgn="base" hangingPunct="0">
              <a:spcBef>
                <a:spcPct val="30000"/>
              </a:spcBef>
              <a:spcAft>
                <a:spcPct val="0"/>
              </a:spcAft>
              <a:defRPr sz="1200">
                <a:solidFill>
                  <a:schemeClr val="tx1"/>
                </a:solidFill>
                <a:latin typeface="Calibri" pitchFamily="34" charset="0"/>
              </a:defRPr>
            </a:lvl6pPr>
            <a:lvl7pPr marL="3021794" indent="-226473" eaLnBrk="0" fontAlgn="base" hangingPunct="0">
              <a:spcBef>
                <a:spcPct val="30000"/>
              </a:spcBef>
              <a:spcAft>
                <a:spcPct val="0"/>
              </a:spcAft>
              <a:defRPr sz="1200">
                <a:solidFill>
                  <a:schemeClr val="tx1"/>
                </a:solidFill>
                <a:latin typeface="Calibri" pitchFamily="34" charset="0"/>
              </a:defRPr>
            </a:lvl7pPr>
            <a:lvl8pPr marL="3487680" indent="-226473" eaLnBrk="0" fontAlgn="base" hangingPunct="0">
              <a:spcBef>
                <a:spcPct val="30000"/>
              </a:spcBef>
              <a:spcAft>
                <a:spcPct val="0"/>
              </a:spcAft>
              <a:defRPr sz="1200">
                <a:solidFill>
                  <a:schemeClr val="tx1"/>
                </a:solidFill>
                <a:latin typeface="Calibri" pitchFamily="34" charset="0"/>
              </a:defRPr>
            </a:lvl8pPr>
            <a:lvl9pPr marL="3953567" indent="-22647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1745AAE-E4FE-4C70-A5AD-D8FE4EA97E11}" type="slidenum">
              <a:rPr lang="en-US" altLang="en-US">
                <a:solidFill>
                  <a:srgbClr val="000000"/>
                </a:solidFill>
              </a:rPr>
              <a:pPr eaLnBrk="1" hangingPunct="1">
                <a:spcBef>
                  <a:spcPct val="0"/>
                </a:spcBef>
              </a:pPr>
              <a:t>2</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15</a:t>
            </a:fld>
            <a:endParaRPr lang="en-US"/>
          </a:p>
        </p:txBody>
      </p:sp>
    </p:spTree>
    <p:extLst>
      <p:ext uri="{BB962C8B-B14F-4D97-AF65-F5344CB8AC3E}">
        <p14:creationId xmlns:p14="http://schemas.microsoft.com/office/powerpoint/2010/main" val="2754953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5449" indent="-289562" eaLnBrk="0" hangingPunct="0">
              <a:spcBef>
                <a:spcPct val="30000"/>
              </a:spcBef>
              <a:defRPr sz="1200">
                <a:solidFill>
                  <a:schemeClr val="tx1"/>
                </a:solidFill>
                <a:latin typeface="Calibri" pitchFamily="34" charset="0"/>
              </a:defRPr>
            </a:lvl2pPr>
            <a:lvl3pPr marL="1163100" indent="-231326" eaLnBrk="0" hangingPunct="0">
              <a:spcBef>
                <a:spcPct val="30000"/>
              </a:spcBef>
              <a:defRPr sz="1200">
                <a:solidFill>
                  <a:schemeClr val="tx1"/>
                </a:solidFill>
                <a:latin typeface="Calibri" pitchFamily="34" charset="0"/>
              </a:defRPr>
            </a:lvl3pPr>
            <a:lvl4pPr marL="1628987" indent="-231326" eaLnBrk="0" hangingPunct="0">
              <a:spcBef>
                <a:spcPct val="30000"/>
              </a:spcBef>
              <a:defRPr sz="1200">
                <a:solidFill>
                  <a:schemeClr val="tx1"/>
                </a:solidFill>
                <a:latin typeface="Calibri" pitchFamily="34" charset="0"/>
              </a:defRPr>
            </a:lvl4pPr>
            <a:lvl5pPr marL="2094873" indent="-231326" eaLnBrk="0" hangingPunct="0">
              <a:spcBef>
                <a:spcPct val="30000"/>
              </a:spcBef>
              <a:defRPr sz="1200">
                <a:solidFill>
                  <a:schemeClr val="tx1"/>
                </a:solidFill>
                <a:latin typeface="Calibri" pitchFamily="34" charset="0"/>
              </a:defRPr>
            </a:lvl5pPr>
            <a:lvl6pPr marL="2560760" indent="-231326" eaLnBrk="0" fontAlgn="base" hangingPunct="0">
              <a:spcBef>
                <a:spcPct val="30000"/>
              </a:spcBef>
              <a:spcAft>
                <a:spcPct val="0"/>
              </a:spcAft>
              <a:defRPr sz="1200">
                <a:solidFill>
                  <a:schemeClr val="tx1"/>
                </a:solidFill>
                <a:latin typeface="Calibri" pitchFamily="34" charset="0"/>
              </a:defRPr>
            </a:lvl6pPr>
            <a:lvl7pPr marL="3026647" indent="-231326" eaLnBrk="0" fontAlgn="base" hangingPunct="0">
              <a:spcBef>
                <a:spcPct val="30000"/>
              </a:spcBef>
              <a:spcAft>
                <a:spcPct val="0"/>
              </a:spcAft>
              <a:defRPr sz="1200">
                <a:solidFill>
                  <a:schemeClr val="tx1"/>
                </a:solidFill>
                <a:latin typeface="Calibri" pitchFamily="34" charset="0"/>
              </a:defRPr>
            </a:lvl7pPr>
            <a:lvl8pPr marL="3492534" indent="-231326" eaLnBrk="0" fontAlgn="base" hangingPunct="0">
              <a:spcBef>
                <a:spcPct val="30000"/>
              </a:spcBef>
              <a:spcAft>
                <a:spcPct val="0"/>
              </a:spcAft>
              <a:defRPr sz="1200">
                <a:solidFill>
                  <a:schemeClr val="tx1"/>
                </a:solidFill>
                <a:latin typeface="Calibri" pitchFamily="34" charset="0"/>
              </a:defRPr>
            </a:lvl8pPr>
            <a:lvl9pPr marL="3958421" indent="-23132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B3841EC-2C48-4141-91BD-8E37F1E251E0}" type="slidenum">
              <a:rPr lang="en-US" altLang="en-US">
                <a:solidFill>
                  <a:srgbClr val="000000"/>
                </a:solidFill>
              </a:rPr>
              <a:pPr eaLnBrk="1" hangingPunct="1">
                <a:spcBef>
                  <a:spcPct val="0"/>
                </a:spcBef>
              </a:pPr>
              <a:t>19</a:t>
            </a:fld>
            <a:endParaRPr lang="en-US"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Describes many of the rare</a:t>
            </a:r>
            <a:r>
              <a:rPr lang="en-US" altLang="en-US" baseline="0" dirty="0" smtClean="0"/>
              <a:t> diseases!</a:t>
            </a:r>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7654" indent="-279856" eaLnBrk="0" hangingPunct="0">
              <a:spcBef>
                <a:spcPct val="30000"/>
              </a:spcBef>
              <a:defRPr sz="1200">
                <a:solidFill>
                  <a:schemeClr val="tx1"/>
                </a:solidFill>
                <a:latin typeface="Calibri" pitchFamily="34" charset="0"/>
              </a:defRPr>
            </a:lvl2pPr>
            <a:lvl3pPr marL="1137217" indent="-223237" eaLnBrk="0" hangingPunct="0">
              <a:spcBef>
                <a:spcPct val="30000"/>
              </a:spcBef>
              <a:defRPr sz="1200">
                <a:solidFill>
                  <a:schemeClr val="tx1"/>
                </a:solidFill>
                <a:latin typeface="Calibri" pitchFamily="34" charset="0"/>
              </a:defRPr>
            </a:lvl3pPr>
            <a:lvl4pPr marL="1595015" indent="-223237" eaLnBrk="0" hangingPunct="0">
              <a:spcBef>
                <a:spcPct val="30000"/>
              </a:spcBef>
              <a:defRPr sz="1200">
                <a:solidFill>
                  <a:schemeClr val="tx1"/>
                </a:solidFill>
                <a:latin typeface="Calibri" pitchFamily="34" charset="0"/>
              </a:defRPr>
            </a:lvl4pPr>
            <a:lvl5pPr marL="2051196" indent="-223237" eaLnBrk="0" hangingPunct="0">
              <a:spcBef>
                <a:spcPct val="30000"/>
              </a:spcBef>
              <a:defRPr sz="1200">
                <a:solidFill>
                  <a:schemeClr val="tx1"/>
                </a:solidFill>
                <a:latin typeface="Calibri" pitchFamily="34" charset="0"/>
              </a:defRPr>
            </a:lvl5pPr>
            <a:lvl6pPr marL="2517083" indent="-223237" eaLnBrk="0" fontAlgn="base" hangingPunct="0">
              <a:spcBef>
                <a:spcPct val="30000"/>
              </a:spcBef>
              <a:spcAft>
                <a:spcPct val="0"/>
              </a:spcAft>
              <a:defRPr sz="1200">
                <a:solidFill>
                  <a:schemeClr val="tx1"/>
                </a:solidFill>
                <a:latin typeface="Calibri" pitchFamily="34" charset="0"/>
              </a:defRPr>
            </a:lvl6pPr>
            <a:lvl7pPr marL="2982970" indent="-223237" eaLnBrk="0" fontAlgn="base" hangingPunct="0">
              <a:spcBef>
                <a:spcPct val="30000"/>
              </a:spcBef>
              <a:spcAft>
                <a:spcPct val="0"/>
              </a:spcAft>
              <a:defRPr sz="1200">
                <a:solidFill>
                  <a:schemeClr val="tx1"/>
                </a:solidFill>
                <a:latin typeface="Calibri" pitchFamily="34" charset="0"/>
              </a:defRPr>
            </a:lvl7pPr>
            <a:lvl8pPr marL="3448856" indent="-223237" eaLnBrk="0" fontAlgn="base" hangingPunct="0">
              <a:spcBef>
                <a:spcPct val="30000"/>
              </a:spcBef>
              <a:spcAft>
                <a:spcPct val="0"/>
              </a:spcAft>
              <a:defRPr sz="1200">
                <a:solidFill>
                  <a:schemeClr val="tx1"/>
                </a:solidFill>
                <a:latin typeface="Calibri" pitchFamily="34" charset="0"/>
              </a:defRPr>
            </a:lvl8pPr>
            <a:lvl9pPr marL="3914743" indent="-22323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EEE919F-9526-4517-BA27-4D05D980A7CC}" type="slidenum">
              <a:rPr lang="en-US" altLang="en-US">
                <a:solidFill>
                  <a:srgbClr val="000000"/>
                </a:solidFill>
              </a:rPr>
              <a:pPr eaLnBrk="1" hangingPunct="1">
                <a:spcBef>
                  <a:spcPct val="0"/>
                </a:spcBef>
              </a:pPr>
              <a:t>20</a:t>
            </a:fld>
            <a:endParaRPr lang="en-US"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These programs are targeted to serious diseases with unmet medical needs when a new treatment could provide meaningful clinical benefit. </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FAST TRACK Early in development, evidence of activity in a nonclinical model, a mechanistic rationale, or pharmacologic data could be used to demonstrate such potential. Later in development, available clinical data should demonstrate the potential to address an unmet medical need.  Designation offers actions to expedite development including more frequent meetings with the agency and eligibility for pre-submission of portions of marketing applications known as rolling review.</a:t>
            </a:r>
          </a:p>
          <a:p>
            <a:pPr eaLnBrk="1" hangingPunct="1">
              <a:spcBef>
                <a:spcPct val="0"/>
              </a:spcBef>
            </a:pPr>
            <a:endParaRPr lang="en-US" altLang="en-US" dirty="0" smtClean="0"/>
          </a:p>
          <a:p>
            <a:pPr eaLnBrk="1" hangingPunct="1">
              <a:spcBef>
                <a:spcPct val="0"/>
              </a:spcBef>
            </a:pPr>
            <a:r>
              <a:rPr lang="en-US" altLang="en-US" dirty="0" smtClean="0"/>
              <a:t>BREAKTHROUGH preliminary clinical evidence indicates that the drug may demonstrate substantial improvement over existing therapies on one or more clinically significant endpoints, such as substantial treatment effects observed early in clinical development. </a:t>
            </a:r>
            <a:r>
              <a:rPr lang="en-US" altLang="en-US" dirty="0" smtClean="0"/>
              <a:t>Designation </a:t>
            </a:r>
            <a:r>
              <a:rPr lang="en-US" altLang="en-US" dirty="0" smtClean="0"/>
              <a:t>provides intensive guidance to sponsors on efficient drug development, organizational commitment by senior managers, other actions to expedite review and eligibility for rolling review.</a:t>
            </a:r>
          </a:p>
          <a:p>
            <a:pPr eaLnBrk="1" hangingPunct="1">
              <a:spcBef>
                <a:spcPct val="0"/>
              </a:spcBef>
            </a:pPr>
            <a:endParaRPr lang="en-US" altLang="en-US" dirty="0" smtClean="0"/>
          </a:p>
          <a:p>
            <a:pPr eaLnBrk="1" hangingPunct="1">
              <a:spcBef>
                <a:spcPct val="0"/>
              </a:spcBef>
            </a:pPr>
            <a:r>
              <a:rPr lang="en-US" altLang="en-US" dirty="0" smtClean="0"/>
              <a:t>PRIORITY REVIEW Designation offers a shorter review clock for marketing applications, 6 months compared with the 10 months standard review time</a:t>
            </a:r>
          </a:p>
          <a:p>
            <a:pPr eaLnBrk="1" hangingPunct="1">
              <a:spcBef>
                <a:spcPct val="0"/>
              </a:spcBef>
            </a:pPr>
            <a:endParaRPr lang="en-US" altLang="en-US" dirty="0" smtClean="0"/>
          </a:p>
          <a:p>
            <a:pPr eaLnBrk="1" hangingPunct="1">
              <a:spcBef>
                <a:spcPct val="0"/>
              </a:spcBef>
            </a:pPr>
            <a:r>
              <a:rPr lang="en-US" altLang="en-US" dirty="0" smtClean="0"/>
              <a:t>The ACCELERATED APPROVAL Pathway is based on a favorable effect on a surrogate endpoint or intermediate clinical endpoint reasonably likely to predict a drug’s clinical benefit. FDA expects the sponsor to verify the trial’s findings through performance of a confirmatory trial.</a:t>
            </a:r>
          </a:p>
          <a:p>
            <a:pPr eaLnBrk="1" hangingPunct="1">
              <a:spcBef>
                <a:spcPct val="0"/>
              </a:spcBef>
            </a:pPr>
            <a:endParaRPr lang="en-US" alt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8147" indent="-280973" eaLnBrk="0" hangingPunct="0">
              <a:spcBef>
                <a:spcPct val="30000"/>
              </a:spcBef>
              <a:defRPr sz="1200">
                <a:solidFill>
                  <a:schemeClr val="tx1"/>
                </a:solidFill>
                <a:latin typeface="Calibri" pitchFamily="34" charset="0"/>
              </a:defRPr>
            </a:lvl2pPr>
            <a:lvl3pPr marL="1138175" indent="-223825" eaLnBrk="0" hangingPunct="0">
              <a:spcBef>
                <a:spcPct val="30000"/>
              </a:spcBef>
              <a:defRPr sz="1200">
                <a:solidFill>
                  <a:schemeClr val="tx1"/>
                </a:solidFill>
                <a:latin typeface="Calibri" pitchFamily="34" charset="0"/>
              </a:defRPr>
            </a:lvl3pPr>
            <a:lvl4pPr marL="1595349" indent="-223825" eaLnBrk="0" hangingPunct="0">
              <a:spcBef>
                <a:spcPct val="30000"/>
              </a:spcBef>
              <a:defRPr sz="1200">
                <a:solidFill>
                  <a:schemeClr val="tx1"/>
                </a:solidFill>
                <a:latin typeface="Calibri" pitchFamily="34" charset="0"/>
              </a:defRPr>
            </a:lvl4pPr>
            <a:lvl5pPr marL="2052525" indent="-223825" eaLnBrk="0" hangingPunct="0">
              <a:spcBef>
                <a:spcPct val="30000"/>
              </a:spcBef>
              <a:defRPr sz="1200">
                <a:solidFill>
                  <a:schemeClr val="tx1"/>
                </a:solidFill>
                <a:latin typeface="Calibri" pitchFamily="34" charset="0"/>
              </a:defRPr>
            </a:lvl5pPr>
            <a:lvl6pPr marL="2509699" indent="-223825" eaLnBrk="0" fontAlgn="base" hangingPunct="0">
              <a:spcBef>
                <a:spcPct val="30000"/>
              </a:spcBef>
              <a:spcAft>
                <a:spcPct val="0"/>
              </a:spcAft>
              <a:defRPr sz="1200">
                <a:solidFill>
                  <a:schemeClr val="tx1"/>
                </a:solidFill>
                <a:latin typeface="Calibri" pitchFamily="34" charset="0"/>
              </a:defRPr>
            </a:lvl6pPr>
            <a:lvl7pPr marL="2966874" indent="-223825" eaLnBrk="0" fontAlgn="base" hangingPunct="0">
              <a:spcBef>
                <a:spcPct val="30000"/>
              </a:spcBef>
              <a:spcAft>
                <a:spcPct val="0"/>
              </a:spcAft>
              <a:defRPr sz="1200">
                <a:solidFill>
                  <a:schemeClr val="tx1"/>
                </a:solidFill>
                <a:latin typeface="Calibri" pitchFamily="34" charset="0"/>
              </a:defRPr>
            </a:lvl7pPr>
            <a:lvl8pPr marL="3424049" indent="-223825" eaLnBrk="0" fontAlgn="base" hangingPunct="0">
              <a:spcBef>
                <a:spcPct val="30000"/>
              </a:spcBef>
              <a:spcAft>
                <a:spcPct val="0"/>
              </a:spcAft>
              <a:defRPr sz="1200">
                <a:solidFill>
                  <a:schemeClr val="tx1"/>
                </a:solidFill>
                <a:latin typeface="Calibri" pitchFamily="34" charset="0"/>
              </a:defRPr>
            </a:lvl8pPr>
            <a:lvl9pPr marL="3881223" indent="-223825"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E77A672-AA81-4D76-9639-9346FA5C51F6}" type="slidenum">
              <a:rPr lang="en-US" altLang="en-US" smtClean="0">
                <a:solidFill>
                  <a:srgbClr val="000000"/>
                </a:solidFill>
                <a:cs typeface="Arial" charset="0"/>
              </a:rPr>
              <a:pPr eaLnBrk="1" fontAlgn="base" hangingPunct="1">
                <a:spcBef>
                  <a:spcPct val="0"/>
                </a:spcBef>
                <a:spcAft>
                  <a:spcPct val="0"/>
                </a:spcAft>
              </a:pPr>
              <a:t>21</a:t>
            </a:fld>
            <a:endParaRPr lang="en-US" altLang="en-US" smtClean="0">
              <a:solidFill>
                <a:srgbClr val="000000"/>
              </a:solidFill>
              <a:cs typeface="Arial" charset="0"/>
            </a:endParaRPr>
          </a:p>
        </p:txBody>
      </p:sp>
    </p:spTree>
    <p:extLst>
      <p:ext uri="{BB962C8B-B14F-4D97-AF65-F5344CB8AC3E}">
        <p14:creationId xmlns:p14="http://schemas.microsoft.com/office/powerpoint/2010/main" val="1493633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24</a:t>
            </a:fld>
            <a:endParaRPr lang="en-US"/>
          </a:p>
        </p:txBody>
      </p:sp>
    </p:spTree>
    <p:extLst>
      <p:ext uri="{BB962C8B-B14F-4D97-AF65-F5344CB8AC3E}">
        <p14:creationId xmlns:p14="http://schemas.microsoft.com/office/powerpoint/2010/main" val="3486553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25</a:t>
            </a:fld>
            <a:endParaRPr lang="en-US"/>
          </a:p>
        </p:txBody>
      </p:sp>
    </p:spTree>
    <p:extLst>
      <p:ext uri="{BB962C8B-B14F-4D97-AF65-F5344CB8AC3E}">
        <p14:creationId xmlns:p14="http://schemas.microsoft.com/office/powerpoint/2010/main" val="1138078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I found the answer (ORR) – guidance on EP in NSCLC:</a:t>
            </a:r>
          </a:p>
          <a:p>
            <a:endParaRPr lang="en-US" dirty="0" smtClean="0"/>
          </a:p>
          <a:p>
            <a:r>
              <a:rPr lang="en-US" dirty="0" smtClean="0"/>
              <a:t>Treatment effects on ORR have not been demonstrated to reliably predict corresponding effects</a:t>
            </a:r>
          </a:p>
          <a:p>
            <a:r>
              <a:rPr lang="en-US" dirty="0" smtClean="0"/>
              <a:t>on survival in NSCLC. We consider demonstration of ORR alone to be a surrogate endpoint</a:t>
            </a:r>
          </a:p>
          <a:p>
            <a:r>
              <a:rPr lang="en-US" dirty="0" smtClean="0"/>
              <a:t>reasonably likely to predict clinical benefit only when the treatment effect size is large and the</a:t>
            </a:r>
          </a:p>
          <a:p>
            <a:r>
              <a:rPr lang="en-US" dirty="0" smtClean="0"/>
              <a:t>responses are durable. In these circumstances, ORR has been used as the basis only for</a:t>
            </a:r>
          </a:p>
          <a:p>
            <a:r>
              <a:rPr lang="en-US" dirty="0" smtClean="0"/>
              <a:t>accelerated approval for NSCLC. In other circumstances, such as when clinical trials have</a:t>
            </a:r>
          </a:p>
          <a:p>
            <a:r>
              <a:rPr lang="en-US" dirty="0" smtClean="0"/>
              <a:t>shown that ORR correlated with well-documented improvements in patient tumor-related</a:t>
            </a:r>
          </a:p>
          <a:p>
            <a:r>
              <a:rPr lang="en-US" dirty="0" smtClean="0"/>
              <a:t>symptoms (e.g., photodynamic therapy for treatment of obstructing endobronchial therapy), ORR</a:t>
            </a:r>
          </a:p>
          <a:p>
            <a:r>
              <a:rPr lang="en-US" dirty="0" smtClean="0"/>
              <a:t>has supported regular approval.</a:t>
            </a:r>
          </a:p>
          <a:p>
            <a:endParaRPr lang="en-US" dirty="0" smtClean="0"/>
          </a:p>
          <a:p>
            <a:r>
              <a:rPr lang="en-US" dirty="0" smtClean="0"/>
              <a:t>The description in bullet 2 applies best</a:t>
            </a:r>
            <a:r>
              <a:rPr lang="en-US" baseline="0" dirty="0" smtClean="0"/>
              <a:t> to a surrogate endpoint, not a intermediate clinical endpoint, since that intermediate clinical endpoint by definition is a clinical endpoint that can be a measure of how a patient feels or functions.</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27</a:t>
            </a:fld>
            <a:endParaRPr lang="en-US"/>
          </a:p>
        </p:txBody>
      </p:sp>
    </p:spTree>
    <p:extLst>
      <p:ext uri="{BB962C8B-B14F-4D97-AF65-F5344CB8AC3E}">
        <p14:creationId xmlns:p14="http://schemas.microsoft.com/office/powerpoint/2010/main" val="650637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28</a:t>
            </a:fld>
            <a:endParaRPr lang="en-US"/>
          </a:p>
        </p:txBody>
      </p:sp>
    </p:spTree>
    <p:extLst>
      <p:ext uri="{BB962C8B-B14F-4D97-AF65-F5344CB8AC3E}">
        <p14:creationId xmlns:p14="http://schemas.microsoft.com/office/powerpoint/2010/main" val="590303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467" indent="-284693" eaLnBrk="0" hangingPunct="0">
              <a:spcBef>
                <a:spcPct val="30000"/>
              </a:spcBef>
              <a:defRPr sz="1200">
                <a:solidFill>
                  <a:schemeClr val="tx1"/>
                </a:solidFill>
                <a:latin typeface="Calibri" pitchFamily="34" charset="0"/>
              </a:defRPr>
            </a:lvl2pPr>
            <a:lvl3pPr marL="1142007" indent="-228079" eaLnBrk="0" hangingPunct="0">
              <a:spcBef>
                <a:spcPct val="30000"/>
              </a:spcBef>
              <a:defRPr sz="1200">
                <a:solidFill>
                  <a:schemeClr val="tx1"/>
                </a:solidFill>
                <a:latin typeface="Calibri" pitchFamily="34" charset="0"/>
              </a:defRPr>
            </a:lvl3pPr>
            <a:lvl4pPr marL="1599780" indent="-228079" eaLnBrk="0" hangingPunct="0">
              <a:spcBef>
                <a:spcPct val="30000"/>
              </a:spcBef>
              <a:defRPr sz="1200">
                <a:solidFill>
                  <a:schemeClr val="tx1"/>
                </a:solidFill>
                <a:latin typeface="Calibri" pitchFamily="34" charset="0"/>
              </a:defRPr>
            </a:lvl4pPr>
            <a:lvl5pPr marL="2055936" indent="-228079" eaLnBrk="0" hangingPunct="0">
              <a:spcBef>
                <a:spcPct val="30000"/>
              </a:spcBef>
              <a:defRPr sz="1200">
                <a:solidFill>
                  <a:schemeClr val="tx1"/>
                </a:solidFill>
                <a:latin typeface="Calibri" pitchFamily="34" charset="0"/>
              </a:defRPr>
            </a:lvl5pPr>
            <a:lvl6pPr marL="2521797" indent="-228079" eaLnBrk="0" fontAlgn="base" hangingPunct="0">
              <a:spcBef>
                <a:spcPct val="30000"/>
              </a:spcBef>
              <a:spcAft>
                <a:spcPct val="0"/>
              </a:spcAft>
              <a:defRPr sz="1200">
                <a:solidFill>
                  <a:schemeClr val="tx1"/>
                </a:solidFill>
                <a:latin typeface="Calibri" pitchFamily="34" charset="0"/>
              </a:defRPr>
            </a:lvl6pPr>
            <a:lvl7pPr marL="2987658" indent="-228079" eaLnBrk="0" fontAlgn="base" hangingPunct="0">
              <a:spcBef>
                <a:spcPct val="30000"/>
              </a:spcBef>
              <a:spcAft>
                <a:spcPct val="0"/>
              </a:spcAft>
              <a:defRPr sz="1200">
                <a:solidFill>
                  <a:schemeClr val="tx1"/>
                </a:solidFill>
                <a:latin typeface="Calibri" pitchFamily="34" charset="0"/>
              </a:defRPr>
            </a:lvl7pPr>
            <a:lvl8pPr marL="3453519" indent="-228079" eaLnBrk="0" fontAlgn="base" hangingPunct="0">
              <a:spcBef>
                <a:spcPct val="30000"/>
              </a:spcBef>
              <a:spcAft>
                <a:spcPct val="0"/>
              </a:spcAft>
              <a:defRPr sz="1200">
                <a:solidFill>
                  <a:schemeClr val="tx1"/>
                </a:solidFill>
                <a:latin typeface="Calibri" pitchFamily="34" charset="0"/>
              </a:defRPr>
            </a:lvl8pPr>
            <a:lvl9pPr marL="3919381" indent="-22807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A769A3CD-090C-4B78-9BAB-2E77535D4975}" type="slidenum">
              <a:rPr lang="en-US" altLang="en-US">
                <a:solidFill>
                  <a:srgbClr val="000000"/>
                </a:solidFill>
              </a:rPr>
              <a:pPr eaLnBrk="1" hangingPunct="1">
                <a:spcBef>
                  <a:spcPct val="0"/>
                </a:spcBef>
                <a:defRPr/>
              </a:pPr>
              <a:t>38</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B53761-C4D9-4D16-AFB2-3974EDD3B32B}"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4289796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508" indent="-284709" eaLnBrk="0" hangingPunct="0">
              <a:spcBef>
                <a:spcPct val="30000"/>
              </a:spcBef>
              <a:defRPr sz="1200">
                <a:solidFill>
                  <a:schemeClr val="tx1"/>
                </a:solidFill>
                <a:latin typeface="Calibri" pitchFamily="34" charset="0"/>
              </a:defRPr>
            </a:lvl2pPr>
            <a:lvl3pPr marL="1142070" indent="-228091" eaLnBrk="0" hangingPunct="0">
              <a:spcBef>
                <a:spcPct val="30000"/>
              </a:spcBef>
              <a:defRPr sz="1200">
                <a:solidFill>
                  <a:schemeClr val="tx1"/>
                </a:solidFill>
                <a:latin typeface="Calibri" pitchFamily="34" charset="0"/>
              </a:defRPr>
            </a:lvl3pPr>
            <a:lvl4pPr marL="1599869" indent="-228091" eaLnBrk="0" hangingPunct="0">
              <a:spcBef>
                <a:spcPct val="30000"/>
              </a:spcBef>
              <a:defRPr sz="1200">
                <a:solidFill>
                  <a:schemeClr val="tx1"/>
                </a:solidFill>
                <a:latin typeface="Calibri" pitchFamily="34" charset="0"/>
              </a:defRPr>
            </a:lvl4pPr>
            <a:lvl5pPr marL="2056050" indent="-228091" eaLnBrk="0" hangingPunct="0">
              <a:spcBef>
                <a:spcPct val="30000"/>
              </a:spcBef>
              <a:defRPr sz="1200">
                <a:solidFill>
                  <a:schemeClr val="tx1"/>
                </a:solidFill>
                <a:latin typeface="Calibri" pitchFamily="34" charset="0"/>
              </a:defRPr>
            </a:lvl5pPr>
            <a:lvl6pPr marL="2521936" indent="-228091" eaLnBrk="0" fontAlgn="base" hangingPunct="0">
              <a:spcBef>
                <a:spcPct val="30000"/>
              </a:spcBef>
              <a:spcAft>
                <a:spcPct val="0"/>
              </a:spcAft>
              <a:defRPr sz="1200">
                <a:solidFill>
                  <a:schemeClr val="tx1"/>
                </a:solidFill>
                <a:latin typeface="Calibri" pitchFamily="34" charset="0"/>
              </a:defRPr>
            </a:lvl6pPr>
            <a:lvl7pPr marL="2987823" indent="-228091" eaLnBrk="0" fontAlgn="base" hangingPunct="0">
              <a:spcBef>
                <a:spcPct val="30000"/>
              </a:spcBef>
              <a:spcAft>
                <a:spcPct val="0"/>
              </a:spcAft>
              <a:defRPr sz="1200">
                <a:solidFill>
                  <a:schemeClr val="tx1"/>
                </a:solidFill>
                <a:latin typeface="Calibri" pitchFamily="34" charset="0"/>
              </a:defRPr>
            </a:lvl7pPr>
            <a:lvl8pPr marL="3453710" indent="-228091" eaLnBrk="0" fontAlgn="base" hangingPunct="0">
              <a:spcBef>
                <a:spcPct val="30000"/>
              </a:spcBef>
              <a:spcAft>
                <a:spcPct val="0"/>
              </a:spcAft>
              <a:defRPr sz="1200">
                <a:solidFill>
                  <a:schemeClr val="tx1"/>
                </a:solidFill>
                <a:latin typeface="Calibri" pitchFamily="34" charset="0"/>
              </a:defRPr>
            </a:lvl8pPr>
            <a:lvl9pPr marL="3919597" indent="-22809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9A1CBE-06BD-4333-AC2C-D44D5E2166D2}" type="slidenum">
              <a:rPr lang="en-US" altLang="en-US">
                <a:solidFill>
                  <a:srgbClr val="000000"/>
                </a:solidFill>
              </a:rPr>
              <a:pPr eaLnBrk="1" hangingPunct="1">
                <a:spcBef>
                  <a:spcPct val="0"/>
                </a:spcBef>
              </a:pPr>
              <a:t>4</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cs typeface="Arial" charset="0"/>
              </a:defRPr>
            </a:lvl1pPr>
            <a:lvl2pPr marL="757066" indent="-291179">
              <a:defRPr>
                <a:solidFill>
                  <a:schemeClr val="tx1"/>
                </a:solidFill>
                <a:latin typeface="Book Antiqua" pitchFamily="18" charset="0"/>
                <a:cs typeface="Arial" charset="0"/>
              </a:defRPr>
            </a:lvl2pPr>
            <a:lvl3pPr marL="1164717" indent="-232943">
              <a:defRPr>
                <a:solidFill>
                  <a:schemeClr val="tx1"/>
                </a:solidFill>
                <a:latin typeface="Book Antiqua" pitchFamily="18" charset="0"/>
                <a:cs typeface="Arial" charset="0"/>
              </a:defRPr>
            </a:lvl3pPr>
            <a:lvl4pPr marL="1630604" indent="-232943">
              <a:defRPr>
                <a:solidFill>
                  <a:schemeClr val="tx1"/>
                </a:solidFill>
                <a:latin typeface="Book Antiqua" pitchFamily="18" charset="0"/>
                <a:cs typeface="Arial" charset="0"/>
              </a:defRPr>
            </a:lvl4pPr>
            <a:lvl5pPr marL="2096491" indent="-232943">
              <a:defRPr>
                <a:solidFill>
                  <a:schemeClr val="tx1"/>
                </a:solidFill>
                <a:latin typeface="Book Antiqua" pitchFamily="18" charset="0"/>
                <a:cs typeface="Arial" charset="0"/>
              </a:defRPr>
            </a:lvl5pPr>
            <a:lvl6pPr marL="2562377" indent="-232943" fontAlgn="base">
              <a:spcBef>
                <a:spcPct val="0"/>
              </a:spcBef>
              <a:spcAft>
                <a:spcPct val="0"/>
              </a:spcAft>
              <a:defRPr>
                <a:solidFill>
                  <a:schemeClr val="tx1"/>
                </a:solidFill>
                <a:latin typeface="Book Antiqua" pitchFamily="18" charset="0"/>
                <a:cs typeface="Arial" charset="0"/>
              </a:defRPr>
            </a:lvl6pPr>
            <a:lvl7pPr marL="3028264" indent="-232943" fontAlgn="base">
              <a:spcBef>
                <a:spcPct val="0"/>
              </a:spcBef>
              <a:spcAft>
                <a:spcPct val="0"/>
              </a:spcAft>
              <a:defRPr>
                <a:solidFill>
                  <a:schemeClr val="tx1"/>
                </a:solidFill>
                <a:latin typeface="Book Antiqua" pitchFamily="18" charset="0"/>
                <a:cs typeface="Arial" charset="0"/>
              </a:defRPr>
            </a:lvl7pPr>
            <a:lvl8pPr marL="3494151" indent="-232943" fontAlgn="base">
              <a:spcBef>
                <a:spcPct val="0"/>
              </a:spcBef>
              <a:spcAft>
                <a:spcPct val="0"/>
              </a:spcAft>
              <a:defRPr>
                <a:solidFill>
                  <a:schemeClr val="tx1"/>
                </a:solidFill>
                <a:latin typeface="Book Antiqua" pitchFamily="18" charset="0"/>
                <a:cs typeface="Arial" charset="0"/>
              </a:defRPr>
            </a:lvl8pPr>
            <a:lvl9pPr marL="3960038" indent="-232943" fontAlgn="base">
              <a:spcBef>
                <a:spcPct val="0"/>
              </a:spcBef>
              <a:spcAft>
                <a:spcPct val="0"/>
              </a:spcAft>
              <a:defRPr>
                <a:solidFill>
                  <a:schemeClr val="tx1"/>
                </a:solidFill>
                <a:latin typeface="Book Antiqua" pitchFamily="18" charset="0"/>
                <a:cs typeface="Arial" charset="0"/>
              </a:defRPr>
            </a:lvl9pPr>
          </a:lstStyle>
          <a:p>
            <a:pPr fontAlgn="base">
              <a:spcBef>
                <a:spcPct val="0"/>
              </a:spcBef>
              <a:spcAft>
                <a:spcPct val="0"/>
              </a:spcAft>
            </a:pPr>
            <a:fld id="{D06F42D1-5195-461D-917B-631904F3081E}" type="slidenum">
              <a:rPr lang="en-US" altLang="en-US">
                <a:solidFill>
                  <a:srgbClr val="000000"/>
                </a:solidFill>
                <a:latin typeface="Calibri" pitchFamily="34" charset="0"/>
              </a:rPr>
              <a:pPr fontAlgn="base">
                <a:spcBef>
                  <a:spcPct val="0"/>
                </a:spcBef>
                <a:spcAft>
                  <a:spcPct val="0"/>
                </a:spcAft>
              </a:pPr>
              <a:t>5</a:t>
            </a:fld>
            <a:endParaRPr lang="en-US" altLang="en-US">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AE244CB9-87CC-4850-B26B-884CDB3711F5}" type="slidenum">
              <a:rPr lang="en-US" smtClean="0">
                <a:solidFill>
                  <a:prstClr val="black"/>
                </a:solidFill>
              </a:rPr>
              <a:pPr>
                <a:defRPr/>
              </a:pPr>
              <a:t>6</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2790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3D5716-EEBB-4301-B074-3B11682EDB92}" type="slidenum">
              <a:rPr lang="en-US" altLang="en-US" smtClean="0"/>
              <a:pPr>
                <a:defRPr/>
              </a:pPr>
              <a:t>10</a:t>
            </a:fld>
            <a:endParaRPr lang="en-US" altLang="en-US"/>
          </a:p>
        </p:txBody>
      </p:sp>
    </p:spTree>
    <p:extLst>
      <p:ext uri="{BB962C8B-B14F-4D97-AF65-F5344CB8AC3E}">
        <p14:creationId xmlns:p14="http://schemas.microsoft.com/office/powerpoint/2010/main" val="1097158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accent2"/>
              </a:solidFill>
            </a:endParaRPr>
          </a:p>
        </p:txBody>
      </p:sp>
      <p:sp>
        <p:nvSpPr>
          <p:cNvPr id="4" name="Slide Number Placeholder 3"/>
          <p:cNvSpPr>
            <a:spLocks noGrp="1"/>
          </p:cNvSpPr>
          <p:nvPr>
            <p:ph type="sldNum" sz="quarter" idx="10"/>
          </p:nvPr>
        </p:nvSpPr>
        <p:spPr/>
        <p:txBody>
          <a:bodyPr/>
          <a:lstStyle/>
          <a:p>
            <a:fld id="{70488F4B-C8AB-4DED-82A3-6F6C06D43A36}" type="slidenum">
              <a:rPr lang="en-US" smtClean="0"/>
              <a:t>12</a:t>
            </a:fld>
            <a:endParaRPr lang="en-US"/>
          </a:p>
        </p:txBody>
      </p:sp>
    </p:spTree>
    <p:extLst>
      <p:ext uri="{BB962C8B-B14F-4D97-AF65-F5344CB8AC3E}">
        <p14:creationId xmlns:p14="http://schemas.microsoft.com/office/powerpoint/2010/main" val="220600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14</a:t>
            </a:fld>
            <a:endParaRPr lang="en-US"/>
          </a:p>
        </p:txBody>
      </p:sp>
    </p:spTree>
    <p:extLst>
      <p:ext uri="{BB962C8B-B14F-4D97-AF65-F5344CB8AC3E}">
        <p14:creationId xmlns:p14="http://schemas.microsoft.com/office/powerpoint/2010/main" val="3043726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2"/>
                </a:solidFill>
                <a:latin typeface="Book Antiqua" panose="0204060205030503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Book Antiqua" panose="020406020503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3773606" y="6355260"/>
            <a:ext cx="2133600" cy="365125"/>
          </a:xfrm>
        </p:spPr>
        <p:txBody>
          <a:bodyPr/>
          <a:lstStyle/>
          <a:p>
            <a:fld id="{E3931CAD-AD58-4EB4-A975-3F4CDF2A6472}" type="datetime1">
              <a:rPr lang="en-US" smtClean="0"/>
              <a:t>10/14/2016</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5241" y="6356350"/>
            <a:ext cx="2133600" cy="365125"/>
          </a:xfrm>
        </p:spPr>
        <p:txBody>
          <a:bodyPr/>
          <a:lstStyle/>
          <a:p>
            <a:fld id="{EB01F5F4-7461-4674-A258-1786371FB4C1}" type="datetime1">
              <a:rPr lang="en-US" smtClean="0"/>
              <a:t>10/14/2016</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0650" y="6354123"/>
            <a:ext cx="2133600" cy="365125"/>
          </a:xfrm>
        </p:spPr>
        <p:txBody>
          <a:bodyPr/>
          <a:lstStyle/>
          <a:p>
            <a:fld id="{E1620FA5-DD99-40AD-89EE-F3E1447E7646}" type="datetime1">
              <a:rPr lang="en-US" smtClean="0"/>
              <a:t>10/14/2016</a:t>
            </a:fld>
            <a:endParaRPr lang="en-US"/>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773606" y="6355260"/>
            <a:ext cx="2133600" cy="365125"/>
          </a:xfrm>
        </p:spPr>
        <p:txBody>
          <a:bodyPr/>
          <a:lstStyle/>
          <a:p>
            <a:fld id="{80F42EC1-27E2-4C56-9C12-FBF1FD73785D}" type="datetime1">
              <a:rPr lang="en-US" smtClean="0">
                <a:solidFill>
                  <a:prstClr val="black">
                    <a:tint val="75000"/>
                  </a:prstClr>
                </a:solidFill>
              </a:rPr>
              <a:t>10/14/2016</a:t>
            </a:fld>
            <a:endParaRPr lang="en-US" dirty="0">
              <a:solidFill>
                <a:prstClr val="black">
                  <a:tint val="75000"/>
                </a:prstClr>
              </a:solidFill>
            </a:endParaRPr>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Tree>
    <p:extLst>
      <p:ext uri="{BB962C8B-B14F-4D97-AF65-F5344CB8AC3E}">
        <p14:creationId xmlns:p14="http://schemas.microsoft.com/office/powerpoint/2010/main" val="2564646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smtClean="0"/>
              <a:t>Click to edit Master title style</a:t>
            </a:r>
            <a:endParaRPr lang="en-US"/>
          </a:p>
        </p:txBody>
      </p:sp>
      <p:sp>
        <p:nvSpPr>
          <p:cNvPr id="3" name="Content Placeholder 2"/>
          <p:cNvSpPr>
            <a:spLocks noGrp="1"/>
          </p:cNvSpPr>
          <p:nvPr>
            <p:ph idx="1"/>
          </p:nvPr>
        </p:nvSpPr>
        <p:spPr>
          <a:xfrm>
            <a:off x="323850" y="2009775"/>
            <a:ext cx="8509103" cy="42860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786FFAEE-2B38-4939-B952-D65F3579A93D}" type="datetime1">
              <a:rPr lang="en-US" smtClean="0">
                <a:solidFill>
                  <a:prstClr val="black">
                    <a:tint val="75000"/>
                  </a:prstClr>
                </a:solidFill>
              </a:rPr>
              <a:t>10/14/2016</a:t>
            </a:fld>
            <a:endParaRPr lang="en-US" dirty="0">
              <a:solidFill>
                <a:prstClr val="black">
                  <a:tint val="75000"/>
                </a:prstClr>
              </a:solidFill>
            </a:endParaRPr>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03630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E870321A-3165-437D-9BAB-0A41A4DE3805}" type="datetime1">
              <a:rPr lang="en-US" smtClean="0">
                <a:solidFill>
                  <a:prstClr val="black">
                    <a:tint val="75000"/>
                  </a:prstClr>
                </a:solidFill>
              </a:rPr>
              <a:t>10/14/2016</a:t>
            </a:fld>
            <a:endParaRPr lang="en-US">
              <a:solidFill>
                <a:prstClr val="black">
                  <a:tint val="75000"/>
                </a:prstClr>
              </a:solidFill>
            </a:endParaRPr>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Tree>
    <p:extLst>
      <p:ext uri="{BB962C8B-B14F-4D97-AF65-F5344CB8AC3E}">
        <p14:creationId xmlns:p14="http://schemas.microsoft.com/office/powerpoint/2010/main" val="1923367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E6DF530C-992E-4EEB-9097-B4AA656262F0}" type="datetime1">
              <a:rPr lang="en-US" smtClean="0">
                <a:solidFill>
                  <a:prstClr val="black">
                    <a:tint val="75000"/>
                  </a:prstClr>
                </a:solidFill>
              </a:rPr>
              <a:t>10/14/2016</a:t>
            </a:fld>
            <a:endParaRPr lang="en-US">
              <a:solidFill>
                <a:prstClr val="black">
                  <a:tint val="75000"/>
                </a:prstClr>
              </a:solidFill>
            </a:endParaRP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2271438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14307" y="6380336"/>
            <a:ext cx="2133600" cy="365125"/>
          </a:xfrm>
        </p:spPr>
        <p:txBody>
          <a:bodyPr/>
          <a:lstStyle/>
          <a:p>
            <a:fld id="{12B70ACF-2466-48C9-9599-E2DE93638796}" type="datetime1">
              <a:rPr lang="en-US" smtClean="0">
                <a:solidFill>
                  <a:prstClr val="black">
                    <a:tint val="75000"/>
                  </a:prstClr>
                </a:solidFill>
              </a:rPr>
              <a:t>10/14/2016</a:t>
            </a:fld>
            <a:endParaRPr lang="en-US">
              <a:solidFill>
                <a:prstClr val="black">
                  <a:tint val="75000"/>
                </a:prstClr>
              </a:solidFill>
            </a:endParaRPr>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120067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886200" y="6384925"/>
            <a:ext cx="2133600" cy="365125"/>
          </a:xfrm>
        </p:spPr>
        <p:txBody>
          <a:bodyPr/>
          <a:lstStyle/>
          <a:p>
            <a:fld id="{CF7FFC92-355C-414B-8083-8024493A50A1}" type="datetime1">
              <a:rPr lang="en-US" smtClean="0">
                <a:solidFill>
                  <a:prstClr val="black">
                    <a:tint val="75000"/>
                  </a:prstClr>
                </a:solidFill>
              </a:rPr>
              <a:t>10/14/2016</a:t>
            </a:fld>
            <a:endParaRPr lang="en-US" dirty="0">
              <a:solidFill>
                <a:prstClr val="black">
                  <a:tint val="75000"/>
                </a:prstClr>
              </a:solidFill>
            </a:endParaRPr>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604177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96185" y="6391749"/>
            <a:ext cx="2133600" cy="365125"/>
          </a:xfrm>
        </p:spPr>
        <p:txBody>
          <a:bodyPr/>
          <a:lstStyle/>
          <a:p>
            <a:fld id="{581B503E-0ED2-4F3E-A65A-3D7523D06A71}" type="datetime1">
              <a:rPr lang="en-US" smtClean="0">
                <a:solidFill>
                  <a:prstClr val="black">
                    <a:tint val="75000"/>
                  </a:prstClr>
                </a:solidFill>
              </a:rPr>
              <a:t>10/14/2016</a:t>
            </a:fld>
            <a:endParaRPr lang="en-US">
              <a:solidFill>
                <a:prstClr val="black">
                  <a:tint val="75000"/>
                </a:prstClr>
              </a:solidFill>
            </a:endParaRPr>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69053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smtClean="0"/>
              <a:t>Click to edit Master title style</a:t>
            </a:r>
            <a:endParaRPr lang="en-US"/>
          </a:p>
        </p:txBody>
      </p:sp>
      <p:sp>
        <p:nvSpPr>
          <p:cNvPr id="3" name="Content Placeholder 2"/>
          <p:cNvSpPr>
            <a:spLocks noGrp="1"/>
          </p:cNvSpPr>
          <p:nvPr>
            <p:ph idx="1"/>
          </p:nvPr>
        </p:nvSpPr>
        <p:spPr>
          <a:xfrm>
            <a:off x="323850" y="2009775"/>
            <a:ext cx="8509103" cy="42860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9EE87900-FC33-429B-85E4-020752B06412}" type="datetime1">
              <a:rPr lang="en-US" smtClean="0"/>
              <a:t>10/14/2016</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265C1612-3E73-4324-A842-5860FE8D5B64}" type="datetime1">
              <a:rPr lang="en-US" smtClean="0">
                <a:solidFill>
                  <a:prstClr val="black">
                    <a:tint val="75000"/>
                  </a:prstClr>
                </a:solidFill>
              </a:rPr>
              <a:t>10/14/2016</a:t>
            </a:fld>
            <a:endParaRPr lang="en-US">
              <a:solidFill>
                <a:prstClr val="black">
                  <a:tint val="75000"/>
                </a:prstClr>
              </a:solidFill>
            </a:endParaRPr>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374430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2E843BB4-C773-4967-B113-793A4B82EB8D}" type="datetime1">
              <a:rPr lang="en-US" smtClean="0">
                <a:solidFill>
                  <a:prstClr val="black">
                    <a:tint val="75000"/>
                  </a:prstClr>
                </a:solidFill>
              </a:rPr>
              <a:t>10/14/2016</a:t>
            </a:fld>
            <a:endParaRPr lang="en-US">
              <a:solidFill>
                <a:prstClr val="black">
                  <a:tint val="75000"/>
                </a:prstClr>
              </a:solidFill>
            </a:endParaRPr>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823728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5241" y="6356350"/>
            <a:ext cx="2133600" cy="365125"/>
          </a:xfrm>
        </p:spPr>
        <p:txBody>
          <a:bodyPr/>
          <a:lstStyle/>
          <a:p>
            <a:fld id="{A47A163B-FF4B-405E-9245-C97A19FABA6F}" type="datetime1">
              <a:rPr lang="en-US" smtClean="0">
                <a:solidFill>
                  <a:prstClr val="black">
                    <a:tint val="75000"/>
                  </a:prstClr>
                </a:solidFill>
              </a:rPr>
              <a:t>10/14/2016</a:t>
            </a:fld>
            <a:endParaRPr lang="en-US">
              <a:solidFill>
                <a:prstClr val="black">
                  <a:tint val="75000"/>
                </a:prstClr>
              </a:solidFill>
            </a:endParaRP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563741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0650" y="6354123"/>
            <a:ext cx="2133600" cy="365125"/>
          </a:xfrm>
        </p:spPr>
        <p:txBody>
          <a:bodyPr/>
          <a:lstStyle/>
          <a:p>
            <a:fld id="{8F35BC09-42A9-4AB9-8304-1C843DE2D4F0}" type="datetime1">
              <a:rPr lang="en-US" smtClean="0">
                <a:solidFill>
                  <a:prstClr val="black">
                    <a:tint val="75000"/>
                  </a:prstClr>
                </a:solidFill>
              </a:rPr>
              <a:t>10/14/2016</a:t>
            </a:fld>
            <a:endParaRPr lang="en-US">
              <a:solidFill>
                <a:prstClr val="black">
                  <a:tint val="75000"/>
                </a:prstClr>
              </a:solidFill>
            </a:endParaRPr>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715026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3990559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773606" y="6355260"/>
            <a:ext cx="2133600" cy="365125"/>
          </a:xfrm>
        </p:spPr>
        <p:txBody>
          <a:bodyPr/>
          <a:lstStyle/>
          <a:p>
            <a:fld id="{62324E8B-3626-4E80-9E3A-3FE5DBB7FCB3}" type="datetime1">
              <a:rPr lang="en-US" smtClean="0">
                <a:solidFill>
                  <a:prstClr val="black">
                    <a:tint val="75000"/>
                  </a:prstClr>
                </a:solidFill>
              </a:rPr>
              <a:t>10/14/2016</a:t>
            </a:fld>
            <a:endParaRPr lang="en-US" dirty="0">
              <a:solidFill>
                <a:prstClr val="black">
                  <a:tint val="75000"/>
                </a:prstClr>
              </a:solidFill>
            </a:endParaRPr>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Tree>
    <p:extLst>
      <p:ext uri="{BB962C8B-B14F-4D97-AF65-F5344CB8AC3E}">
        <p14:creationId xmlns:p14="http://schemas.microsoft.com/office/powerpoint/2010/main" val="3396630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smtClean="0"/>
              <a:t>Click to edit Master title style</a:t>
            </a:r>
            <a:endParaRPr lang="en-US"/>
          </a:p>
        </p:txBody>
      </p:sp>
      <p:sp>
        <p:nvSpPr>
          <p:cNvPr id="3" name="Content Placeholder 2"/>
          <p:cNvSpPr>
            <a:spLocks noGrp="1"/>
          </p:cNvSpPr>
          <p:nvPr>
            <p:ph idx="1"/>
          </p:nvPr>
        </p:nvSpPr>
        <p:spPr>
          <a:xfrm>
            <a:off x="323850" y="2009775"/>
            <a:ext cx="8509103" cy="42860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73A62833-33A5-4773-9E24-A832931E0AD2}" type="datetime1">
              <a:rPr lang="en-US" smtClean="0">
                <a:solidFill>
                  <a:prstClr val="black">
                    <a:tint val="75000"/>
                  </a:prstClr>
                </a:solidFill>
              </a:rPr>
              <a:t>10/14/2016</a:t>
            </a:fld>
            <a:endParaRPr lang="en-US" dirty="0">
              <a:solidFill>
                <a:prstClr val="black">
                  <a:tint val="75000"/>
                </a:prstClr>
              </a:solidFill>
            </a:endParaRPr>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736389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FC12F182-C02D-46FD-B685-EE87B6DF546F}" type="datetime1">
              <a:rPr lang="en-US" smtClean="0">
                <a:solidFill>
                  <a:prstClr val="black">
                    <a:tint val="75000"/>
                  </a:prstClr>
                </a:solidFill>
              </a:rPr>
              <a:t>10/14/2016</a:t>
            </a:fld>
            <a:endParaRPr lang="en-US">
              <a:solidFill>
                <a:prstClr val="black">
                  <a:tint val="75000"/>
                </a:prstClr>
              </a:solidFill>
            </a:endParaRPr>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Tree>
    <p:extLst>
      <p:ext uri="{BB962C8B-B14F-4D97-AF65-F5344CB8AC3E}">
        <p14:creationId xmlns:p14="http://schemas.microsoft.com/office/powerpoint/2010/main" val="2670376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ED16198B-391B-4DF9-BE7B-D0F9AC22666F}" type="datetime1">
              <a:rPr lang="en-US" smtClean="0">
                <a:solidFill>
                  <a:prstClr val="black">
                    <a:tint val="75000"/>
                  </a:prstClr>
                </a:solidFill>
              </a:rPr>
              <a:t>10/14/2016</a:t>
            </a:fld>
            <a:endParaRPr lang="en-US">
              <a:solidFill>
                <a:prstClr val="black">
                  <a:tint val="75000"/>
                </a:prstClr>
              </a:solidFill>
            </a:endParaRP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380657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14307" y="6380336"/>
            <a:ext cx="2133600" cy="365125"/>
          </a:xfrm>
        </p:spPr>
        <p:txBody>
          <a:bodyPr/>
          <a:lstStyle/>
          <a:p>
            <a:fld id="{EC986603-9217-4877-B14D-7D3C13A831EF}" type="datetime1">
              <a:rPr lang="en-US" smtClean="0">
                <a:solidFill>
                  <a:prstClr val="black">
                    <a:tint val="75000"/>
                  </a:prstClr>
                </a:solidFill>
              </a:rPr>
              <a:t>10/14/2016</a:t>
            </a:fld>
            <a:endParaRPr lang="en-US">
              <a:solidFill>
                <a:prstClr val="black">
                  <a:tint val="75000"/>
                </a:prstClr>
              </a:solidFill>
            </a:endParaRPr>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38998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94EE61C9-0FC5-4B92-9A20-5EB8BB9379D6}" type="datetime1">
              <a:rPr lang="en-US" smtClean="0"/>
              <a:t>10/14/2016</a:t>
            </a:fld>
            <a:endParaRPr lang="en-US"/>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886200" y="6384925"/>
            <a:ext cx="2133600" cy="365125"/>
          </a:xfrm>
        </p:spPr>
        <p:txBody>
          <a:bodyPr/>
          <a:lstStyle/>
          <a:p>
            <a:fld id="{E6434ABC-405A-43CD-AB94-02FE22184283}" type="datetime1">
              <a:rPr lang="en-US" smtClean="0">
                <a:solidFill>
                  <a:prstClr val="black">
                    <a:tint val="75000"/>
                  </a:prstClr>
                </a:solidFill>
              </a:rPr>
              <a:t>10/14/2016</a:t>
            </a:fld>
            <a:endParaRPr lang="en-US" dirty="0">
              <a:solidFill>
                <a:prstClr val="black">
                  <a:tint val="75000"/>
                </a:prstClr>
              </a:solidFill>
            </a:endParaRPr>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758144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96185" y="6391749"/>
            <a:ext cx="2133600" cy="365125"/>
          </a:xfrm>
        </p:spPr>
        <p:txBody>
          <a:bodyPr/>
          <a:lstStyle/>
          <a:p>
            <a:fld id="{90A03254-F050-43E3-8669-CB42A0D09CEF}" type="datetime1">
              <a:rPr lang="en-US" smtClean="0">
                <a:solidFill>
                  <a:prstClr val="black">
                    <a:tint val="75000"/>
                  </a:prstClr>
                </a:solidFill>
              </a:rPr>
              <a:t>10/14/2016</a:t>
            </a:fld>
            <a:endParaRPr lang="en-US">
              <a:solidFill>
                <a:prstClr val="black">
                  <a:tint val="75000"/>
                </a:prstClr>
              </a:solidFill>
            </a:endParaRPr>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957196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42E02E63-A2CB-481E-96BE-8F95174CCE40}" type="datetime1">
              <a:rPr lang="en-US" smtClean="0">
                <a:solidFill>
                  <a:prstClr val="black">
                    <a:tint val="75000"/>
                  </a:prstClr>
                </a:solidFill>
              </a:rPr>
              <a:t>10/14/2016</a:t>
            </a:fld>
            <a:endParaRPr lang="en-US">
              <a:solidFill>
                <a:prstClr val="black">
                  <a:tint val="75000"/>
                </a:prstClr>
              </a:solidFill>
            </a:endParaRPr>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2534933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66102ACB-82D5-4B6C-8969-7A88D092E0FC}" type="datetime1">
              <a:rPr lang="en-US" smtClean="0">
                <a:solidFill>
                  <a:prstClr val="black">
                    <a:tint val="75000"/>
                  </a:prstClr>
                </a:solidFill>
              </a:rPr>
              <a:t>10/14/2016</a:t>
            </a:fld>
            <a:endParaRPr lang="en-US">
              <a:solidFill>
                <a:prstClr val="black">
                  <a:tint val="75000"/>
                </a:prstClr>
              </a:solidFill>
            </a:endParaRPr>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193769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5241" y="6356350"/>
            <a:ext cx="2133600" cy="365125"/>
          </a:xfrm>
        </p:spPr>
        <p:txBody>
          <a:bodyPr/>
          <a:lstStyle/>
          <a:p>
            <a:fld id="{9649EF25-9CAC-4AD0-8BF8-646280EA6A30}" type="datetime1">
              <a:rPr lang="en-US" smtClean="0">
                <a:solidFill>
                  <a:prstClr val="black">
                    <a:tint val="75000"/>
                  </a:prstClr>
                </a:solidFill>
              </a:rPr>
              <a:t>10/14/2016</a:t>
            </a:fld>
            <a:endParaRPr lang="en-US">
              <a:solidFill>
                <a:prstClr val="black">
                  <a:tint val="75000"/>
                </a:prstClr>
              </a:solidFill>
            </a:endParaRP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8628860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0650" y="6354123"/>
            <a:ext cx="2133600" cy="365125"/>
          </a:xfrm>
        </p:spPr>
        <p:txBody>
          <a:bodyPr/>
          <a:lstStyle/>
          <a:p>
            <a:fld id="{32C20082-2F5B-49AC-8A69-6FE305B21327}" type="datetime1">
              <a:rPr lang="en-US" smtClean="0">
                <a:solidFill>
                  <a:prstClr val="black">
                    <a:tint val="75000"/>
                  </a:prstClr>
                </a:solidFill>
              </a:rPr>
              <a:t>10/14/2016</a:t>
            </a:fld>
            <a:endParaRPr lang="en-US">
              <a:solidFill>
                <a:prstClr val="black">
                  <a:tint val="75000"/>
                </a:prstClr>
              </a:solidFill>
            </a:endParaRPr>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560425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1167831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773606" y="6355260"/>
            <a:ext cx="2133600" cy="365125"/>
          </a:xfrm>
        </p:spPr>
        <p:txBody>
          <a:bodyPr/>
          <a:lstStyle/>
          <a:p>
            <a:fld id="{1FA2F70F-DFAC-4D9B-A3A5-C5F197D84DE1}" type="datetime1">
              <a:rPr lang="en-US" smtClean="0">
                <a:solidFill>
                  <a:prstClr val="black">
                    <a:tint val="75000"/>
                  </a:prstClr>
                </a:solidFill>
              </a:rPr>
              <a:t>10/14/2016</a:t>
            </a:fld>
            <a:endParaRPr lang="en-US" dirty="0">
              <a:solidFill>
                <a:prstClr val="black">
                  <a:tint val="75000"/>
                </a:prstClr>
              </a:solidFill>
            </a:endParaRPr>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Tree>
    <p:extLst>
      <p:ext uri="{BB962C8B-B14F-4D97-AF65-F5344CB8AC3E}">
        <p14:creationId xmlns:p14="http://schemas.microsoft.com/office/powerpoint/2010/main" val="1468455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smtClean="0"/>
              <a:t>Click to edit Master title style</a:t>
            </a:r>
            <a:endParaRPr lang="en-US"/>
          </a:p>
        </p:txBody>
      </p:sp>
      <p:sp>
        <p:nvSpPr>
          <p:cNvPr id="3" name="Content Placeholder 2"/>
          <p:cNvSpPr>
            <a:spLocks noGrp="1"/>
          </p:cNvSpPr>
          <p:nvPr>
            <p:ph idx="1"/>
          </p:nvPr>
        </p:nvSpPr>
        <p:spPr>
          <a:xfrm>
            <a:off x="323850" y="2009775"/>
            <a:ext cx="8509103" cy="42860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DC7C02D0-F237-4D9A-B29D-08D57F0E1AD4}" type="datetime1">
              <a:rPr lang="en-US" smtClean="0">
                <a:solidFill>
                  <a:prstClr val="black">
                    <a:tint val="75000"/>
                  </a:prstClr>
                </a:solidFill>
              </a:rPr>
              <a:t>10/14/2016</a:t>
            </a:fld>
            <a:endParaRPr lang="en-US" dirty="0">
              <a:solidFill>
                <a:prstClr val="black">
                  <a:tint val="75000"/>
                </a:prstClr>
              </a:solidFill>
            </a:endParaRPr>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67231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7E55583C-774F-4A76-A3FD-5107A8CD295C}" type="datetime1">
              <a:rPr lang="en-US" smtClean="0">
                <a:solidFill>
                  <a:prstClr val="black">
                    <a:tint val="75000"/>
                  </a:prstClr>
                </a:solidFill>
              </a:rPr>
              <a:t>10/14/2016</a:t>
            </a:fld>
            <a:endParaRPr lang="en-US">
              <a:solidFill>
                <a:prstClr val="black">
                  <a:tint val="75000"/>
                </a:prstClr>
              </a:solidFill>
            </a:endParaRPr>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Tree>
    <p:extLst>
      <p:ext uri="{BB962C8B-B14F-4D97-AF65-F5344CB8AC3E}">
        <p14:creationId xmlns:p14="http://schemas.microsoft.com/office/powerpoint/2010/main" val="363390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148BC401-CFE2-455C-8B5B-E418E45CCEC1}" type="datetime1">
              <a:rPr lang="en-US" smtClean="0"/>
              <a:t>10/14/2016</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20B044AA-1BF9-4A98-B384-E09B1D410081}" type="datetime1">
              <a:rPr lang="en-US" smtClean="0">
                <a:solidFill>
                  <a:prstClr val="black">
                    <a:tint val="75000"/>
                  </a:prstClr>
                </a:solidFill>
              </a:rPr>
              <a:t>10/14/2016</a:t>
            </a:fld>
            <a:endParaRPr lang="en-US">
              <a:solidFill>
                <a:prstClr val="black">
                  <a:tint val="75000"/>
                </a:prstClr>
              </a:solidFill>
            </a:endParaRP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237534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14307" y="6380336"/>
            <a:ext cx="2133600" cy="365125"/>
          </a:xfrm>
        </p:spPr>
        <p:txBody>
          <a:bodyPr/>
          <a:lstStyle/>
          <a:p>
            <a:fld id="{8AE5380B-0583-4B2B-8685-ACCC93CC8E23}" type="datetime1">
              <a:rPr lang="en-US" smtClean="0">
                <a:solidFill>
                  <a:prstClr val="black">
                    <a:tint val="75000"/>
                  </a:prstClr>
                </a:solidFill>
              </a:rPr>
              <a:t>10/14/2016</a:t>
            </a:fld>
            <a:endParaRPr lang="en-US">
              <a:solidFill>
                <a:prstClr val="black">
                  <a:tint val="75000"/>
                </a:prstClr>
              </a:solidFill>
            </a:endParaRPr>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9257946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886200" y="6384925"/>
            <a:ext cx="2133600" cy="365125"/>
          </a:xfrm>
        </p:spPr>
        <p:txBody>
          <a:bodyPr/>
          <a:lstStyle/>
          <a:p>
            <a:fld id="{38FA75A9-9D99-4F4B-AD43-9574E00E03F4}" type="datetime1">
              <a:rPr lang="en-US" smtClean="0">
                <a:solidFill>
                  <a:prstClr val="black">
                    <a:tint val="75000"/>
                  </a:prstClr>
                </a:solidFill>
              </a:rPr>
              <a:t>10/14/2016</a:t>
            </a:fld>
            <a:endParaRPr lang="en-US" dirty="0">
              <a:solidFill>
                <a:prstClr val="black">
                  <a:tint val="75000"/>
                </a:prstClr>
              </a:solidFill>
            </a:endParaRPr>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105254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96185" y="6391749"/>
            <a:ext cx="2133600" cy="365125"/>
          </a:xfrm>
        </p:spPr>
        <p:txBody>
          <a:bodyPr/>
          <a:lstStyle/>
          <a:p>
            <a:fld id="{D126486C-AE2A-4377-9134-B056223A8D56}" type="datetime1">
              <a:rPr lang="en-US" smtClean="0">
                <a:solidFill>
                  <a:prstClr val="black">
                    <a:tint val="75000"/>
                  </a:prstClr>
                </a:solidFill>
              </a:rPr>
              <a:t>10/14/2016</a:t>
            </a:fld>
            <a:endParaRPr lang="en-US">
              <a:solidFill>
                <a:prstClr val="black">
                  <a:tint val="75000"/>
                </a:prstClr>
              </a:solidFill>
            </a:endParaRPr>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4187188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FD250378-0782-43E6-B256-E98F6F64275A}" type="datetime1">
              <a:rPr lang="en-US" smtClean="0">
                <a:solidFill>
                  <a:prstClr val="black">
                    <a:tint val="75000"/>
                  </a:prstClr>
                </a:solidFill>
              </a:rPr>
              <a:t>10/14/2016</a:t>
            </a:fld>
            <a:endParaRPr lang="en-US">
              <a:solidFill>
                <a:prstClr val="black">
                  <a:tint val="75000"/>
                </a:prstClr>
              </a:solidFill>
            </a:endParaRPr>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4788653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49779868-2344-4FB1-8D43-9DE31E082D03}" type="datetime1">
              <a:rPr lang="en-US" smtClean="0">
                <a:solidFill>
                  <a:prstClr val="black">
                    <a:tint val="75000"/>
                  </a:prstClr>
                </a:solidFill>
              </a:rPr>
              <a:t>10/14/2016</a:t>
            </a:fld>
            <a:endParaRPr lang="en-US">
              <a:solidFill>
                <a:prstClr val="black">
                  <a:tint val="75000"/>
                </a:prstClr>
              </a:solidFill>
            </a:endParaRPr>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25780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5241" y="6356350"/>
            <a:ext cx="2133600" cy="365125"/>
          </a:xfrm>
        </p:spPr>
        <p:txBody>
          <a:bodyPr/>
          <a:lstStyle/>
          <a:p>
            <a:fld id="{DB4DCA50-936A-46C5-BBF7-77DB4F0BAFC9}" type="datetime1">
              <a:rPr lang="en-US" smtClean="0">
                <a:solidFill>
                  <a:prstClr val="black">
                    <a:tint val="75000"/>
                  </a:prstClr>
                </a:solidFill>
              </a:rPr>
              <a:t>10/14/2016</a:t>
            </a:fld>
            <a:endParaRPr lang="en-US">
              <a:solidFill>
                <a:prstClr val="black">
                  <a:tint val="75000"/>
                </a:prstClr>
              </a:solidFill>
            </a:endParaRP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503640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0650" y="6354123"/>
            <a:ext cx="2133600" cy="365125"/>
          </a:xfrm>
        </p:spPr>
        <p:txBody>
          <a:bodyPr/>
          <a:lstStyle/>
          <a:p>
            <a:fld id="{08445889-40AA-4F63-ADE4-618A72C46382}" type="datetime1">
              <a:rPr lang="en-US" smtClean="0">
                <a:solidFill>
                  <a:prstClr val="black">
                    <a:tint val="75000"/>
                  </a:prstClr>
                </a:solidFill>
              </a:rPr>
              <a:t>10/14/2016</a:t>
            </a:fld>
            <a:endParaRPr lang="en-US">
              <a:solidFill>
                <a:prstClr val="black">
                  <a:tint val="75000"/>
                </a:prstClr>
              </a:solidFill>
            </a:endParaRPr>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0113806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41119102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773606" y="6355260"/>
            <a:ext cx="2133600" cy="365125"/>
          </a:xfrm>
        </p:spPr>
        <p:txBody>
          <a:bodyPr/>
          <a:lstStyle/>
          <a:p>
            <a:fld id="{F68EE7F9-B63C-4500-BFA6-D543667C02D0}" type="datetime1">
              <a:rPr lang="en-US" smtClean="0">
                <a:solidFill>
                  <a:prstClr val="black">
                    <a:tint val="75000"/>
                  </a:prstClr>
                </a:solidFill>
              </a:rPr>
              <a:t>10/14/2016</a:t>
            </a:fld>
            <a:endParaRPr lang="en-US" dirty="0">
              <a:solidFill>
                <a:prstClr val="black">
                  <a:tint val="75000"/>
                </a:prstClr>
              </a:solidFill>
            </a:endParaRPr>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Tree>
    <p:extLst>
      <p:ext uri="{BB962C8B-B14F-4D97-AF65-F5344CB8AC3E}">
        <p14:creationId xmlns:p14="http://schemas.microsoft.com/office/powerpoint/2010/main" val="171755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14307" y="6380336"/>
            <a:ext cx="2133600" cy="365125"/>
          </a:xfrm>
        </p:spPr>
        <p:txBody>
          <a:bodyPr/>
          <a:lstStyle/>
          <a:p>
            <a:fld id="{06375AC9-829B-4F3E-A5B4-B90A00F42F80}" type="datetime1">
              <a:rPr lang="en-US" smtClean="0"/>
              <a:t>10/14/2016</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smtClean="0"/>
              <a:t>Click to edit Master title style</a:t>
            </a:r>
            <a:endParaRPr lang="en-US"/>
          </a:p>
        </p:txBody>
      </p:sp>
      <p:sp>
        <p:nvSpPr>
          <p:cNvPr id="3" name="Content Placeholder 2"/>
          <p:cNvSpPr>
            <a:spLocks noGrp="1"/>
          </p:cNvSpPr>
          <p:nvPr>
            <p:ph idx="1"/>
          </p:nvPr>
        </p:nvSpPr>
        <p:spPr>
          <a:xfrm>
            <a:off x="323850" y="2009775"/>
            <a:ext cx="8509103" cy="42860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0DAD60A9-8226-47E7-A055-0EDE3A821F57}" type="datetime1">
              <a:rPr lang="en-US" smtClean="0">
                <a:solidFill>
                  <a:prstClr val="black">
                    <a:tint val="75000"/>
                  </a:prstClr>
                </a:solidFill>
              </a:rPr>
              <a:t>10/14/2016</a:t>
            </a:fld>
            <a:endParaRPr lang="en-US" dirty="0">
              <a:solidFill>
                <a:prstClr val="black">
                  <a:tint val="75000"/>
                </a:prstClr>
              </a:solidFill>
            </a:endParaRPr>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1634511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E72676A0-8344-4DBA-BEAD-6C22CCA12B6A}" type="datetime1">
              <a:rPr lang="en-US" smtClean="0">
                <a:solidFill>
                  <a:prstClr val="black">
                    <a:tint val="75000"/>
                  </a:prstClr>
                </a:solidFill>
              </a:rPr>
              <a:t>10/14/2016</a:t>
            </a:fld>
            <a:endParaRPr lang="en-US">
              <a:solidFill>
                <a:prstClr val="black">
                  <a:tint val="75000"/>
                </a:prstClr>
              </a:solidFill>
            </a:endParaRPr>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Tree>
    <p:extLst>
      <p:ext uri="{BB962C8B-B14F-4D97-AF65-F5344CB8AC3E}">
        <p14:creationId xmlns:p14="http://schemas.microsoft.com/office/powerpoint/2010/main" val="13350587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F0381D48-69DA-4F13-816D-C163DD89BB12}" type="datetime1">
              <a:rPr lang="en-US" smtClean="0">
                <a:solidFill>
                  <a:prstClr val="black">
                    <a:tint val="75000"/>
                  </a:prstClr>
                </a:solidFill>
              </a:rPr>
              <a:t>10/14/2016</a:t>
            </a:fld>
            <a:endParaRPr lang="en-US">
              <a:solidFill>
                <a:prstClr val="black">
                  <a:tint val="75000"/>
                </a:prstClr>
              </a:solidFill>
            </a:endParaRP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8819857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14307" y="6380336"/>
            <a:ext cx="2133600" cy="365125"/>
          </a:xfrm>
        </p:spPr>
        <p:txBody>
          <a:bodyPr/>
          <a:lstStyle/>
          <a:p>
            <a:fld id="{D86B91E7-2B50-467D-8531-00C0AD57108B}" type="datetime1">
              <a:rPr lang="en-US" smtClean="0">
                <a:solidFill>
                  <a:prstClr val="black">
                    <a:tint val="75000"/>
                  </a:prstClr>
                </a:solidFill>
              </a:rPr>
              <a:t>10/14/2016</a:t>
            </a:fld>
            <a:endParaRPr lang="en-US">
              <a:solidFill>
                <a:prstClr val="black">
                  <a:tint val="75000"/>
                </a:prstClr>
              </a:solidFill>
            </a:endParaRPr>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8346466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886200" y="6384925"/>
            <a:ext cx="2133600" cy="365125"/>
          </a:xfrm>
        </p:spPr>
        <p:txBody>
          <a:bodyPr/>
          <a:lstStyle/>
          <a:p>
            <a:fld id="{FB8CBEC7-BDC5-440F-8309-38A03635F7ED}" type="datetime1">
              <a:rPr lang="en-US" smtClean="0">
                <a:solidFill>
                  <a:prstClr val="black">
                    <a:tint val="75000"/>
                  </a:prstClr>
                </a:solidFill>
              </a:rPr>
              <a:t>10/14/2016</a:t>
            </a:fld>
            <a:endParaRPr lang="en-US" dirty="0">
              <a:solidFill>
                <a:prstClr val="black">
                  <a:tint val="75000"/>
                </a:prstClr>
              </a:solidFill>
            </a:endParaRPr>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9831742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96185" y="6391749"/>
            <a:ext cx="2133600" cy="365125"/>
          </a:xfrm>
        </p:spPr>
        <p:txBody>
          <a:bodyPr/>
          <a:lstStyle/>
          <a:p>
            <a:fld id="{1BA758A9-6CA1-465F-B00D-8AEC32221286}" type="datetime1">
              <a:rPr lang="en-US" smtClean="0">
                <a:solidFill>
                  <a:prstClr val="black">
                    <a:tint val="75000"/>
                  </a:prstClr>
                </a:solidFill>
              </a:rPr>
              <a:t>10/14/2016</a:t>
            </a:fld>
            <a:endParaRPr lang="en-US">
              <a:solidFill>
                <a:prstClr val="black">
                  <a:tint val="75000"/>
                </a:prstClr>
              </a:solidFill>
            </a:endParaRPr>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9435509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1C33BBDD-67D4-4A5B-BCC9-03674A743C84}" type="datetime1">
              <a:rPr lang="en-US" smtClean="0">
                <a:solidFill>
                  <a:prstClr val="black">
                    <a:tint val="75000"/>
                  </a:prstClr>
                </a:solidFill>
              </a:rPr>
              <a:t>10/14/2016</a:t>
            </a:fld>
            <a:endParaRPr lang="en-US">
              <a:solidFill>
                <a:prstClr val="black">
                  <a:tint val="75000"/>
                </a:prstClr>
              </a:solidFill>
            </a:endParaRPr>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5144091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231136D0-18AE-4346-B335-93E509FD6043}" type="datetime1">
              <a:rPr lang="en-US" smtClean="0">
                <a:solidFill>
                  <a:prstClr val="black">
                    <a:tint val="75000"/>
                  </a:prstClr>
                </a:solidFill>
              </a:rPr>
              <a:t>10/14/2016</a:t>
            </a:fld>
            <a:endParaRPr lang="en-US">
              <a:solidFill>
                <a:prstClr val="black">
                  <a:tint val="75000"/>
                </a:prstClr>
              </a:solidFill>
            </a:endParaRPr>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878075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5241" y="6356350"/>
            <a:ext cx="2133600" cy="365125"/>
          </a:xfrm>
        </p:spPr>
        <p:txBody>
          <a:bodyPr/>
          <a:lstStyle/>
          <a:p>
            <a:fld id="{8CC72BB8-B8BD-43E6-96E6-52E71E10D811}" type="datetime1">
              <a:rPr lang="en-US" smtClean="0">
                <a:solidFill>
                  <a:prstClr val="black">
                    <a:tint val="75000"/>
                  </a:prstClr>
                </a:solidFill>
              </a:rPr>
              <a:t>10/14/2016</a:t>
            </a:fld>
            <a:endParaRPr lang="en-US">
              <a:solidFill>
                <a:prstClr val="black">
                  <a:tint val="75000"/>
                </a:prstClr>
              </a:solidFill>
            </a:endParaRP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1709504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0650" y="6354123"/>
            <a:ext cx="2133600" cy="365125"/>
          </a:xfrm>
        </p:spPr>
        <p:txBody>
          <a:bodyPr/>
          <a:lstStyle/>
          <a:p>
            <a:fld id="{34A61FB9-3BFA-4407-8FB7-C75A32BAF984}" type="datetime1">
              <a:rPr lang="en-US" smtClean="0">
                <a:solidFill>
                  <a:prstClr val="black">
                    <a:tint val="75000"/>
                  </a:prstClr>
                </a:solidFill>
              </a:rPr>
              <a:t>10/14/2016</a:t>
            </a:fld>
            <a:endParaRPr lang="en-US">
              <a:solidFill>
                <a:prstClr val="black">
                  <a:tint val="75000"/>
                </a:prstClr>
              </a:solidFill>
            </a:endParaRPr>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79255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886200" y="6384925"/>
            <a:ext cx="2133600" cy="365125"/>
          </a:xfrm>
        </p:spPr>
        <p:txBody>
          <a:bodyPr/>
          <a:lstStyle/>
          <a:p>
            <a:fld id="{A065CB5C-54DD-4A5B-982E-5CFE18947670}" type="datetime1">
              <a:rPr lang="en-US" smtClean="0"/>
              <a:t>10/14/2016</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42431552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773606" y="6355260"/>
            <a:ext cx="2133600" cy="365125"/>
          </a:xfrm>
        </p:spPr>
        <p:txBody>
          <a:bodyPr/>
          <a:lstStyle/>
          <a:p>
            <a:fld id="{BDEAF128-99AC-41DE-AB01-91A81670FA4B}" type="datetime1">
              <a:rPr lang="en-US" smtClean="0">
                <a:solidFill>
                  <a:prstClr val="black">
                    <a:tint val="75000"/>
                  </a:prstClr>
                </a:solidFill>
              </a:rPr>
              <a:t>10/14/2016</a:t>
            </a:fld>
            <a:endParaRPr lang="en-US" dirty="0">
              <a:solidFill>
                <a:prstClr val="black">
                  <a:tint val="75000"/>
                </a:prstClr>
              </a:solidFill>
            </a:endParaRPr>
          </a:p>
        </p:txBody>
      </p:sp>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Tree>
    <p:extLst>
      <p:ext uri="{BB962C8B-B14F-4D97-AF65-F5344CB8AC3E}">
        <p14:creationId xmlns:p14="http://schemas.microsoft.com/office/powerpoint/2010/main" val="6614417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smtClean="0"/>
              <a:t>Click to edit Master title style</a:t>
            </a:r>
            <a:endParaRPr lang="en-US"/>
          </a:p>
        </p:txBody>
      </p:sp>
      <p:sp>
        <p:nvSpPr>
          <p:cNvPr id="3" name="Content Placeholder 2"/>
          <p:cNvSpPr>
            <a:spLocks noGrp="1"/>
          </p:cNvSpPr>
          <p:nvPr>
            <p:ph idx="1"/>
          </p:nvPr>
        </p:nvSpPr>
        <p:spPr>
          <a:xfrm>
            <a:off x="323850" y="2009775"/>
            <a:ext cx="8509103" cy="42860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15CE822B-9FB2-42DA-9AF3-4B2B2712CB8E}" type="datetime1">
              <a:rPr lang="en-US" smtClean="0">
                <a:solidFill>
                  <a:prstClr val="black">
                    <a:tint val="75000"/>
                  </a:prstClr>
                </a:solidFill>
              </a:rPr>
              <a:t>10/14/2016</a:t>
            </a:fld>
            <a:endParaRPr lang="en-US" dirty="0">
              <a:solidFill>
                <a:prstClr val="black">
                  <a:tint val="75000"/>
                </a:prstClr>
              </a:solidFill>
            </a:endParaRPr>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pic>
        <p:nvPicPr>
          <p:cNvPr id="7" name="Picture 6" descr="FDA_FullColor_Monogra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3921936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6E0AFE80-388E-4B14-9199-E52F731542CD}" type="datetime1">
              <a:rPr lang="en-US" smtClean="0">
                <a:solidFill>
                  <a:prstClr val="black">
                    <a:tint val="75000"/>
                  </a:prstClr>
                </a:solidFill>
              </a:rPr>
              <a:t>10/14/2016</a:t>
            </a:fld>
            <a:endParaRPr lang="en-US">
              <a:solidFill>
                <a:prstClr val="black">
                  <a:tint val="75000"/>
                </a:prstClr>
              </a:solidFill>
            </a:endParaRPr>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Tree>
    <p:extLst>
      <p:ext uri="{BB962C8B-B14F-4D97-AF65-F5344CB8AC3E}">
        <p14:creationId xmlns:p14="http://schemas.microsoft.com/office/powerpoint/2010/main" val="37285055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52EDA613-F4FA-4C8B-8393-A118521FB361}" type="datetime1">
              <a:rPr lang="en-US" smtClean="0">
                <a:solidFill>
                  <a:prstClr val="black">
                    <a:tint val="75000"/>
                  </a:prstClr>
                </a:solidFill>
              </a:rPr>
              <a:t>10/14/2016</a:t>
            </a:fld>
            <a:endParaRPr lang="en-US">
              <a:solidFill>
                <a:prstClr val="black">
                  <a:tint val="75000"/>
                </a:prstClr>
              </a:solidFill>
            </a:endParaRPr>
          </a:p>
        </p:txBody>
      </p:sp>
      <p:pic>
        <p:nvPicPr>
          <p:cNvPr id="7" name="Picture 6" descr="FDA_FullColor_Monogra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9971585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14307" y="6380336"/>
            <a:ext cx="2133600" cy="365125"/>
          </a:xfrm>
        </p:spPr>
        <p:txBody>
          <a:bodyPr/>
          <a:lstStyle/>
          <a:p>
            <a:fld id="{971BB650-D6D0-4A36-9FD9-C65CA333BB78}" type="datetime1">
              <a:rPr lang="en-US" smtClean="0">
                <a:solidFill>
                  <a:prstClr val="black">
                    <a:tint val="75000"/>
                  </a:prstClr>
                </a:solidFill>
              </a:rPr>
              <a:t>10/14/2016</a:t>
            </a:fld>
            <a:endParaRPr lang="en-US">
              <a:solidFill>
                <a:prstClr val="black">
                  <a:tint val="75000"/>
                </a:prstClr>
              </a:solidFill>
            </a:endParaRPr>
          </a:p>
        </p:txBody>
      </p:sp>
      <p:pic>
        <p:nvPicPr>
          <p:cNvPr id="8" name="Picture 7" descr="FDA_FullColor_Monogra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243668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886200" y="6384925"/>
            <a:ext cx="2133600" cy="365125"/>
          </a:xfrm>
        </p:spPr>
        <p:txBody>
          <a:bodyPr/>
          <a:lstStyle/>
          <a:p>
            <a:fld id="{CCE92E30-8135-4F11-AE35-5DBF1BD3C02B}" type="datetime1">
              <a:rPr lang="en-US" smtClean="0">
                <a:solidFill>
                  <a:prstClr val="black">
                    <a:tint val="75000"/>
                  </a:prstClr>
                </a:solidFill>
              </a:rPr>
              <a:t>10/14/2016</a:t>
            </a:fld>
            <a:endParaRPr lang="en-US" dirty="0">
              <a:solidFill>
                <a:prstClr val="black">
                  <a:tint val="75000"/>
                </a:prstClr>
              </a:solidFill>
            </a:endParaRPr>
          </a:p>
        </p:txBody>
      </p:sp>
      <p:pic>
        <p:nvPicPr>
          <p:cNvPr id="10" name="Picture 9" descr="FDA_FullColor_Monogra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9436423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96185" y="6391749"/>
            <a:ext cx="2133600" cy="365125"/>
          </a:xfrm>
        </p:spPr>
        <p:txBody>
          <a:bodyPr/>
          <a:lstStyle/>
          <a:p>
            <a:fld id="{ECF31EF4-E397-430A-8EC7-60E7806E9034}" type="datetime1">
              <a:rPr lang="en-US" smtClean="0">
                <a:solidFill>
                  <a:prstClr val="black">
                    <a:tint val="75000"/>
                  </a:prstClr>
                </a:solidFill>
              </a:rPr>
              <a:t>10/14/2016</a:t>
            </a:fld>
            <a:endParaRPr lang="en-US">
              <a:solidFill>
                <a:prstClr val="black">
                  <a:tint val="75000"/>
                </a:prstClr>
              </a:solidFill>
            </a:endParaRPr>
          </a:p>
        </p:txBody>
      </p:sp>
      <p:pic>
        <p:nvPicPr>
          <p:cNvPr id="6" name="Picture 5" descr="FDA_FullColor_Monogra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40598214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BCCC7ED5-93BE-452F-B94B-FC8615BDE7AC}" type="datetime1">
              <a:rPr lang="en-US" smtClean="0">
                <a:solidFill>
                  <a:prstClr val="black">
                    <a:tint val="75000"/>
                  </a:prstClr>
                </a:solidFill>
              </a:rPr>
              <a:t>10/14/2016</a:t>
            </a:fld>
            <a:endParaRPr lang="en-US">
              <a:solidFill>
                <a:prstClr val="black">
                  <a:tint val="75000"/>
                </a:prstClr>
              </a:solidFill>
            </a:endParaRPr>
          </a:p>
        </p:txBody>
      </p:sp>
      <p:pic>
        <p:nvPicPr>
          <p:cNvPr id="8" name="Picture 7" descr="FDA_FullColor_Monogra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1353052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C3CAF9C0-49A2-4AAD-8772-12FAE969DF6C}" type="datetime1">
              <a:rPr lang="en-US" smtClean="0">
                <a:solidFill>
                  <a:prstClr val="black">
                    <a:tint val="75000"/>
                  </a:prstClr>
                </a:solidFill>
              </a:rPr>
              <a:t>10/14/2016</a:t>
            </a:fld>
            <a:endParaRPr lang="en-US">
              <a:solidFill>
                <a:prstClr val="black">
                  <a:tint val="75000"/>
                </a:prstClr>
              </a:solidFill>
            </a:endParaRPr>
          </a:p>
        </p:txBody>
      </p:sp>
      <p:pic>
        <p:nvPicPr>
          <p:cNvPr id="8" name="Picture 7" descr="FDA_FullColor_Monogra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85756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96185" y="6391749"/>
            <a:ext cx="2133600" cy="365125"/>
          </a:xfrm>
        </p:spPr>
        <p:txBody>
          <a:bodyPr/>
          <a:lstStyle/>
          <a:p>
            <a:fld id="{8861F141-46BA-4B0A-9F64-AC34917752DE}" type="datetime1">
              <a:rPr lang="en-US" smtClean="0"/>
              <a:t>10/14/2016</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5241" y="6356350"/>
            <a:ext cx="2133600" cy="365125"/>
          </a:xfrm>
        </p:spPr>
        <p:txBody>
          <a:bodyPr/>
          <a:lstStyle/>
          <a:p>
            <a:fld id="{9D0D69B8-5427-412D-A02E-DCD2A0BDED7C}" type="datetime1">
              <a:rPr lang="en-US" smtClean="0">
                <a:solidFill>
                  <a:prstClr val="black">
                    <a:tint val="75000"/>
                  </a:prstClr>
                </a:solidFill>
              </a:rPr>
              <a:t>10/14/2016</a:t>
            </a:fld>
            <a:endParaRPr lang="en-US">
              <a:solidFill>
                <a:prstClr val="black">
                  <a:tint val="75000"/>
                </a:prstClr>
              </a:solidFill>
            </a:endParaRPr>
          </a:p>
        </p:txBody>
      </p:sp>
      <p:pic>
        <p:nvPicPr>
          <p:cNvPr id="7" name="Picture 6" descr="FDA_FullColor_Monogra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3889004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0650" y="6354123"/>
            <a:ext cx="2133600" cy="365125"/>
          </a:xfrm>
        </p:spPr>
        <p:txBody>
          <a:bodyPr/>
          <a:lstStyle/>
          <a:p>
            <a:fld id="{CFA238EB-9B0B-4438-8FE4-914BF72611FF}" type="datetime1">
              <a:rPr lang="en-US" smtClean="0">
                <a:solidFill>
                  <a:prstClr val="black">
                    <a:tint val="75000"/>
                  </a:prstClr>
                </a:solidFill>
              </a:rPr>
              <a:t>10/14/2016</a:t>
            </a:fld>
            <a:endParaRPr lang="en-US">
              <a:solidFill>
                <a:prstClr val="black">
                  <a:tint val="75000"/>
                </a:prstClr>
              </a:solidFill>
            </a:endParaRPr>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rgbClr val="1F497D">
                    <a:lumMod val="60000"/>
                    <a:lumOff val="40000"/>
                  </a:srgbClr>
                </a:solidFill>
                <a:latin typeface="Helvetica"/>
                <a:cs typeface="Helvetica"/>
              </a:rPr>
              <a:t>www.fda.gov</a:t>
            </a:r>
          </a:p>
        </p:txBody>
      </p:sp>
      <p:pic>
        <p:nvPicPr>
          <p:cNvPr id="9" name="Picture 8" descr="FDA_FullColor_Monogra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7609767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364238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011DBC02-E102-4759-9550-3FEDAF8D642A}" type="datetime1">
              <a:rPr lang="en-US" smtClean="0"/>
              <a:t>10/14/2016</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36D3F420-C438-42FF-8C4D-7F6A5E90E6F5}" type="datetime1">
              <a:rPr lang="en-US" smtClean="0"/>
              <a:t>10/14/2016</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115BE-0629-46F9-A703-F43B188C6C71}" type="datetime1">
              <a:rPr lang="en-US" smtClean="0"/>
              <a:t>10/14/2016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www.fda.gov</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1" latinLnBrk="0" hangingPunct="1">
        <a:spcBef>
          <a:spcPct val="0"/>
        </a:spcBef>
        <a:buNone/>
        <a:defRPr sz="4400" b="1" kern="1200">
          <a:solidFill>
            <a:schemeClr val="tx2"/>
          </a:solidFill>
          <a:latin typeface="Book Antiqua" panose="02040602050305030304" pitchFamily="18"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Book Antiqua" panose="02040602050305030304"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Book Antiqua" panose="02040602050305030304"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Book Antiqua" panose="02040602050305030304"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Book Antiqua" panose="02040602050305030304"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Book Antiqua" panose="02040602050305030304"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BB0EF-6C96-40FF-B940-558D56E07069}" type="datetime1">
              <a:rPr lang="en-US" smtClean="0">
                <a:solidFill>
                  <a:prstClr val="black">
                    <a:tint val="75000"/>
                  </a:prstClr>
                </a:solidFill>
              </a:rPr>
              <a:t>10/14/2016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www.fda.gov</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7503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52599-E456-46B3-B11E-608B14963E70}" type="datetime1">
              <a:rPr lang="en-US" smtClean="0">
                <a:solidFill>
                  <a:prstClr val="black">
                    <a:tint val="75000"/>
                  </a:prstClr>
                </a:solidFill>
              </a:rPr>
              <a:t>10/14/2016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www.fda.gov</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81995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6DE70-21C0-4C57-9C39-3FA3931D9143}" type="datetime1">
              <a:rPr lang="en-US" smtClean="0">
                <a:solidFill>
                  <a:prstClr val="black">
                    <a:tint val="75000"/>
                  </a:prstClr>
                </a:solidFill>
              </a:rPr>
              <a:t>10/14/2016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www.fda.gov</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7568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BF5A6-D8F4-4F49-9770-824D08A90AC1}" type="datetime1">
              <a:rPr lang="en-US" smtClean="0">
                <a:solidFill>
                  <a:prstClr val="black">
                    <a:tint val="75000"/>
                  </a:prstClr>
                </a:solidFill>
              </a:rPr>
              <a:t>10/14/2016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www.fda.gov</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81538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C11E9-15F1-4ADF-ADED-7951ED17C695}" type="datetime1">
              <a:rPr lang="en-US" smtClean="0">
                <a:solidFill>
                  <a:prstClr val="black">
                    <a:tint val="75000"/>
                  </a:prstClr>
                </a:solidFill>
              </a:rPr>
              <a:t>10/14/2016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www.fda.gov</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9382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hf sldNum="0"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gpo.gov/fdsys/pkg/BILLS-112s3187enr/pdf/BILLS-112s3187enr.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3" Type="http://schemas.openxmlformats.org/officeDocument/2006/relationships/hyperlink" Target="http://www.accessdata.fda.gov/drugsatfda_docs/nda/2008/125249s000TOC.cfm" TargetMode="External"/><Relationship Id="rId2" Type="http://schemas.openxmlformats.org/officeDocument/2006/relationships/hyperlink" Target="http://www.accessdata.fda.gov/drugsatfda_docs/nda/2012/125327Orig1s000TOC.cf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mailto:Jonathan.Goldsmith@fda.hhs.gov"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4"/>
          <p:cNvSpPr>
            <a:spLocks noGrp="1"/>
          </p:cNvSpPr>
          <p:nvPr>
            <p:ph type="ctrTitle"/>
          </p:nvPr>
        </p:nvSpPr>
        <p:spPr>
          <a:xfrm>
            <a:off x="299651" y="2056614"/>
            <a:ext cx="8570883" cy="1470025"/>
          </a:xfrm>
        </p:spPr>
        <p:txBody>
          <a:bodyPr>
            <a:normAutofit fontScale="90000"/>
          </a:bodyPr>
          <a:lstStyle/>
          <a:p>
            <a:pPr algn="ctr"/>
            <a:r>
              <a:rPr lang="en-US" altLang="en-US" sz="4000" b="1" dirty="0" smtClean="0">
                <a:latin typeface="Book Antiqua" panose="02040602050305030304" pitchFamily="18" charset="0"/>
              </a:rPr>
              <a:t>Clinical Investigator Training Course</a:t>
            </a:r>
            <a:br>
              <a:rPr lang="en-US" altLang="en-US" sz="4000" b="1" dirty="0" smtClean="0">
                <a:latin typeface="Book Antiqua" panose="02040602050305030304" pitchFamily="18" charset="0"/>
              </a:rPr>
            </a:br>
            <a:r>
              <a:rPr lang="en-US" altLang="en-US" b="1" dirty="0" smtClean="0">
                <a:latin typeface="Book Antiqua" panose="02040602050305030304" pitchFamily="18" charset="0"/>
              </a:rPr>
              <a:t/>
            </a:r>
            <a:br>
              <a:rPr lang="en-US" altLang="en-US" b="1" dirty="0" smtClean="0">
                <a:latin typeface="Book Antiqua" panose="02040602050305030304" pitchFamily="18" charset="0"/>
              </a:rPr>
            </a:br>
            <a:r>
              <a:rPr lang="en-US" altLang="en-US" b="1" dirty="0" smtClean="0">
                <a:effectLst>
                  <a:outerShdw blurRad="38100" dist="38100" dir="2700000" algn="tl">
                    <a:srgbClr val="000000">
                      <a:alpha val="43137"/>
                    </a:srgbClr>
                  </a:outerShdw>
                </a:effectLst>
                <a:latin typeface="Book Antiqua" panose="02040602050305030304" pitchFamily="18" charset="0"/>
              </a:rPr>
              <a:t>Issues in Clinical Trial Design for Rare Diseases</a:t>
            </a:r>
            <a:r>
              <a:rPr lang="en-US" altLang="en-US" dirty="0" smtClean="0"/>
              <a:t/>
            </a:r>
            <a:br>
              <a:rPr lang="en-US" altLang="en-US" dirty="0" smtClean="0"/>
            </a:br>
            <a:endParaRPr lang="en-US" altLang="en-US" dirty="0" smtClean="0"/>
          </a:p>
        </p:txBody>
      </p:sp>
      <p:sp>
        <p:nvSpPr>
          <p:cNvPr id="2051" name="Subtitle 5"/>
          <p:cNvSpPr>
            <a:spLocks noGrp="1"/>
          </p:cNvSpPr>
          <p:nvPr>
            <p:ph type="subTitle" idx="1"/>
          </p:nvPr>
        </p:nvSpPr>
        <p:spPr>
          <a:xfrm>
            <a:off x="897308" y="4400550"/>
            <a:ext cx="7383567" cy="1752600"/>
          </a:xfrm>
        </p:spPr>
        <p:txBody>
          <a:bodyPr/>
          <a:lstStyle/>
          <a:p>
            <a:pPr>
              <a:lnSpc>
                <a:spcPct val="80000"/>
              </a:lnSpc>
            </a:pPr>
            <a:r>
              <a:rPr lang="en-US" altLang="en-US" sz="2400" dirty="0" smtClean="0">
                <a:solidFill>
                  <a:schemeClr val="tx1"/>
                </a:solidFill>
                <a:latin typeface="Book Antiqua" panose="02040602050305030304" pitchFamily="18" charset="0"/>
              </a:rPr>
              <a:t>Jonathan C. Goldsmith, MD, FACP</a:t>
            </a:r>
          </a:p>
          <a:p>
            <a:pPr>
              <a:lnSpc>
                <a:spcPct val="80000"/>
              </a:lnSpc>
            </a:pPr>
            <a:r>
              <a:rPr lang="en-US" altLang="en-US" sz="1800" dirty="0" smtClean="0">
                <a:solidFill>
                  <a:schemeClr val="tx1"/>
                </a:solidFill>
                <a:latin typeface="Book Antiqua" panose="02040602050305030304" pitchFamily="18" charset="0"/>
              </a:rPr>
              <a:t>Associate Director Rare Diseases Program/Office of New Drugs</a:t>
            </a:r>
          </a:p>
          <a:p>
            <a:pPr>
              <a:lnSpc>
                <a:spcPct val="80000"/>
              </a:lnSpc>
            </a:pPr>
            <a:r>
              <a:rPr lang="en-US" altLang="en-US" sz="1800" dirty="0" smtClean="0">
                <a:solidFill>
                  <a:schemeClr val="tx1"/>
                </a:solidFill>
                <a:latin typeface="Book Antiqua" panose="02040602050305030304" pitchFamily="18" charset="0"/>
              </a:rPr>
              <a:t>Center for Drug Evaluation and Research</a:t>
            </a:r>
          </a:p>
          <a:p>
            <a:pPr>
              <a:lnSpc>
                <a:spcPct val="80000"/>
              </a:lnSpc>
            </a:pPr>
            <a:r>
              <a:rPr lang="en-US" altLang="en-US" sz="1800" dirty="0" smtClean="0">
                <a:solidFill>
                  <a:schemeClr val="tx1"/>
                </a:solidFill>
                <a:latin typeface="Book Antiqua" panose="02040602050305030304" pitchFamily="18" charset="0"/>
              </a:rPr>
              <a:t>FDA</a:t>
            </a:r>
          </a:p>
          <a:p>
            <a:pPr>
              <a:lnSpc>
                <a:spcPct val="80000"/>
              </a:lnSpc>
            </a:pPr>
            <a:r>
              <a:rPr lang="en-US" altLang="en-US" sz="1800" dirty="0" smtClean="0">
                <a:solidFill>
                  <a:schemeClr val="tx1"/>
                </a:solidFill>
                <a:latin typeface="Book Antiqua" panose="02040602050305030304" pitchFamily="18" charset="0"/>
              </a:rPr>
              <a:t>November 7,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8806" y="408915"/>
            <a:ext cx="7924800" cy="914400"/>
          </a:xfrm>
        </p:spPr>
        <p:txBody>
          <a:bodyPr>
            <a:noAutofit/>
          </a:bodyPr>
          <a:lstStyle/>
          <a:p>
            <a:r>
              <a:rPr lang="en-US" sz="4000" b="1" dirty="0" smtClean="0"/>
              <a:t>Orphan </a:t>
            </a:r>
            <a:r>
              <a:rPr lang="en-US" sz="4000" b="1" dirty="0" smtClean="0"/>
              <a:t>Drug Designations</a:t>
            </a:r>
            <a:endParaRPr lang="en-US" sz="40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863" y="1828800"/>
            <a:ext cx="8802687"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43800" y="2286000"/>
            <a:ext cx="685800" cy="381000"/>
          </a:xfrm>
          <a:prstGeom prst="rect">
            <a:avLst/>
          </a:prstGeom>
          <a:noFill/>
        </p:spPr>
        <p:txBody>
          <a:bodyPr wrap="square" rtlCol="0">
            <a:spAutoFit/>
          </a:bodyPr>
          <a:lstStyle/>
          <a:p>
            <a:r>
              <a:rPr lang="en-US" dirty="0" smtClean="0">
                <a:latin typeface="+mn-lt"/>
              </a:rPr>
              <a:t>468</a:t>
            </a:r>
            <a:endParaRPr lang="en-US" dirty="0">
              <a:latin typeface="+mn-lt"/>
            </a:endParaRPr>
          </a:p>
        </p:txBody>
      </p:sp>
      <p:sp>
        <p:nvSpPr>
          <p:cNvPr id="8" name="TextBox 7"/>
          <p:cNvSpPr txBox="1"/>
          <p:nvPr/>
        </p:nvSpPr>
        <p:spPr>
          <a:xfrm>
            <a:off x="7543800" y="3124200"/>
            <a:ext cx="685800" cy="381000"/>
          </a:xfrm>
          <a:prstGeom prst="rect">
            <a:avLst/>
          </a:prstGeom>
          <a:noFill/>
        </p:spPr>
        <p:txBody>
          <a:bodyPr wrap="square" rtlCol="0">
            <a:spAutoFit/>
          </a:bodyPr>
          <a:lstStyle/>
          <a:p>
            <a:r>
              <a:rPr lang="en-US" dirty="0" smtClean="0">
                <a:latin typeface="+mn-lt"/>
              </a:rPr>
              <a:t>354</a:t>
            </a:r>
            <a:endParaRPr lang="en-US" dirty="0">
              <a:latin typeface="+mn-lt"/>
            </a:endParaRPr>
          </a:p>
        </p:txBody>
      </p:sp>
    </p:spTree>
    <p:extLst>
      <p:ext uri="{BB962C8B-B14F-4D97-AF65-F5344CB8AC3E}">
        <p14:creationId xmlns:p14="http://schemas.microsoft.com/office/powerpoint/2010/main" val="564103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610806"/>
            <a:ext cx="8509103" cy="926020"/>
          </a:xfrm>
        </p:spPr>
        <p:txBody>
          <a:bodyPr>
            <a:noAutofit/>
          </a:bodyPr>
          <a:lstStyle/>
          <a:p>
            <a:pPr algn="l">
              <a:defRPr/>
            </a:pPr>
            <a:r>
              <a:rPr lang="en-US" sz="3200" b="1" dirty="0">
                <a:latin typeface="Book Antiqua"/>
                <a:cs typeface="Arial"/>
              </a:rPr>
              <a:t>CDER Novel </a:t>
            </a:r>
            <a:r>
              <a:rPr lang="en-US" sz="3200" b="1" i="1" dirty="0">
                <a:effectLst>
                  <a:outerShdw blurRad="38100" dist="38100" dir="2700000" algn="tl">
                    <a:srgbClr val="000000">
                      <a:alpha val="43137"/>
                    </a:srgbClr>
                  </a:outerShdw>
                </a:effectLst>
                <a:latin typeface="Book Antiqua"/>
                <a:cs typeface="Arial"/>
              </a:rPr>
              <a:t>Orphan</a:t>
            </a:r>
            <a:r>
              <a:rPr lang="en-US" sz="3200" b="1" dirty="0">
                <a:effectLst>
                  <a:outerShdw blurRad="38100" dist="38100" dir="2700000" algn="tl">
                    <a:srgbClr val="000000">
                      <a:alpha val="43137"/>
                    </a:srgbClr>
                  </a:outerShdw>
                </a:effectLst>
                <a:latin typeface="Book Antiqua"/>
                <a:cs typeface="Arial"/>
              </a:rPr>
              <a:t> </a:t>
            </a:r>
            <a:r>
              <a:rPr lang="en-US" sz="3200" b="1" dirty="0">
                <a:latin typeface="Book Antiqua"/>
                <a:cs typeface="Arial"/>
              </a:rPr>
              <a:t/>
            </a:r>
            <a:br>
              <a:rPr lang="en-US" sz="3200" b="1" dirty="0">
                <a:latin typeface="Book Antiqua"/>
                <a:cs typeface="Arial"/>
              </a:rPr>
            </a:br>
            <a:r>
              <a:rPr lang="en-US" sz="3200" b="1" dirty="0">
                <a:latin typeface="Book Antiqua"/>
                <a:cs typeface="Arial"/>
              </a:rPr>
              <a:t>New Drug Approvals</a:t>
            </a:r>
            <a:br>
              <a:rPr lang="en-US" sz="3200" b="1" dirty="0">
                <a:latin typeface="Book Antiqua"/>
                <a:cs typeface="Arial"/>
              </a:rPr>
            </a:br>
            <a:r>
              <a:rPr lang="en-US" sz="3200" b="1" dirty="0">
                <a:latin typeface="Book Antiqua"/>
                <a:cs typeface="Arial"/>
              </a:rPr>
              <a:t>First Approvals in the US – CY 2014 -2016*</a:t>
            </a:r>
            <a:endParaRPr lang="en-US" sz="3200" dirty="0"/>
          </a:p>
        </p:txBody>
      </p:sp>
      <p:graphicFrame>
        <p:nvGraphicFramePr>
          <p:cNvPr id="3" name="Content Placeholder 5"/>
          <p:cNvGraphicFramePr>
            <a:graphicFrameLocks noGrp="1"/>
          </p:cNvGraphicFramePr>
          <p:nvPr>
            <p:ph idx="1"/>
            <p:extLst>
              <p:ext uri="{D42A27DB-BD31-4B8C-83A1-F6EECF244321}">
                <p14:modId xmlns:p14="http://schemas.microsoft.com/office/powerpoint/2010/main" val="88865603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054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5925" y="228600"/>
            <a:ext cx="8921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8" name="TextBox 6"/>
          <p:cNvSpPr txBox="1">
            <a:spLocks noChangeArrowheads="1"/>
          </p:cNvSpPr>
          <p:nvPr/>
        </p:nvSpPr>
        <p:spPr bwMode="auto">
          <a:xfrm>
            <a:off x="609600" y="6248400"/>
            <a:ext cx="449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 as of September 19, 2016</a:t>
            </a:r>
          </a:p>
        </p:txBody>
      </p:sp>
    </p:spTree>
    <p:extLst>
      <p:ext uri="{BB962C8B-B14F-4D97-AF65-F5344CB8AC3E}">
        <p14:creationId xmlns:p14="http://schemas.microsoft.com/office/powerpoint/2010/main" val="1565712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04800" y="228600"/>
            <a:ext cx="7748530" cy="1231900"/>
          </a:xfrm>
        </p:spPr>
        <p:txBody>
          <a:bodyPr>
            <a:normAutofit fontScale="90000"/>
          </a:bodyPr>
          <a:lstStyle/>
          <a:p>
            <a:pPr algn="l"/>
            <a:r>
              <a:rPr lang="en-US" altLang="en-US" sz="4000" dirty="0" smtClean="0">
                <a:latin typeface="Book Antiqua" pitchFamily="18" charset="0"/>
              </a:rPr>
              <a:t>For </a:t>
            </a:r>
            <a:r>
              <a:rPr lang="en-US" altLang="en-US" sz="4000" dirty="0" smtClean="0"/>
              <a:t>Rare </a:t>
            </a:r>
            <a:r>
              <a:rPr lang="en-US" altLang="en-US" sz="4000" dirty="0"/>
              <a:t>or Prevalent </a:t>
            </a:r>
            <a:r>
              <a:rPr lang="en-US" altLang="en-US" sz="4000" dirty="0" smtClean="0"/>
              <a:t>Disease </a:t>
            </a:r>
            <a:r>
              <a:rPr lang="en-US" altLang="en-US" sz="4000" dirty="0" smtClean="0">
                <a:latin typeface="Book Antiqua" pitchFamily="18" charset="0"/>
              </a:rPr>
              <a:t>Approval </a:t>
            </a:r>
            <a:r>
              <a:rPr lang="en-US" altLang="en-US" sz="4000" dirty="0" smtClean="0">
                <a:latin typeface="Book Antiqua" pitchFamily="18" charset="0"/>
              </a:rPr>
              <a:t>There Must Be:</a:t>
            </a:r>
          </a:p>
        </p:txBody>
      </p:sp>
      <p:sp>
        <p:nvSpPr>
          <p:cNvPr id="10243" name="Content Placeholder 2"/>
          <p:cNvSpPr>
            <a:spLocks noGrp="1"/>
          </p:cNvSpPr>
          <p:nvPr>
            <p:ph idx="1"/>
          </p:nvPr>
        </p:nvSpPr>
        <p:spPr>
          <a:xfrm>
            <a:off x="457200" y="1447800"/>
            <a:ext cx="8305800" cy="5233657"/>
          </a:xfrm>
        </p:spPr>
        <p:txBody>
          <a:bodyPr>
            <a:normAutofit/>
          </a:bodyPr>
          <a:lstStyle/>
          <a:p>
            <a:pPr>
              <a:lnSpc>
                <a:spcPct val="110000"/>
              </a:lnSpc>
              <a:buFont typeface="Arial" panose="020B0604020202020204" pitchFamily="34" charset="0"/>
              <a:buChar char="•"/>
              <a:defRPr/>
            </a:pPr>
            <a:r>
              <a:rPr lang="en-US" altLang="en-US" sz="2800" dirty="0" smtClean="0"/>
              <a:t>Substantial evidence of effectiveness for treatment of the proposed </a:t>
            </a:r>
            <a:r>
              <a:rPr lang="en-US" altLang="en-US" sz="2800" dirty="0" smtClean="0"/>
              <a:t>indication</a:t>
            </a:r>
          </a:p>
          <a:p>
            <a:pPr>
              <a:lnSpc>
                <a:spcPct val="110000"/>
              </a:lnSpc>
              <a:buFont typeface="Arial" panose="020B0604020202020204" pitchFamily="34" charset="0"/>
              <a:buChar char="•"/>
              <a:defRPr/>
            </a:pPr>
            <a:r>
              <a:rPr lang="en-US" altLang="en-US" sz="2800" dirty="0" smtClean="0"/>
              <a:t>Demonstration that the benefits </a:t>
            </a:r>
            <a:r>
              <a:rPr lang="en-US" altLang="en-US" sz="2800" dirty="0"/>
              <a:t>of the drug must outweigh its risks for the patient population for which the drug is </a:t>
            </a:r>
            <a:r>
              <a:rPr lang="en-US" altLang="en-US" sz="2800" dirty="0" smtClean="0"/>
              <a:t>indicated </a:t>
            </a:r>
            <a:r>
              <a:rPr lang="en-US" altLang="en-US" sz="2600" dirty="0" smtClean="0"/>
              <a:t>(</a:t>
            </a:r>
            <a:r>
              <a:rPr lang="en-US" altLang="en-US" sz="2600" dirty="0"/>
              <a:t>21CFR 314.50</a:t>
            </a:r>
            <a:r>
              <a:rPr lang="en-US" altLang="en-US" sz="2600" dirty="0" smtClean="0"/>
              <a:t>)</a:t>
            </a:r>
            <a:endParaRPr lang="en-US" altLang="en-US" sz="2600" dirty="0" smtClean="0"/>
          </a:p>
          <a:p>
            <a:pPr>
              <a:lnSpc>
                <a:spcPct val="110000"/>
              </a:lnSpc>
              <a:buFont typeface="Arial" panose="020B0604020202020204" pitchFamily="34" charset="0"/>
              <a:buChar char="•"/>
              <a:defRPr/>
            </a:pPr>
            <a:r>
              <a:rPr lang="en-US" altLang="en-US" sz="2800" dirty="0" smtClean="0"/>
              <a:t>Adequate </a:t>
            </a:r>
            <a:r>
              <a:rPr lang="en-US" altLang="en-US" sz="2800" dirty="0" smtClean="0"/>
              <a:t>manufacturing methods to ensure product identity, strength, quality (and purity)</a:t>
            </a:r>
          </a:p>
          <a:p>
            <a:pPr>
              <a:lnSpc>
                <a:spcPct val="110000"/>
              </a:lnSpc>
              <a:buFont typeface="Arial" panose="020B0604020202020204" pitchFamily="34" charset="0"/>
              <a:buChar char="•"/>
              <a:defRPr/>
            </a:pPr>
            <a:r>
              <a:rPr lang="en-US" altLang="en-US" sz="2800" dirty="0" smtClean="0"/>
              <a:t>Evidence-based </a:t>
            </a:r>
            <a:r>
              <a:rPr lang="en-US" altLang="en-US" sz="2800" dirty="0" smtClean="0"/>
              <a:t>drug labeling that adequately guides providers and patients on how to use the drug safely and effectively</a:t>
            </a:r>
          </a:p>
        </p:txBody>
      </p:sp>
    </p:spTree>
    <p:extLst>
      <p:ext uri="{BB962C8B-B14F-4D97-AF65-F5344CB8AC3E}">
        <p14:creationId xmlns:p14="http://schemas.microsoft.com/office/powerpoint/2010/main" val="3549163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63513" y="1181100"/>
            <a:ext cx="8991600" cy="685800"/>
          </a:xfrm>
        </p:spPr>
        <p:txBody>
          <a:bodyPr>
            <a:normAutofit fontScale="90000"/>
          </a:bodyPr>
          <a:lstStyle/>
          <a:p>
            <a:pPr algn="l"/>
            <a:r>
              <a:rPr lang="en-US" altLang="en-US" sz="4000" dirty="0" smtClean="0">
                <a:latin typeface="Book Antiqua" pitchFamily="18" charset="0"/>
              </a:rPr>
              <a:t>Challenges in Rare Disease</a:t>
            </a:r>
            <a:br>
              <a:rPr lang="en-US" altLang="en-US" sz="4000" dirty="0" smtClean="0">
                <a:latin typeface="Book Antiqua" pitchFamily="18" charset="0"/>
              </a:rPr>
            </a:br>
            <a:r>
              <a:rPr lang="en-US" altLang="en-US" sz="4000" dirty="0" smtClean="0">
                <a:latin typeface="Book Antiqua" pitchFamily="18" charset="0"/>
              </a:rPr>
              <a:t>Drug Development and </a:t>
            </a:r>
            <a:br>
              <a:rPr lang="en-US" altLang="en-US" sz="4000" dirty="0" smtClean="0">
                <a:latin typeface="Book Antiqua" pitchFamily="18" charset="0"/>
              </a:rPr>
            </a:br>
            <a:r>
              <a:rPr lang="en-US" altLang="en-US" sz="4000" dirty="0" smtClean="0">
                <a:latin typeface="Book Antiqua" pitchFamily="18" charset="0"/>
              </a:rPr>
              <a:t>Regulation (I)</a:t>
            </a:r>
            <a:r>
              <a:rPr lang="en-US" altLang="en-US" dirty="0" smtClean="0"/>
              <a:t/>
            </a:r>
            <a:br>
              <a:rPr lang="en-US" altLang="en-US" dirty="0" smtClean="0"/>
            </a:br>
            <a:endParaRPr lang="en-US" altLang="en-US" dirty="0" smtClean="0"/>
          </a:p>
        </p:txBody>
      </p:sp>
      <p:sp>
        <p:nvSpPr>
          <p:cNvPr id="43011" name="Content Placeholder 2"/>
          <p:cNvSpPr>
            <a:spLocks noGrp="1"/>
          </p:cNvSpPr>
          <p:nvPr>
            <p:ph idx="1"/>
          </p:nvPr>
        </p:nvSpPr>
        <p:spPr>
          <a:xfrm>
            <a:off x="0" y="2163779"/>
            <a:ext cx="9144000" cy="4906963"/>
          </a:xfrm>
        </p:spPr>
        <p:txBody>
          <a:bodyPr>
            <a:normAutofit fontScale="92500"/>
          </a:bodyPr>
          <a:lstStyle/>
          <a:p>
            <a:pPr lvl="1" eaLnBrk="1" hangingPunct="1">
              <a:buFont typeface="Arial" charset="0"/>
              <a:buChar char="•"/>
            </a:pPr>
            <a:r>
              <a:rPr lang="en-US" altLang="en-US" sz="3600" dirty="0" smtClean="0">
                <a:solidFill>
                  <a:srgbClr val="000000"/>
                </a:solidFill>
              </a:rPr>
              <a:t>Populations are small</a:t>
            </a:r>
          </a:p>
          <a:p>
            <a:pPr lvl="2" eaLnBrk="1" hangingPunct="1"/>
            <a:r>
              <a:rPr lang="en-US" altLang="en-US" sz="3200" dirty="0" smtClean="0">
                <a:solidFill>
                  <a:srgbClr val="000000"/>
                </a:solidFill>
              </a:rPr>
              <a:t>May restrict study design and replication</a:t>
            </a:r>
          </a:p>
          <a:p>
            <a:pPr lvl="1" eaLnBrk="1" hangingPunct="1">
              <a:buFont typeface="Arial" charset="0"/>
              <a:buChar char="•"/>
            </a:pPr>
            <a:r>
              <a:rPr lang="en-US" altLang="en-US" sz="3600" dirty="0" smtClean="0">
                <a:solidFill>
                  <a:srgbClr val="000000"/>
                </a:solidFill>
              </a:rPr>
              <a:t>Phenotypic (disease presentation) diversity adds to complexity, as do genetic subsets </a:t>
            </a:r>
          </a:p>
          <a:p>
            <a:pPr lvl="1" eaLnBrk="1" hangingPunct="1">
              <a:buFont typeface="Arial" charset="0"/>
              <a:buChar char="•"/>
            </a:pPr>
            <a:r>
              <a:rPr lang="en-US" altLang="en-US" sz="3600" dirty="0" smtClean="0">
                <a:solidFill>
                  <a:srgbClr val="000000"/>
                </a:solidFill>
              </a:rPr>
              <a:t>Natural history often incompletely understood</a:t>
            </a:r>
          </a:p>
          <a:p>
            <a:pPr lvl="1" eaLnBrk="1" hangingPunct="1">
              <a:buFont typeface="Arial" charset="0"/>
              <a:buChar char="•"/>
            </a:pPr>
            <a:r>
              <a:rPr lang="en-US" altLang="en-US" sz="3600" dirty="0" smtClean="0">
                <a:solidFill>
                  <a:srgbClr val="000000"/>
                </a:solidFill>
              </a:rPr>
              <a:t>Robust endpoints, outcome measures and biomarkers usually lacking</a:t>
            </a:r>
          </a:p>
          <a:p>
            <a:pPr marL="0" indent="0">
              <a:buFontTx/>
              <a:buNone/>
            </a:pPr>
            <a:endParaRPr lang="en-US" altLang="en-US" dirty="0" smtClean="0"/>
          </a:p>
        </p:txBody>
      </p:sp>
    </p:spTree>
    <p:extLst>
      <p:ext uri="{BB962C8B-B14F-4D97-AF65-F5344CB8AC3E}">
        <p14:creationId xmlns:p14="http://schemas.microsoft.com/office/powerpoint/2010/main" val="3330772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47650" y="995127"/>
            <a:ext cx="8394071" cy="685800"/>
          </a:xfrm>
        </p:spPr>
        <p:txBody>
          <a:bodyPr>
            <a:normAutofit fontScale="90000"/>
          </a:bodyPr>
          <a:lstStyle/>
          <a:p>
            <a:pPr algn="l"/>
            <a:r>
              <a:rPr lang="en-US" altLang="en-US" sz="4000" dirty="0" smtClean="0">
                <a:latin typeface="Book Antiqua" pitchFamily="18" charset="0"/>
              </a:rPr>
              <a:t>Challenges in Rare Disease</a:t>
            </a:r>
            <a:br>
              <a:rPr lang="en-US" altLang="en-US" sz="4000" dirty="0" smtClean="0">
                <a:latin typeface="Book Antiqua" pitchFamily="18" charset="0"/>
              </a:rPr>
            </a:br>
            <a:r>
              <a:rPr lang="en-US" altLang="en-US" sz="4000" dirty="0" smtClean="0">
                <a:latin typeface="Book Antiqua" pitchFamily="18" charset="0"/>
              </a:rPr>
              <a:t>Drug Development and Regulation (II)</a:t>
            </a:r>
            <a:r>
              <a:rPr lang="en-US" altLang="en-US" dirty="0" smtClean="0"/>
              <a:t/>
            </a:r>
            <a:br>
              <a:rPr lang="en-US" altLang="en-US" dirty="0" smtClean="0"/>
            </a:br>
            <a:endParaRPr lang="en-US" altLang="en-US" dirty="0" smtClean="0"/>
          </a:p>
        </p:txBody>
      </p:sp>
      <p:sp>
        <p:nvSpPr>
          <p:cNvPr id="44035" name="Content Placeholder 2"/>
          <p:cNvSpPr>
            <a:spLocks noGrp="1"/>
          </p:cNvSpPr>
          <p:nvPr>
            <p:ph idx="1"/>
          </p:nvPr>
        </p:nvSpPr>
        <p:spPr>
          <a:xfrm>
            <a:off x="368174" y="1680927"/>
            <a:ext cx="8458200" cy="5386797"/>
          </a:xfrm>
        </p:spPr>
        <p:txBody>
          <a:bodyPr/>
          <a:lstStyle/>
          <a:p>
            <a:pPr lvl="1" eaLnBrk="1" hangingPunct="1">
              <a:buFont typeface="Arial" charset="0"/>
              <a:buChar char="•"/>
            </a:pPr>
            <a:r>
              <a:rPr lang="en-US" altLang="en-US" sz="3400" dirty="0" smtClean="0">
                <a:solidFill>
                  <a:srgbClr val="000000"/>
                </a:solidFill>
              </a:rPr>
              <a:t>Diseases tend to be progressive, serious, life-limiting and life-threatening and lack approved therapy</a:t>
            </a:r>
          </a:p>
          <a:p>
            <a:pPr lvl="1">
              <a:buFont typeface="Arial" charset="0"/>
              <a:buChar char="•"/>
            </a:pPr>
            <a:r>
              <a:rPr lang="en-US" altLang="en-US" sz="3400" dirty="0" smtClean="0">
                <a:solidFill>
                  <a:srgbClr val="000000"/>
                </a:solidFill>
              </a:rPr>
              <a:t>Large </a:t>
            </a:r>
            <a:r>
              <a:rPr lang="en-US" altLang="en-US" sz="3400" dirty="0" smtClean="0">
                <a:solidFill>
                  <a:srgbClr val="000000"/>
                </a:solidFill>
              </a:rPr>
              <a:t>pediatric representation/ethical considerations</a:t>
            </a:r>
          </a:p>
          <a:p>
            <a:pPr lvl="1">
              <a:buFont typeface="Arial" charset="0"/>
              <a:buChar char="•"/>
            </a:pPr>
            <a:r>
              <a:rPr lang="en-US" altLang="en-US" sz="3400" dirty="0" smtClean="0">
                <a:solidFill>
                  <a:srgbClr val="000000"/>
                </a:solidFill>
              </a:rPr>
              <a:t>Lack </a:t>
            </a:r>
            <a:r>
              <a:rPr lang="en-US" altLang="en-US" sz="3400" dirty="0">
                <a:solidFill>
                  <a:srgbClr val="000000"/>
                </a:solidFill>
              </a:rPr>
              <a:t>of </a:t>
            </a:r>
            <a:r>
              <a:rPr lang="en-US" altLang="en-US" sz="3400" dirty="0" smtClean="0">
                <a:solidFill>
                  <a:srgbClr val="000000"/>
                </a:solidFill>
              </a:rPr>
              <a:t>precedents </a:t>
            </a:r>
            <a:r>
              <a:rPr lang="en-US" altLang="en-US" sz="3400" dirty="0">
                <a:solidFill>
                  <a:srgbClr val="000000"/>
                </a:solidFill>
              </a:rPr>
              <a:t>for drug development</a:t>
            </a:r>
          </a:p>
          <a:p>
            <a:pPr lvl="1" eaLnBrk="1" hangingPunct="1">
              <a:buFont typeface="Arial" charset="0"/>
              <a:buChar char="•"/>
            </a:pPr>
            <a:r>
              <a:rPr lang="en-US" altLang="en-US" sz="3400" dirty="0" smtClean="0">
                <a:solidFill>
                  <a:srgbClr val="000000"/>
                </a:solidFill>
              </a:rPr>
              <a:t>Logistical trial issues due to rarity and disease burden</a:t>
            </a:r>
            <a:endParaRPr lang="en-US" altLang="en-US" sz="3400" dirty="0" smtClean="0"/>
          </a:p>
          <a:p>
            <a:pPr marL="0" indent="0">
              <a:buFontTx/>
              <a:buNone/>
            </a:pPr>
            <a:endParaRPr lang="en-US" altLang="en-US" dirty="0" smtClean="0"/>
          </a:p>
        </p:txBody>
      </p:sp>
    </p:spTree>
    <p:extLst>
      <p:ext uri="{BB962C8B-B14F-4D97-AF65-F5344CB8AC3E}">
        <p14:creationId xmlns:p14="http://schemas.microsoft.com/office/powerpoint/2010/main" val="998678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52400" y="455364"/>
            <a:ext cx="8382000" cy="731838"/>
          </a:xfrm>
        </p:spPr>
        <p:txBody>
          <a:bodyPr>
            <a:noAutofit/>
          </a:bodyPr>
          <a:lstStyle/>
          <a:p>
            <a:pPr algn="l"/>
            <a:r>
              <a:rPr lang="en-US" altLang="en-US" sz="3600" dirty="0" smtClean="0">
                <a:latin typeface="Book Antiqua" pitchFamily="18" charset="0"/>
              </a:rPr>
              <a:t>US Regulatory                                     </a:t>
            </a:r>
            <a:r>
              <a:rPr lang="en-US" altLang="en-US" sz="3600" dirty="0" smtClean="0">
                <a:latin typeface="Book Antiqua" pitchFamily="18" charset="0"/>
              </a:rPr>
              <a:t>Requirements </a:t>
            </a:r>
            <a:r>
              <a:rPr lang="en-US" altLang="en-US" sz="3600" dirty="0" smtClean="0">
                <a:latin typeface="Book Antiqua" pitchFamily="18" charset="0"/>
              </a:rPr>
              <a:t>for Drug Approval</a:t>
            </a:r>
          </a:p>
        </p:txBody>
      </p:sp>
      <p:sp>
        <p:nvSpPr>
          <p:cNvPr id="3" name="Content Placeholder 2"/>
          <p:cNvSpPr>
            <a:spLocks noGrp="1"/>
          </p:cNvSpPr>
          <p:nvPr>
            <p:ph idx="1"/>
          </p:nvPr>
        </p:nvSpPr>
        <p:spPr>
          <a:xfrm>
            <a:off x="247650" y="1729266"/>
            <a:ext cx="8686800" cy="5118635"/>
          </a:xfrm>
        </p:spPr>
        <p:txBody>
          <a:bodyPr>
            <a:normAutofit fontScale="62500" lnSpcReduction="20000"/>
          </a:bodyPr>
          <a:lstStyle/>
          <a:p>
            <a:pPr>
              <a:lnSpc>
                <a:spcPct val="110000"/>
              </a:lnSpc>
              <a:buFont typeface="Wingdings" panose="05000000000000000000" pitchFamily="2" charset="2"/>
              <a:buChar char="§"/>
              <a:defRPr/>
            </a:pPr>
            <a:r>
              <a:rPr lang="en-US" sz="5000" dirty="0" smtClean="0"/>
              <a:t>Demonstration of substantial evidence </a:t>
            </a:r>
            <a:r>
              <a:rPr lang="en-US" sz="5000" dirty="0"/>
              <a:t>of </a:t>
            </a:r>
            <a:r>
              <a:rPr lang="en-US" sz="5000" dirty="0" smtClean="0"/>
              <a:t>effectiveness</a:t>
            </a:r>
            <a:endParaRPr lang="en-US" sz="5000" i="1" dirty="0"/>
          </a:p>
          <a:p>
            <a:pPr lvl="1">
              <a:lnSpc>
                <a:spcPct val="110000"/>
              </a:lnSpc>
              <a:buFont typeface="Arial" panose="020B0604020202020204" pitchFamily="34" charset="0"/>
              <a:buChar char="•"/>
              <a:defRPr/>
            </a:pPr>
            <a:r>
              <a:rPr lang="en-US" sz="4500" dirty="0"/>
              <a:t>Substantial evidence of </a:t>
            </a:r>
            <a:r>
              <a:rPr lang="en-US" sz="4500" dirty="0" smtClean="0"/>
              <a:t>effectiveness </a:t>
            </a:r>
            <a:r>
              <a:rPr lang="en-US" sz="4500" dirty="0"/>
              <a:t>requires </a:t>
            </a:r>
            <a:r>
              <a:rPr lang="en-US" sz="4500" dirty="0" smtClean="0"/>
              <a:t>studies</a:t>
            </a:r>
            <a:r>
              <a:rPr lang="en-US" sz="4500" dirty="0" smtClean="0">
                <a:solidFill>
                  <a:srgbClr val="FF0000"/>
                </a:solidFill>
              </a:rPr>
              <a:t> </a:t>
            </a:r>
            <a:r>
              <a:rPr lang="en-US" sz="4500" dirty="0" smtClean="0"/>
              <a:t>designed </a:t>
            </a:r>
            <a:r>
              <a:rPr lang="en-US" sz="4500" dirty="0"/>
              <a:t>well enough “to distinguish the effect of a drug from other influences, such as spontaneous change…, placebo effect, or biased </a:t>
            </a:r>
            <a:r>
              <a:rPr lang="en-US" sz="4500" dirty="0" smtClean="0"/>
              <a:t>observation</a:t>
            </a:r>
            <a:r>
              <a:rPr lang="en-US" sz="4500" dirty="0" smtClean="0"/>
              <a:t>”</a:t>
            </a:r>
          </a:p>
          <a:p>
            <a:pPr>
              <a:lnSpc>
                <a:spcPct val="110000"/>
              </a:lnSpc>
              <a:buFont typeface="Wingdings" panose="05000000000000000000" pitchFamily="2" charset="2"/>
              <a:buChar char="§"/>
              <a:defRPr/>
            </a:pPr>
            <a:r>
              <a:rPr lang="en-US" sz="5000" dirty="0" smtClean="0"/>
              <a:t>“The benefits exceed the risks under the conditions stated in the labeling.” </a:t>
            </a:r>
          </a:p>
          <a:p>
            <a:pPr>
              <a:lnSpc>
                <a:spcPct val="110000"/>
              </a:lnSpc>
              <a:buFont typeface="Wingdings" panose="05000000000000000000" pitchFamily="2" charset="2"/>
              <a:buChar char="§"/>
              <a:defRPr/>
            </a:pPr>
            <a:r>
              <a:rPr lang="en-US" sz="5000" dirty="0" smtClean="0"/>
              <a:t>Usual </a:t>
            </a:r>
            <a:r>
              <a:rPr lang="en-US" sz="5000" dirty="0"/>
              <a:t>approval standard is two adequate and well-controlled studies</a:t>
            </a:r>
          </a:p>
          <a:p>
            <a:pPr marL="0" indent="0">
              <a:buFontTx/>
              <a:buNone/>
              <a:defRPr/>
            </a:pPr>
            <a:endParaRPr lang="en-US" sz="1800" baseline="30000" dirty="0" smtClean="0"/>
          </a:p>
          <a:p>
            <a:pPr marL="0" indent="0">
              <a:buFontTx/>
              <a:buNone/>
              <a:defRPr/>
            </a:pPr>
            <a:r>
              <a:rPr lang="en-US" sz="1800" dirty="0" smtClean="0"/>
              <a:t>21CFR 314.50 and 21CFR </a:t>
            </a:r>
            <a:r>
              <a:rPr lang="en-US" sz="1800" dirty="0"/>
              <a:t>314.126</a:t>
            </a:r>
          </a:p>
          <a:p>
            <a:pPr lvl="2">
              <a:defRPr/>
            </a:pPr>
            <a:endParaRPr lang="en-US" sz="2800" dirty="0"/>
          </a:p>
          <a:p>
            <a:pPr>
              <a:defRPr/>
            </a:pPr>
            <a:endParaRPr lang="en-US" dirty="0"/>
          </a:p>
        </p:txBody>
      </p:sp>
    </p:spTree>
    <p:extLst>
      <p:ext uri="{BB962C8B-B14F-4D97-AF65-F5344CB8AC3E}">
        <p14:creationId xmlns:p14="http://schemas.microsoft.com/office/powerpoint/2010/main" val="159451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76200" y="1371600"/>
            <a:ext cx="8305800" cy="655638"/>
          </a:xfrm>
        </p:spPr>
        <p:txBody>
          <a:bodyPr>
            <a:noAutofit/>
          </a:bodyPr>
          <a:lstStyle/>
          <a:p>
            <a:r>
              <a:rPr lang="en-US" altLang="en-US" dirty="0" smtClean="0">
                <a:latin typeface="Book Antiqua" pitchFamily="18" charset="0"/>
              </a:rPr>
              <a:t>CHALLENGE</a:t>
            </a:r>
          </a:p>
        </p:txBody>
      </p:sp>
      <p:sp>
        <p:nvSpPr>
          <p:cNvPr id="30723" name="Content Placeholder 2"/>
          <p:cNvSpPr>
            <a:spLocks noGrp="1"/>
          </p:cNvSpPr>
          <p:nvPr>
            <p:ph idx="1"/>
          </p:nvPr>
        </p:nvSpPr>
        <p:spPr>
          <a:xfrm>
            <a:off x="838200" y="2514600"/>
            <a:ext cx="7543800" cy="4525963"/>
          </a:xfrm>
        </p:spPr>
        <p:txBody>
          <a:bodyPr/>
          <a:lstStyle/>
          <a:p>
            <a:pPr marL="0" indent="0" algn="ctr">
              <a:buFontTx/>
              <a:buNone/>
              <a:defRPr/>
            </a:pPr>
            <a:r>
              <a:rPr lang="en-US" altLang="en-US" sz="3200" b="1" dirty="0" smtClean="0"/>
              <a:t>How can drug development programs for low prevalence diseases be expected to meet the same standards as for common diseases?</a:t>
            </a:r>
          </a:p>
        </p:txBody>
      </p:sp>
    </p:spTree>
    <p:extLst>
      <p:ext uri="{BB962C8B-B14F-4D97-AF65-F5344CB8AC3E}">
        <p14:creationId xmlns:p14="http://schemas.microsoft.com/office/powerpoint/2010/main" val="2328878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52400" y="762000"/>
            <a:ext cx="8610600" cy="1112838"/>
          </a:xfrm>
        </p:spPr>
        <p:txBody>
          <a:bodyPr/>
          <a:lstStyle/>
          <a:p>
            <a:pPr algn="l"/>
            <a:r>
              <a:rPr lang="en-US" altLang="en-US" sz="3600" smtClean="0">
                <a:latin typeface="Book Antiqua" pitchFamily="18" charset="0"/>
              </a:rPr>
              <a:t>NDA Regulations 21 CFR 314.105</a:t>
            </a:r>
          </a:p>
        </p:txBody>
      </p:sp>
      <p:sp>
        <p:nvSpPr>
          <p:cNvPr id="33795" name="Content Placeholder 2"/>
          <p:cNvSpPr>
            <a:spLocks noGrp="1"/>
          </p:cNvSpPr>
          <p:nvPr>
            <p:ph idx="1"/>
          </p:nvPr>
        </p:nvSpPr>
        <p:spPr>
          <a:xfrm>
            <a:off x="228600" y="1371600"/>
            <a:ext cx="8610600" cy="5211763"/>
          </a:xfrm>
        </p:spPr>
        <p:txBody>
          <a:bodyPr/>
          <a:lstStyle/>
          <a:p>
            <a:pPr marL="0" indent="0" algn="ctr">
              <a:buFontTx/>
              <a:buNone/>
              <a:defRPr/>
            </a:pPr>
            <a:r>
              <a:rPr lang="en-US" altLang="en-US" sz="2400" dirty="0" smtClean="0"/>
              <a:t> </a:t>
            </a:r>
            <a:endParaRPr lang="en-US" altLang="en-US" sz="1100" dirty="0" smtClean="0"/>
          </a:p>
          <a:p>
            <a:pPr>
              <a:defRPr/>
            </a:pPr>
            <a:r>
              <a:rPr lang="en-US" altLang="en-US" sz="3000" dirty="0" smtClean="0"/>
              <a:t>While the statutory standards apply to all drugs…the wide range of uses demand </a:t>
            </a:r>
            <a:r>
              <a:rPr lang="en-US" altLang="en-US" sz="3000" b="1" dirty="0" smtClean="0">
                <a:solidFill>
                  <a:srgbClr val="0070C0"/>
                </a:solidFill>
              </a:rPr>
              <a:t>flexibility </a:t>
            </a:r>
            <a:r>
              <a:rPr lang="en-US" altLang="en-US" sz="3000" dirty="0" smtClean="0"/>
              <a:t>in applying the standards</a:t>
            </a:r>
          </a:p>
          <a:p>
            <a:pPr>
              <a:defRPr/>
            </a:pPr>
            <a:endParaRPr lang="en-US" altLang="en-US" sz="3000" dirty="0" smtClean="0"/>
          </a:p>
          <a:p>
            <a:pPr>
              <a:defRPr/>
            </a:pPr>
            <a:r>
              <a:rPr lang="en-US" altLang="en-US" sz="3000" dirty="0" smtClean="0"/>
              <a:t>Thus FDA is </a:t>
            </a:r>
            <a:r>
              <a:rPr lang="en-US" altLang="en-US" sz="3000" b="1" dirty="0" smtClean="0">
                <a:solidFill>
                  <a:srgbClr val="0070C0"/>
                </a:solidFill>
              </a:rPr>
              <a:t>required</a:t>
            </a:r>
            <a:r>
              <a:rPr lang="en-US" altLang="en-US" sz="3000" dirty="0" smtClean="0">
                <a:solidFill>
                  <a:srgbClr val="0070C0"/>
                </a:solidFill>
              </a:rPr>
              <a:t> </a:t>
            </a:r>
            <a:r>
              <a:rPr lang="en-US" altLang="en-US" sz="3000" dirty="0" smtClean="0"/>
              <a:t>to exercise its </a:t>
            </a:r>
            <a:r>
              <a:rPr lang="en-US" altLang="en-US" sz="3000" b="1" dirty="0" smtClean="0">
                <a:solidFill>
                  <a:srgbClr val="0070C0"/>
                </a:solidFill>
              </a:rPr>
              <a:t>scientific judgment </a:t>
            </a:r>
            <a:r>
              <a:rPr lang="en-US" altLang="en-US" sz="3000" dirty="0" smtClean="0"/>
              <a:t>to determine the </a:t>
            </a:r>
            <a:r>
              <a:rPr lang="en-US" altLang="en-US" sz="3000" b="1" dirty="0" smtClean="0">
                <a:solidFill>
                  <a:srgbClr val="0070C0"/>
                </a:solidFill>
              </a:rPr>
              <a:t>kind and quantity of data </a:t>
            </a:r>
            <a:r>
              <a:rPr lang="en-US" altLang="en-US" sz="3000" dirty="0" smtClean="0"/>
              <a:t>and information an applicant is required to provide for a particular drug to meet the statutory standards</a:t>
            </a:r>
          </a:p>
          <a:p>
            <a:pPr>
              <a:defRPr/>
            </a:pPr>
            <a:endParaRPr lang="en-US" altLang="en-US" dirty="0" smtClean="0"/>
          </a:p>
        </p:txBody>
      </p:sp>
    </p:spTree>
    <p:extLst>
      <p:ext uri="{BB962C8B-B14F-4D97-AF65-F5344CB8AC3E}">
        <p14:creationId xmlns:p14="http://schemas.microsoft.com/office/powerpoint/2010/main" val="895005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800100"/>
            <a:ext cx="8305800" cy="838200"/>
          </a:xfrm>
        </p:spPr>
        <p:txBody>
          <a:bodyPr>
            <a:noAutofit/>
          </a:bodyPr>
          <a:lstStyle/>
          <a:p>
            <a:pPr algn="l"/>
            <a:r>
              <a:rPr lang="en-US" altLang="en-US" sz="4000" dirty="0" smtClean="0">
                <a:latin typeface="Book Antiqua" pitchFamily="18" charset="0"/>
              </a:rPr>
              <a:t>FDA Modernization Act 1997</a:t>
            </a:r>
            <a:br>
              <a:rPr lang="en-US" altLang="en-US" sz="4000" dirty="0" smtClean="0">
                <a:latin typeface="Book Antiqua" pitchFamily="18" charset="0"/>
              </a:rPr>
            </a:br>
            <a:r>
              <a:rPr lang="en-US" altLang="en-US" sz="4000" dirty="0" smtClean="0">
                <a:latin typeface="Book Antiqua" pitchFamily="18" charset="0"/>
              </a:rPr>
              <a:t>(FDAMA)</a:t>
            </a:r>
          </a:p>
        </p:txBody>
      </p:sp>
      <p:sp>
        <p:nvSpPr>
          <p:cNvPr id="13315" name="Content Placeholder 2"/>
          <p:cNvSpPr>
            <a:spLocks noGrp="1"/>
          </p:cNvSpPr>
          <p:nvPr>
            <p:ph idx="1"/>
          </p:nvPr>
        </p:nvSpPr>
        <p:spPr>
          <a:xfrm>
            <a:off x="520575" y="1994010"/>
            <a:ext cx="8305800" cy="4373563"/>
          </a:xfrm>
        </p:spPr>
        <p:txBody>
          <a:bodyPr/>
          <a:lstStyle/>
          <a:p>
            <a:pPr>
              <a:defRPr/>
            </a:pPr>
            <a:r>
              <a:rPr lang="en-US" altLang="en-US" sz="3200" dirty="0" smtClean="0"/>
              <a:t>Section 505(d) of the Act was amended to make it clear that the Agency may consider </a:t>
            </a:r>
            <a:r>
              <a:rPr lang="en-US" altLang="en-US" sz="3200" b="1" dirty="0" smtClean="0">
                <a:solidFill>
                  <a:srgbClr val="0070C0"/>
                </a:solidFill>
              </a:rPr>
              <a:t>“data from one adequate and well‐controlled clinical investigation and confirmatory evidence”</a:t>
            </a:r>
            <a:r>
              <a:rPr lang="en-US" altLang="en-US" sz="3200" dirty="0" smtClean="0"/>
              <a:t> to constitute substantial evidence </a:t>
            </a:r>
            <a:r>
              <a:rPr lang="en-US" altLang="en-US" sz="3200" b="1" dirty="0" smtClean="0">
                <a:solidFill>
                  <a:srgbClr val="0070C0"/>
                </a:solidFill>
              </a:rPr>
              <a:t>if</a:t>
            </a:r>
            <a:r>
              <a:rPr lang="en-US" altLang="en-US" sz="3200" dirty="0" smtClean="0"/>
              <a:t> FDA determines that such data and evidence are sufficient to establish effectiveness</a:t>
            </a:r>
            <a:r>
              <a:rPr lang="en-US" altLang="en-US" dirty="0" smtClean="0"/>
              <a:t>  </a:t>
            </a:r>
          </a:p>
        </p:txBody>
      </p:sp>
    </p:spTree>
    <p:extLst>
      <p:ext uri="{BB962C8B-B14F-4D97-AF65-F5344CB8AC3E}">
        <p14:creationId xmlns:p14="http://schemas.microsoft.com/office/powerpoint/2010/main" val="2599437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304800" y="832678"/>
            <a:ext cx="8229600" cy="655637"/>
          </a:xfrm>
        </p:spPr>
        <p:txBody>
          <a:bodyPr>
            <a:normAutofit fontScale="90000"/>
          </a:bodyPr>
          <a:lstStyle/>
          <a:p>
            <a:r>
              <a:rPr lang="en-US" altLang="en-US" dirty="0" smtClean="0"/>
              <a:t>Application of Flexible Clinical Development Programs</a:t>
            </a:r>
            <a:br>
              <a:rPr lang="en-US" altLang="en-US" dirty="0" smtClean="0"/>
            </a:br>
            <a:r>
              <a:rPr lang="en-US" altLang="en-US" sz="2400" dirty="0" smtClean="0"/>
              <a:t>CDER NME approvals 1/1/2008 – 9/25/2015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71261347"/>
              </p:ext>
            </p:extLst>
          </p:nvPr>
        </p:nvGraphicFramePr>
        <p:xfrm>
          <a:off x="549274" y="2130382"/>
          <a:ext cx="7740651" cy="3328751"/>
        </p:xfrm>
        <a:graphic>
          <a:graphicData uri="http://schemas.openxmlformats.org/drawingml/2006/table">
            <a:tbl>
              <a:tblPr firstRow="1" bandRow="1">
                <a:tableStyleId>{5C22544A-7EE6-4342-B048-85BDC9FD1C3A}</a:tableStyleId>
              </a:tblPr>
              <a:tblGrid>
                <a:gridCol w="3386700"/>
                <a:gridCol w="2110811"/>
                <a:gridCol w="2243140"/>
              </a:tblGrid>
              <a:tr h="1134151">
                <a:tc>
                  <a:txBody>
                    <a:bodyPr/>
                    <a:lstStyle/>
                    <a:p>
                      <a:pPr algn="ctr"/>
                      <a:r>
                        <a:rPr lang="en-US" sz="2400" b="1" u="none" cap="none" baseline="0" dirty="0" smtClean="0">
                          <a:solidFill>
                            <a:schemeClr val="tx1"/>
                          </a:solidFill>
                        </a:rPr>
                        <a:t>Flexible Development Programs</a:t>
                      </a:r>
                      <a:endParaRPr lang="en-US" sz="2400" b="1" u="none" cap="none" baseline="0" dirty="0">
                        <a:solidFill>
                          <a:schemeClr val="tx1"/>
                        </a:solidFill>
                      </a:endParaRPr>
                    </a:p>
                  </a:txBody>
                  <a:tcPr marL="91438" marR="91438" marT="45730" marB="45730" anchor="ctr"/>
                </a:tc>
                <a:tc>
                  <a:txBody>
                    <a:bodyPr/>
                    <a:lstStyle/>
                    <a:p>
                      <a:pPr marL="0" algn="ctr" defTabSz="914400" rtl="0" eaLnBrk="1" latinLnBrk="0" hangingPunct="1"/>
                      <a:r>
                        <a:rPr lang="en-US" sz="2000" b="1" kern="1200" dirty="0" smtClean="0">
                          <a:solidFill>
                            <a:schemeClr val="bg1"/>
                          </a:solidFill>
                          <a:latin typeface="+mn-lt"/>
                          <a:ea typeface="+mn-ea"/>
                          <a:cs typeface="+mn-cs"/>
                        </a:rPr>
                        <a:t>Rare </a:t>
                      </a:r>
                    </a:p>
                    <a:p>
                      <a:pPr marL="0" algn="ctr" defTabSz="914400" rtl="0" eaLnBrk="1" latinLnBrk="0" hangingPunct="1"/>
                      <a:r>
                        <a:rPr lang="en-US" sz="2000" b="1" kern="1200" dirty="0" smtClean="0">
                          <a:solidFill>
                            <a:schemeClr val="bg1"/>
                          </a:solidFill>
                          <a:latin typeface="+mn-lt"/>
                          <a:ea typeface="+mn-ea"/>
                          <a:cs typeface="+mn-cs"/>
                        </a:rPr>
                        <a:t>Approvals</a:t>
                      </a:r>
                      <a:endParaRPr lang="en-US" sz="2000" b="1" kern="1200" dirty="0">
                        <a:solidFill>
                          <a:schemeClr val="bg1"/>
                        </a:solidFill>
                        <a:latin typeface="+mn-lt"/>
                        <a:ea typeface="+mn-ea"/>
                        <a:cs typeface="+mn-cs"/>
                      </a:endParaRPr>
                    </a:p>
                  </a:txBody>
                  <a:tcPr marL="91438" marR="91438" marT="45730" marB="45730" anchor="ctr">
                    <a:solidFill>
                      <a:srgbClr val="0070C0"/>
                    </a:solidFill>
                  </a:tcPr>
                </a:tc>
                <a:tc>
                  <a:txBody>
                    <a:bodyPr/>
                    <a:lstStyle/>
                    <a:p>
                      <a:pPr algn="ctr"/>
                      <a:r>
                        <a:rPr lang="en-US" sz="2000" dirty="0" smtClean="0">
                          <a:solidFill>
                            <a:schemeClr val="tx1"/>
                          </a:solidFill>
                        </a:rPr>
                        <a:t>Non-Rare Approvals</a:t>
                      </a:r>
                      <a:endParaRPr lang="en-US" sz="2000" dirty="0">
                        <a:solidFill>
                          <a:schemeClr val="tx1"/>
                        </a:solidFill>
                      </a:endParaRPr>
                    </a:p>
                  </a:txBody>
                  <a:tcPr marL="91438" marR="91438" marT="45730" marB="45730" anchor="ctr"/>
                </a:tc>
              </a:tr>
              <a:tr h="1072478">
                <a:tc>
                  <a:txBody>
                    <a:bodyPr/>
                    <a:lstStyle/>
                    <a:p>
                      <a:r>
                        <a:rPr lang="en-US" sz="1800" b="1" u="none" dirty="0" smtClean="0">
                          <a:solidFill>
                            <a:schemeClr val="tx1"/>
                          </a:solidFill>
                        </a:rPr>
                        <a:t>Use of </a:t>
                      </a:r>
                      <a:r>
                        <a:rPr lang="en-US" sz="1800" b="1" u="sng" dirty="0" smtClean="0">
                          <a:solidFill>
                            <a:schemeClr val="tx1"/>
                          </a:solidFill>
                        </a:rPr>
                        <a:t>&gt;</a:t>
                      </a:r>
                      <a:r>
                        <a:rPr lang="en-US" sz="1800" b="1" u="none" dirty="0" smtClean="0">
                          <a:solidFill>
                            <a:schemeClr val="tx1"/>
                          </a:solidFill>
                        </a:rPr>
                        <a:t> 1 flexible development approaches*</a:t>
                      </a:r>
                      <a:endParaRPr lang="en-US" sz="1800" b="1" u="none" dirty="0">
                        <a:solidFill>
                          <a:schemeClr val="tx1"/>
                        </a:solidFill>
                      </a:endParaRPr>
                    </a:p>
                  </a:txBody>
                  <a:tcPr marL="91438" marR="91438" marT="45730" marB="45730"/>
                </a:tc>
                <a:tc>
                  <a:txBody>
                    <a:bodyPr/>
                    <a:lstStyle/>
                    <a:p>
                      <a:pPr marL="0" algn="ctr" defTabSz="914400" rtl="0" eaLnBrk="1" latinLnBrk="0" hangingPunct="1"/>
                      <a:r>
                        <a:rPr lang="en-US" sz="2400" b="1" kern="1200" dirty="0" smtClean="0">
                          <a:solidFill>
                            <a:schemeClr val="bg1"/>
                          </a:solidFill>
                          <a:latin typeface="+mn-lt"/>
                          <a:ea typeface="+mn-ea"/>
                          <a:cs typeface="+mn-cs"/>
                        </a:rPr>
                        <a:t>81% </a:t>
                      </a:r>
                    </a:p>
                    <a:p>
                      <a:pPr marL="0" algn="ctr" defTabSz="914400" rtl="0" eaLnBrk="1" latinLnBrk="0" hangingPunct="1"/>
                      <a:endParaRPr lang="en-US" sz="1800" b="1" kern="1200" dirty="0" smtClean="0">
                        <a:solidFill>
                          <a:schemeClr val="bg1"/>
                        </a:solidFill>
                        <a:latin typeface="+mn-lt"/>
                        <a:ea typeface="+mn-ea"/>
                        <a:cs typeface="+mn-cs"/>
                      </a:endParaRPr>
                    </a:p>
                    <a:p>
                      <a:pPr marL="0" algn="ctr" defTabSz="914400" rtl="0" eaLnBrk="1" latinLnBrk="0" hangingPunct="1"/>
                      <a:r>
                        <a:rPr lang="en-US" sz="1800" b="1" kern="1200" dirty="0" smtClean="0">
                          <a:solidFill>
                            <a:schemeClr val="bg1"/>
                          </a:solidFill>
                          <a:latin typeface="+mn-lt"/>
                          <a:ea typeface="+mn-ea"/>
                          <a:cs typeface="+mn-cs"/>
                        </a:rPr>
                        <a:t>(n=73)</a:t>
                      </a:r>
                      <a:endParaRPr lang="en-US" sz="1800" b="1" kern="1200" dirty="0">
                        <a:solidFill>
                          <a:schemeClr val="bg1"/>
                        </a:solidFill>
                        <a:latin typeface="+mn-lt"/>
                        <a:ea typeface="+mn-ea"/>
                        <a:cs typeface="+mn-cs"/>
                      </a:endParaRPr>
                    </a:p>
                  </a:txBody>
                  <a:tcPr marL="91438" marR="91438" marT="45730" marB="45730" anchor="ctr">
                    <a:solidFill>
                      <a:srgbClr val="0070C0"/>
                    </a:solidFill>
                  </a:tcPr>
                </a:tc>
                <a:tc>
                  <a:txBody>
                    <a:bodyPr/>
                    <a:lstStyle/>
                    <a:p>
                      <a:pPr algn="ctr"/>
                      <a:r>
                        <a:rPr lang="en-US" sz="2400" b="1" dirty="0" smtClean="0">
                          <a:solidFill>
                            <a:schemeClr val="tx1"/>
                          </a:solidFill>
                        </a:rPr>
                        <a:t>36%</a:t>
                      </a:r>
                    </a:p>
                    <a:p>
                      <a:pPr algn="ctr"/>
                      <a:endParaRPr lang="en-US" sz="2400" b="1" dirty="0" smtClean="0">
                        <a:solidFill>
                          <a:schemeClr val="tx1"/>
                        </a:solidFill>
                      </a:endParaRPr>
                    </a:p>
                    <a:p>
                      <a:pPr algn="ctr"/>
                      <a:r>
                        <a:rPr lang="en-US" sz="1800" b="1" dirty="0" smtClean="0">
                          <a:solidFill>
                            <a:schemeClr val="tx1"/>
                          </a:solidFill>
                        </a:rPr>
                        <a:t>(n=64)</a:t>
                      </a:r>
                      <a:endParaRPr lang="en-US" sz="1800" b="1" dirty="0">
                        <a:solidFill>
                          <a:schemeClr val="tx1"/>
                        </a:solidFill>
                      </a:endParaRPr>
                    </a:p>
                  </a:txBody>
                  <a:tcPr marL="91438" marR="91438" marT="45730" marB="45730" anchor="ctr"/>
                </a:tc>
              </a:tr>
              <a:tr h="1072478">
                <a:tc>
                  <a:txBody>
                    <a:bodyPr/>
                    <a:lstStyle/>
                    <a:p>
                      <a:r>
                        <a:rPr lang="en-US" sz="1800" b="1" dirty="0" smtClean="0">
                          <a:solidFill>
                            <a:schemeClr val="tx1"/>
                          </a:solidFill>
                        </a:rPr>
                        <a:t>Traditional development</a:t>
                      </a:r>
                      <a:r>
                        <a:rPr lang="en-US" sz="1800" b="1" baseline="0" dirty="0" smtClean="0">
                          <a:solidFill>
                            <a:schemeClr val="tx1"/>
                          </a:solidFill>
                        </a:rPr>
                        <a:t> program**</a:t>
                      </a:r>
                      <a:endParaRPr lang="en-US" sz="1800" b="1" dirty="0">
                        <a:solidFill>
                          <a:schemeClr val="tx1"/>
                        </a:solidFill>
                      </a:endParaRPr>
                    </a:p>
                  </a:txBody>
                  <a:tcPr marL="91438" marR="91438" marT="45730" marB="45730"/>
                </a:tc>
                <a:tc>
                  <a:txBody>
                    <a:bodyPr/>
                    <a:lstStyle/>
                    <a:p>
                      <a:pPr marL="0" algn="ctr" defTabSz="914400" rtl="0" eaLnBrk="1" latinLnBrk="0" hangingPunct="1"/>
                      <a:r>
                        <a:rPr lang="en-US" sz="2400" b="1" kern="1200" dirty="0" smtClean="0">
                          <a:solidFill>
                            <a:schemeClr val="bg1"/>
                          </a:solidFill>
                          <a:latin typeface="+mn-lt"/>
                          <a:ea typeface="+mn-ea"/>
                          <a:cs typeface="+mn-cs"/>
                        </a:rPr>
                        <a:t>19%</a:t>
                      </a:r>
                    </a:p>
                    <a:p>
                      <a:pPr marL="0" algn="ctr" defTabSz="914400" rtl="0" eaLnBrk="1" latinLnBrk="0" hangingPunct="1"/>
                      <a:endParaRPr lang="en-US" sz="1800" b="1" kern="1200" dirty="0" smtClean="0">
                        <a:solidFill>
                          <a:schemeClr val="bg1"/>
                        </a:solidFill>
                        <a:latin typeface="+mn-lt"/>
                        <a:ea typeface="+mn-ea"/>
                        <a:cs typeface="+mn-cs"/>
                      </a:endParaRPr>
                    </a:p>
                    <a:p>
                      <a:pPr marL="0" algn="ctr" defTabSz="914400" rtl="0" eaLnBrk="1" latinLnBrk="0" hangingPunct="1"/>
                      <a:r>
                        <a:rPr lang="en-US" sz="1800" b="1" kern="1200" dirty="0" smtClean="0">
                          <a:solidFill>
                            <a:schemeClr val="bg1"/>
                          </a:solidFill>
                          <a:latin typeface="+mn-lt"/>
                          <a:ea typeface="+mn-ea"/>
                          <a:cs typeface="+mn-cs"/>
                        </a:rPr>
                        <a:t>(n=17)</a:t>
                      </a:r>
                      <a:endParaRPr lang="en-US" sz="1800" b="1" kern="1200" dirty="0">
                        <a:solidFill>
                          <a:schemeClr val="bg1"/>
                        </a:solidFill>
                        <a:latin typeface="+mn-lt"/>
                        <a:ea typeface="+mn-ea"/>
                        <a:cs typeface="+mn-cs"/>
                      </a:endParaRPr>
                    </a:p>
                  </a:txBody>
                  <a:tcPr marL="91438" marR="91438" marT="45730" marB="45730" anchor="ctr">
                    <a:solidFill>
                      <a:srgbClr val="0070C0"/>
                    </a:solidFill>
                  </a:tcPr>
                </a:tc>
                <a:tc>
                  <a:txBody>
                    <a:bodyPr/>
                    <a:lstStyle/>
                    <a:p>
                      <a:pPr algn="ctr"/>
                      <a:r>
                        <a:rPr lang="en-US" sz="2400" b="1" dirty="0" smtClean="0">
                          <a:solidFill>
                            <a:schemeClr val="tx1"/>
                          </a:solidFill>
                        </a:rPr>
                        <a:t>64%</a:t>
                      </a:r>
                    </a:p>
                    <a:p>
                      <a:pPr algn="ctr"/>
                      <a:endParaRPr lang="en-US" sz="2400" b="1" dirty="0" smtClean="0">
                        <a:solidFill>
                          <a:schemeClr val="tx1"/>
                        </a:solidFill>
                      </a:endParaRPr>
                    </a:p>
                    <a:p>
                      <a:pPr algn="ctr"/>
                      <a:r>
                        <a:rPr lang="en-US" sz="1800" b="1" dirty="0" smtClean="0">
                          <a:solidFill>
                            <a:schemeClr val="tx1"/>
                          </a:solidFill>
                        </a:rPr>
                        <a:t>(n=113)</a:t>
                      </a:r>
                      <a:endParaRPr lang="en-US" sz="1800" b="1" dirty="0">
                        <a:solidFill>
                          <a:schemeClr val="tx1"/>
                        </a:solidFill>
                      </a:endParaRPr>
                    </a:p>
                  </a:txBody>
                  <a:tcPr marL="91438" marR="91438" marT="45730" marB="45730" anchor="ctr"/>
                </a:tc>
              </a:tr>
            </a:tbl>
          </a:graphicData>
        </a:graphic>
      </p:graphicFrame>
      <p:sp>
        <p:nvSpPr>
          <p:cNvPr id="19478" name="TextBox 1"/>
          <p:cNvSpPr txBox="1">
            <a:spLocks noChangeArrowheads="1"/>
          </p:cNvSpPr>
          <p:nvPr/>
        </p:nvSpPr>
        <p:spPr bwMode="auto">
          <a:xfrm>
            <a:off x="647709" y="5984875"/>
            <a:ext cx="7993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Book Antiqua" pitchFamily="18" charset="0"/>
                <a:cs typeface="Arial" charset="0"/>
              </a:defRPr>
            </a:lvl1pPr>
            <a:lvl2pPr marL="742950" indent="-285750" eaLnBrk="0" hangingPunct="0">
              <a:spcBef>
                <a:spcPct val="20000"/>
              </a:spcBef>
              <a:buChar char="–"/>
              <a:defRPr sz="2000">
                <a:solidFill>
                  <a:schemeClr val="tx1"/>
                </a:solidFill>
                <a:latin typeface="Book Antiqua" pitchFamily="18" charset="0"/>
                <a:cs typeface="Arial" charset="0"/>
              </a:defRPr>
            </a:lvl2pPr>
            <a:lvl3pPr marL="1143000" indent="-228600" eaLnBrk="0" hangingPunct="0">
              <a:spcBef>
                <a:spcPct val="20000"/>
              </a:spcBef>
              <a:buChar char="•"/>
              <a:defRPr>
                <a:solidFill>
                  <a:schemeClr val="tx1"/>
                </a:solidFill>
                <a:latin typeface="Book Antiqua" pitchFamily="18" charset="0"/>
                <a:cs typeface="Arial" charset="0"/>
              </a:defRPr>
            </a:lvl3pPr>
            <a:lvl4pPr marL="1600200" indent="-228600" eaLnBrk="0" hangingPunct="0">
              <a:spcBef>
                <a:spcPct val="20000"/>
              </a:spcBef>
              <a:buChar char="–"/>
              <a:defRPr sz="1600">
                <a:solidFill>
                  <a:schemeClr val="tx1"/>
                </a:solidFill>
                <a:latin typeface="Book Antiqua" pitchFamily="18" charset="0"/>
                <a:cs typeface="Arial" charset="0"/>
              </a:defRPr>
            </a:lvl4pPr>
            <a:lvl5pPr marL="2057400" indent="-228600" eaLnBrk="0" hangingPunct="0">
              <a:spcBef>
                <a:spcPct val="20000"/>
              </a:spcBef>
              <a:buChar char="»"/>
              <a:defRPr sz="1600">
                <a:solidFill>
                  <a:schemeClr val="tx1"/>
                </a:solidFill>
                <a:latin typeface="Book Antiqu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Book Antiqu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Book Antiqu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Book Antiqu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Book Antiqua" pitchFamily="18" charset="0"/>
                <a:cs typeface="Arial" charset="0"/>
              </a:defRPr>
            </a:lvl9pPr>
          </a:lstStyle>
          <a:p>
            <a:pPr defTabSz="914400" fontAlgn="base">
              <a:spcBef>
                <a:spcPct val="0"/>
              </a:spcBef>
              <a:spcAft>
                <a:spcPct val="0"/>
              </a:spcAft>
              <a:buFontTx/>
              <a:buNone/>
            </a:pPr>
            <a:endParaRPr lang="en-US" altLang="en-US" sz="1800" smtClean="0">
              <a:solidFill>
                <a:srgbClr val="000000"/>
              </a:solidFill>
              <a:latin typeface="Impact" pitchFamily="34" charset="0"/>
            </a:endParaRPr>
          </a:p>
        </p:txBody>
      </p:sp>
      <p:sp>
        <p:nvSpPr>
          <p:cNvPr id="19479" name="TextBox 6"/>
          <p:cNvSpPr txBox="1">
            <a:spLocks noChangeArrowheads="1"/>
          </p:cNvSpPr>
          <p:nvPr/>
        </p:nvSpPr>
        <p:spPr bwMode="auto">
          <a:xfrm>
            <a:off x="644526" y="5697539"/>
            <a:ext cx="79930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Book Antiqua" pitchFamily="18" charset="0"/>
                <a:cs typeface="Arial" charset="0"/>
              </a:defRPr>
            </a:lvl1pPr>
            <a:lvl2pPr marL="742950" indent="-285750" eaLnBrk="0" hangingPunct="0">
              <a:spcBef>
                <a:spcPct val="20000"/>
              </a:spcBef>
              <a:buChar char="–"/>
              <a:defRPr sz="2000">
                <a:solidFill>
                  <a:schemeClr val="tx1"/>
                </a:solidFill>
                <a:latin typeface="Book Antiqua" pitchFamily="18" charset="0"/>
                <a:cs typeface="Arial" charset="0"/>
              </a:defRPr>
            </a:lvl2pPr>
            <a:lvl3pPr marL="1143000" indent="-228600" eaLnBrk="0" hangingPunct="0">
              <a:spcBef>
                <a:spcPct val="20000"/>
              </a:spcBef>
              <a:buChar char="•"/>
              <a:defRPr>
                <a:solidFill>
                  <a:schemeClr val="tx1"/>
                </a:solidFill>
                <a:latin typeface="Book Antiqua" pitchFamily="18" charset="0"/>
                <a:cs typeface="Arial" charset="0"/>
              </a:defRPr>
            </a:lvl3pPr>
            <a:lvl4pPr marL="1600200" indent="-228600" eaLnBrk="0" hangingPunct="0">
              <a:spcBef>
                <a:spcPct val="20000"/>
              </a:spcBef>
              <a:buChar char="–"/>
              <a:defRPr sz="1600">
                <a:solidFill>
                  <a:schemeClr val="tx1"/>
                </a:solidFill>
                <a:latin typeface="Book Antiqua" pitchFamily="18" charset="0"/>
                <a:cs typeface="Arial" charset="0"/>
              </a:defRPr>
            </a:lvl4pPr>
            <a:lvl5pPr marL="2057400" indent="-228600" eaLnBrk="0" hangingPunct="0">
              <a:spcBef>
                <a:spcPct val="20000"/>
              </a:spcBef>
              <a:buChar char="»"/>
              <a:defRPr sz="1600">
                <a:solidFill>
                  <a:schemeClr val="tx1"/>
                </a:solidFill>
                <a:latin typeface="Book Antiqu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Book Antiqu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Book Antiqu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Book Antiqu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Book Antiqua" pitchFamily="18" charset="0"/>
                <a:cs typeface="Arial" charset="0"/>
              </a:defRPr>
            </a:lvl9pPr>
          </a:lstStyle>
          <a:p>
            <a:pPr defTabSz="914400" eaLnBrk="1" fontAlgn="base" hangingPunct="1">
              <a:spcBef>
                <a:spcPct val="0"/>
              </a:spcBef>
              <a:spcAft>
                <a:spcPct val="0"/>
              </a:spcAft>
              <a:buFontTx/>
              <a:buNone/>
            </a:pPr>
            <a:r>
              <a:rPr lang="en-US" altLang="en-US" sz="1400" smtClean="0">
                <a:solidFill>
                  <a:srgbClr val="000000"/>
                </a:solidFill>
                <a:latin typeface="Arial" charset="0"/>
              </a:rPr>
              <a:t>*Flexible Development approaches are defined as approval supported by other than 2 AWC Studies and/or use of a novel end point</a:t>
            </a:r>
          </a:p>
          <a:p>
            <a:pPr defTabSz="914400" eaLnBrk="1" fontAlgn="base" hangingPunct="1">
              <a:spcBef>
                <a:spcPct val="0"/>
              </a:spcBef>
              <a:spcAft>
                <a:spcPct val="0"/>
              </a:spcAft>
              <a:buFontTx/>
              <a:buNone/>
            </a:pPr>
            <a:r>
              <a:rPr lang="en-US" altLang="en-US" sz="1400" smtClean="0">
                <a:solidFill>
                  <a:srgbClr val="000000"/>
                </a:solidFill>
                <a:latin typeface="Arial" charset="0"/>
              </a:rPr>
              <a:t>**Traditional Development defined as </a:t>
            </a:r>
            <a:r>
              <a:rPr lang="en-US" altLang="en-US" sz="1400" u="sng" smtClean="0">
                <a:solidFill>
                  <a:srgbClr val="000000"/>
                </a:solidFill>
                <a:latin typeface="Arial" charset="0"/>
              </a:rPr>
              <a:t>&gt;</a:t>
            </a:r>
            <a:r>
              <a:rPr lang="en-US" altLang="en-US" sz="1400" smtClean="0">
                <a:solidFill>
                  <a:srgbClr val="000000"/>
                </a:solidFill>
                <a:latin typeface="Arial" charset="0"/>
              </a:rPr>
              <a:t>2 AWC studies using endpoints with prior precedents</a:t>
            </a:r>
          </a:p>
        </p:txBody>
      </p:sp>
      <p:sp>
        <p:nvSpPr>
          <p:cNvPr id="19480" name="Oval 1"/>
          <p:cNvSpPr>
            <a:spLocks noChangeArrowheads="1"/>
          </p:cNvSpPr>
          <p:nvPr/>
        </p:nvSpPr>
        <p:spPr bwMode="auto">
          <a:xfrm>
            <a:off x="4419600" y="3581400"/>
            <a:ext cx="1066800" cy="1524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400">
                <a:solidFill>
                  <a:schemeClr val="tx1"/>
                </a:solidFill>
                <a:latin typeface="Book Antiqua" pitchFamily="18" charset="0"/>
                <a:cs typeface="Arial" charset="0"/>
              </a:defRPr>
            </a:lvl1pPr>
            <a:lvl2pPr marL="742950" indent="-285750" eaLnBrk="0" hangingPunct="0">
              <a:spcBef>
                <a:spcPct val="20000"/>
              </a:spcBef>
              <a:buChar char="–"/>
              <a:defRPr sz="2000">
                <a:solidFill>
                  <a:schemeClr val="tx1"/>
                </a:solidFill>
                <a:latin typeface="Book Antiqua" pitchFamily="18" charset="0"/>
                <a:cs typeface="Arial" charset="0"/>
              </a:defRPr>
            </a:lvl2pPr>
            <a:lvl3pPr marL="1143000" indent="-228600" eaLnBrk="0" hangingPunct="0">
              <a:spcBef>
                <a:spcPct val="20000"/>
              </a:spcBef>
              <a:buChar char="•"/>
              <a:defRPr>
                <a:solidFill>
                  <a:schemeClr val="tx1"/>
                </a:solidFill>
                <a:latin typeface="Book Antiqua" pitchFamily="18" charset="0"/>
                <a:cs typeface="Arial" charset="0"/>
              </a:defRPr>
            </a:lvl3pPr>
            <a:lvl4pPr marL="1600200" indent="-228600" eaLnBrk="0" hangingPunct="0">
              <a:spcBef>
                <a:spcPct val="20000"/>
              </a:spcBef>
              <a:buChar char="–"/>
              <a:defRPr sz="1600">
                <a:solidFill>
                  <a:schemeClr val="tx1"/>
                </a:solidFill>
                <a:latin typeface="Book Antiqua" pitchFamily="18" charset="0"/>
                <a:cs typeface="Arial" charset="0"/>
              </a:defRPr>
            </a:lvl4pPr>
            <a:lvl5pPr marL="2057400" indent="-228600" eaLnBrk="0" hangingPunct="0">
              <a:spcBef>
                <a:spcPct val="20000"/>
              </a:spcBef>
              <a:buChar char="»"/>
              <a:defRPr sz="1600">
                <a:solidFill>
                  <a:schemeClr val="tx1"/>
                </a:solidFill>
                <a:latin typeface="Book Antiqu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Book Antiqu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Book Antiqu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Book Antiqu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Book Antiqua" pitchFamily="18" charset="0"/>
                <a:cs typeface="Arial" charset="0"/>
              </a:defRPr>
            </a:lvl9pPr>
          </a:lstStyle>
          <a:p>
            <a:pPr defTabSz="914400" eaLnBrk="1" fontAlgn="base" hangingPunct="1">
              <a:spcAft>
                <a:spcPct val="0"/>
              </a:spcAft>
            </a:pPr>
            <a:endParaRPr lang="en-US" altLang="en-US" sz="1800" smtClean="0">
              <a:solidFill>
                <a:srgbClr val="000000"/>
              </a:solidFill>
              <a:latin typeface="Cambria" pitchFamily="18" charset="0"/>
            </a:endParaRPr>
          </a:p>
        </p:txBody>
      </p:sp>
      <p:sp>
        <p:nvSpPr>
          <p:cNvPr id="19481" name="Oval 2"/>
          <p:cNvSpPr>
            <a:spLocks noChangeArrowheads="1"/>
          </p:cNvSpPr>
          <p:nvPr/>
        </p:nvSpPr>
        <p:spPr bwMode="auto">
          <a:xfrm>
            <a:off x="4419600" y="3581400"/>
            <a:ext cx="1066800" cy="1447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400">
                <a:solidFill>
                  <a:schemeClr val="tx1"/>
                </a:solidFill>
                <a:latin typeface="Book Antiqua" pitchFamily="18" charset="0"/>
                <a:cs typeface="Arial" charset="0"/>
              </a:defRPr>
            </a:lvl1pPr>
            <a:lvl2pPr marL="742950" indent="-285750" eaLnBrk="0" hangingPunct="0">
              <a:spcBef>
                <a:spcPct val="20000"/>
              </a:spcBef>
              <a:buChar char="–"/>
              <a:defRPr sz="2000">
                <a:solidFill>
                  <a:schemeClr val="tx1"/>
                </a:solidFill>
                <a:latin typeface="Book Antiqua" pitchFamily="18" charset="0"/>
                <a:cs typeface="Arial" charset="0"/>
              </a:defRPr>
            </a:lvl2pPr>
            <a:lvl3pPr marL="1143000" indent="-228600" eaLnBrk="0" hangingPunct="0">
              <a:spcBef>
                <a:spcPct val="20000"/>
              </a:spcBef>
              <a:buChar char="•"/>
              <a:defRPr>
                <a:solidFill>
                  <a:schemeClr val="tx1"/>
                </a:solidFill>
                <a:latin typeface="Book Antiqua" pitchFamily="18" charset="0"/>
                <a:cs typeface="Arial" charset="0"/>
              </a:defRPr>
            </a:lvl3pPr>
            <a:lvl4pPr marL="1600200" indent="-228600" eaLnBrk="0" hangingPunct="0">
              <a:spcBef>
                <a:spcPct val="20000"/>
              </a:spcBef>
              <a:buChar char="–"/>
              <a:defRPr sz="1600">
                <a:solidFill>
                  <a:schemeClr val="tx1"/>
                </a:solidFill>
                <a:latin typeface="Book Antiqua" pitchFamily="18" charset="0"/>
                <a:cs typeface="Arial" charset="0"/>
              </a:defRPr>
            </a:lvl4pPr>
            <a:lvl5pPr marL="2057400" indent="-228600" eaLnBrk="0" hangingPunct="0">
              <a:spcBef>
                <a:spcPct val="20000"/>
              </a:spcBef>
              <a:buChar char="»"/>
              <a:defRPr sz="1600">
                <a:solidFill>
                  <a:schemeClr val="tx1"/>
                </a:solidFill>
                <a:latin typeface="Book Antiqu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Book Antiqu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Book Antiqu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Book Antiqu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Book Antiqua" pitchFamily="18" charset="0"/>
                <a:cs typeface="Arial" charset="0"/>
              </a:defRPr>
            </a:lvl9pPr>
          </a:lstStyle>
          <a:p>
            <a:pPr defTabSz="914400" eaLnBrk="1" fontAlgn="base" hangingPunct="1">
              <a:spcAft>
                <a:spcPct val="0"/>
              </a:spcAft>
            </a:pPr>
            <a:endParaRPr lang="en-US" altLang="en-US" sz="1800" smtClean="0">
              <a:solidFill>
                <a:srgbClr val="000000"/>
              </a:solidFill>
              <a:latin typeface="Cambria" pitchFamily="18" charset="0"/>
            </a:endParaRPr>
          </a:p>
        </p:txBody>
      </p:sp>
    </p:spTree>
    <p:extLst>
      <p:ext uri="{BB962C8B-B14F-4D97-AF65-F5344CB8AC3E}">
        <p14:creationId xmlns:p14="http://schemas.microsoft.com/office/powerpoint/2010/main" val="1249506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ctrTitle"/>
          </p:nvPr>
        </p:nvSpPr>
        <p:spPr>
          <a:xfrm>
            <a:off x="685800" y="1524004"/>
            <a:ext cx="7772400" cy="1470025"/>
          </a:xfrm>
        </p:spPr>
        <p:txBody>
          <a:bodyPr>
            <a:normAutofit fontScale="90000"/>
          </a:bodyPr>
          <a:lstStyle/>
          <a:p>
            <a:pPr algn="ctr"/>
            <a:r>
              <a:rPr lang="en-US" altLang="en-US" sz="4900" dirty="0" smtClean="0"/>
              <a:t>Disclosures</a:t>
            </a:r>
            <a:r>
              <a:rPr lang="en-US" altLang="en-US" sz="4000" dirty="0" smtClean="0"/>
              <a:t/>
            </a:r>
            <a:br>
              <a:rPr lang="en-US" altLang="en-US" sz="4000" dirty="0" smtClean="0"/>
            </a:br>
            <a:r>
              <a:rPr lang="en-US" altLang="en-US" dirty="0" smtClean="0"/>
              <a:t/>
            </a:r>
            <a:br>
              <a:rPr lang="en-US" altLang="en-US" dirty="0" smtClean="0"/>
            </a:br>
            <a:endParaRPr lang="en-US" altLang="en-US" dirty="0" smtClean="0"/>
          </a:p>
        </p:txBody>
      </p:sp>
      <p:sp>
        <p:nvSpPr>
          <p:cNvPr id="13315" name="Subtitle 5"/>
          <p:cNvSpPr>
            <a:spLocks noGrp="1"/>
          </p:cNvSpPr>
          <p:nvPr>
            <p:ph type="subTitle" idx="1"/>
          </p:nvPr>
        </p:nvSpPr>
        <p:spPr>
          <a:xfrm>
            <a:off x="1371600" y="2667000"/>
            <a:ext cx="6400800" cy="1752600"/>
          </a:xfrm>
        </p:spPr>
        <p:txBody>
          <a:bodyPr>
            <a:noAutofit/>
          </a:bodyPr>
          <a:lstStyle/>
          <a:p>
            <a:pPr marL="571500" indent="-571500" algn="l">
              <a:buFontTx/>
              <a:buChar char="•"/>
            </a:pPr>
            <a:r>
              <a:rPr lang="en-US" altLang="en-US" sz="3600" dirty="0" smtClean="0"/>
              <a:t>No Conflicts of Interest</a:t>
            </a:r>
          </a:p>
          <a:p>
            <a:pPr marL="571500" indent="-571500" algn="l">
              <a:buFontTx/>
              <a:buChar char="•"/>
            </a:pPr>
            <a:r>
              <a:rPr lang="en-US" altLang="en-US" sz="3600" dirty="0" smtClean="0"/>
              <a:t>Nothing to Report</a:t>
            </a:r>
          </a:p>
          <a:p>
            <a:pPr marL="571500" indent="-571500" algn="l">
              <a:buFontTx/>
              <a:buChar char="•"/>
            </a:pPr>
            <a:r>
              <a:rPr lang="en-US" altLang="en-US" sz="3600" dirty="0" smtClean="0"/>
              <a:t>Opinions expressed are personal and do not reflect those of the FDA</a:t>
            </a:r>
          </a:p>
        </p:txBody>
      </p:sp>
    </p:spTree>
    <p:extLst>
      <p:ext uri="{BB962C8B-B14F-4D97-AF65-F5344CB8AC3E}">
        <p14:creationId xmlns:p14="http://schemas.microsoft.com/office/powerpoint/2010/main" val="3172136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07988" y="1066800"/>
            <a:ext cx="8229600" cy="1143000"/>
          </a:xfrm>
        </p:spPr>
        <p:txBody>
          <a:bodyPr>
            <a:normAutofit fontScale="90000"/>
          </a:bodyPr>
          <a:lstStyle/>
          <a:p>
            <a:r>
              <a:rPr lang="en-US" altLang="en-US" sz="4400" dirty="0" smtClean="0"/>
              <a:t>Expediting Rare Diseases  Drug Development</a:t>
            </a:r>
          </a:p>
        </p:txBody>
      </p:sp>
      <p:sp>
        <p:nvSpPr>
          <p:cNvPr id="21508" name="Rectangle 3"/>
          <p:cNvSpPr>
            <a:spLocks noGrp="1" noChangeArrowheads="1"/>
          </p:cNvSpPr>
          <p:nvPr>
            <p:ph type="body" idx="1"/>
          </p:nvPr>
        </p:nvSpPr>
        <p:spPr>
          <a:xfrm>
            <a:off x="481013" y="2819400"/>
            <a:ext cx="8029575" cy="5100638"/>
          </a:xfrm>
        </p:spPr>
        <p:txBody>
          <a:bodyPr/>
          <a:lstStyle/>
          <a:p>
            <a:r>
              <a:rPr lang="en-US" altLang="en-US" sz="3600" dirty="0" smtClean="0">
                <a:latin typeface="Book Antiqua" pitchFamily="18" charset="0"/>
              </a:rPr>
              <a:t>Programs have been developed to target serious diseases with unmet medical needs when a new treatment could provide meaningful clinical benefit</a:t>
            </a:r>
          </a:p>
        </p:txBody>
      </p:sp>
      <p:sp>
        <p:nvSpPr>
          <p:cNvPr id="21509" name="TextBox 1"/>
          <p:cNvSpPr txBox="1">
            <a:spLocks noChangeArrowheads="1"/>
          </p:cNvSpPr>
          <p:nvPr/>
        </p:nvSpPr>
        <p:spPr bwMode="auto">
          <a:xfrm>
            <a:off x="381000" y="6097622"/>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Book Antiqua" pitchFamily="18" charset="0"/>
                <a:cs typeface="Arial" charset="0"/>
              </a:defRPr>
            </a:lvl1pPr>
            <a:lvl2pPr marL="742950" indent="-285750" eaLnBrk="0" hangingPunct="0">
              <a:spcBef>
                <a:spcPct val="20000"/>
              </a:spcBef>
              <a:buChar char="–"/>
              <a:defRPr sz="2000">
                <a:solidFill>
                  <a:schemeClr val="tx1"/>
                </a:solidFill>
                <a:latin typeface="Book Antiqua" pitchFamily="18" charset="0"/>
                <a:cs typeface="Arial" charset="0"/>
              </a:defRPr>
            </a:lvl2pPr>
            <a:lvl3pPr marL="1143000" indent="-228600" eaLnBrk="0" hangingPunct="0">
              <a:spcBef>
                <a:spcPct val="20000"/>
              </a:spcBef>
              <a:buChar char="•"/>
              <a:defRPr>
                <a:solidFill>
                  <a:schemeClr val="tx1"/>
                </a:solidFill>
                <a:latin typeface="Book Antiqua" pitchFamily="18" charset="0"/>
                <a:cs typeface="Arial" charset="0"/>
              </a:defRPr>
            </a:lvl3pPr>
            <a:lvl4pPr marL="1600200" indent="-228600" eaLnBrk="0" hangingPunct="0">
              <a:spcBef>
                <a:spcPct val="20000"/>
              </a:spcBef>
              <a:buChar char="–"/>
              <a:defRPr sz="1600">
                <a:solidFill>
                  <a:schemeClr val="tx1"/>
                </a:solidFill>
                <a:latin typeface="Book Antiqua" pitchFamily="18" charset="0"/>
                <a:cs typeface="Arial" charset="0"/>
              </a:defRPr>
            </a:lvl4pPr>
            <a:lvl5pPr marL="2057400" indent="-228600" eaLnBrk="0" hangingPunct="0">
              <a:spcBef>
                <a:spcPct val="20000"/>
              </a:spcBef>
              <a:buChar char="»"/>
              <a:defRPr sz="1600">
                <a:solidFill>
                  <a:schemeClr val="tx1"/>
                </a:solidFill>
                <a:latin typeface="Book Antiqu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Book Antiqu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Book Antiqu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Book Antiqu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Book Antiqua" pitchFamily="18" charset="0"/>
                <a:cs typeface="Arial" charset="0"/>
              </a:defRPr>
            </a:lvl9pPr>
          </a:lstStyle>
          <a:p>
            <a:pPr defTabSz="914400" eaLnBrk="1" fontAlgn="base" hangingPunct="1">
              <a:spcBef>
                <a:spcPct val="0"/>
              </a:spcBef>
              <a:spcAft>
                <a:spcPct val="0"/>
              </a:spcAft>
              <a:buFontTx/>
              <a:buNone/>
            </a:pPr>
            <a:r>
              <a:rPr lang="en-US" altLang="en-US" sz="1400" smtClean="0">
                <a:solidFill>
                  <a:srgbClr val="000000"/>
                </a:solidFill>
              </a:rPr>
              <a:t>Guidance for Industry Expedited Programs for Serious Conditions – Drugs and Biologics, May 2014</a:t>
            </a:r>
          </a:p>
        </p:txBody>
      </p:sp>
    </p:spTree>
    <p:extLst>
      <p:ext uri="{BB962C8B-B14F-4D97-AF65-F5344CB8AC3E}">
        <p14:creationId xmlns:p14="http://schemas.microsoft.com/office/powerpoint/2010/main" val="834067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468313" y="944563"/>
            <a:ext cx="8229600" cy="1143000"/>
          </a:xfrm>
        </p:spPr>
        <p:txBody>
          <a:bodyPr>
            <a:noAutofit/>
          </a:bodyPr>
          <a:lstStyle/>
          <a:p>
            <a:r>
              <a:rPr lang="en-US" altLang="en-US" sz="4000" b="1" dirty="0" smtClean="0">
                <a:solidFill>
                  <a:schemeClr val="tx1"/>
                </a:solidFill>
              </a:rPr>
              <a:t>Expediting Rare Diseases Drug Development</a:t>
            </a:r>
          </a:p>
        </p:txBody>
      </p:sp>
      <p:sp>
        <p:nvSpPr>
          <p:cNvPr id="57348" name="Rectangle 3"/>
          <p:cNvSpPr>
            <a:spLocks noGrp="1" noChangeArrowheads="1"/>
          </p:cNvSpPr>
          <p:nvPr>
            <p:ph type="body" idx="1"/>
          </p:nvPr>
        </p:nvSpPr>
        <p:spPr>
          <a:xfrm>
            <a:off x="481013" y="2133600"/>
            <a:ext cx="8029575" cy="5100638"/>
          </a:xfrm>
        </p:spPr>
        <p:txBody>
          <a:bodyPr/>
          <a:lstStyle/>
          <a:p>
            <a:r>
              <a:rPr lang="en-US" altLang="en-US" sz="3100" b="1" dirty="0" smtClean="0"/>
              <a:t>Fast Track </a:t>
            </a:r>
          </a:p>
          <a:p>
            <a:pPr lvl="1"/>
            <a:r>
              <a:rPr lang="en-US" altLang="en-US" sz="2400" dirty="0" smtClean="0"/>
              <a:t>FDAMA 1997/FDASIA 2012</a:t>
            </a:r>
          </a:p>
          <a:p>
            <a:r>
              <a:rPr lang="en-US" altLang="en-US" sz="3100" b="1" dirty="0" smtClean="0"/>
              <a:t>Breakthrough Designation </a:t>
            </a:r>
          </a:p>
          <a:p>
            <a:pPr lvl="1"/>
            <a:r>
              <a:rPr lang="en-US" altLang="en-US" sz="2400" dirty="0" smtClean="0"/>
              <a:t>FD&amp;C Act/FDASIA 2012</a:t>
            </a:r>
          </a:p>
          <a:p>
            <a:r>
              <a:rPr lang="en-US" altLang="en-US" sz="3100" b="1" dirty="0" smtClean="0"/>
              <a:t>Priority Review </a:t>
            </a:r>
          </a:p>
          <a:p>
            <a:pPr lvl="1"/>
            <a:r>
              <a:rPr lang="en-US" altLang="en-US" sz="2400" dirty="0" smtClean="0"/>
              <a:t>PDUFA 1992</a:t>
            </a:r>
          </a:p>
          <a:p>
            <a:r>
              <a:rPr lang="en-US" altLang="en-US" sz="3100" b="1" dirty="0" smtClean="0"/>
              <a:t>Accelerated Approval </a:t>
            </a:r>
          </a:p>
          <a:p>
            <a:pPr lvl="1"/>
            <a:r>
              <a:rPr lang="en-US" altLang="en-US" sz="2400" dirty="0" smtClean="0"/>
              <a:t>21CFR314 subpart H, 601 subpart E/FDASIA 2012</a:t>
            </a:r>
          </a:p>
        </p:txBody>
      </p:sp>
      <p:sp>
        <p:nvSpPr>
          <p:cNvPr id="57349" name="TextBox 1"/>
          <p:cNvSpPr txBox="1">
            <a:spLocks noChangeArrowheads="1"/>
          </p:cNvSpPr>
          <p:nvPr/>
        </p:nvSpPr>
        <p:spPr bwMode="auto">
          <a:xfrm>
            <a:off x="381000" y="6245225"/>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Book Antiqua" pitchFamily="18" charset="0"/>
                <a:cs typeface="Arial" charset="0"/>
              </a:defRPr>
            </a:lvl1pPr>
            <a:lvl2pPr marL="742950" indent="-285750" eaLnBrk="0" hangingPunct="0">
              <a:spcBef>
                <a:spcPct val="20000"/>
              </a:spcBef>
              <a:buChar char="–"/>
              <a:defRPr sz="2000">
                <a:solidFill>
                  <a:schemeClr val="tx1"/>
                </a:solidFill>
                <a:latin typeface="Book Antiqua" pitchFamily="18" charset="0"/>
                <a:cs typeface="Arial" charset="0"/>
              </a:defRPr>
            </a:lvl2pPr>
            <a:lvl3pPr marL="1143000" indent="-228600" eaLnBrk="0" hangingPunct="0">
              <a:spcBef>
                <a:spcPct val="20000"/>
              </a:spcBef>
              <a:buChar char="•"/>
              <a:defRPr>
                <a:solidFill>
                  <a:schemeClr val="tx1"/>
                </a:solidFill>
                <a:latin typeface="Book Antiqua" pitchFamily="18" charset="0"/>
                <a:cs typeface="Arial" charset="0"/>
              </a:defRPr>
            </a:lvl3pPr>
            <a:lvl4pPr marL="1600200" indent="-228600" eaLnBrk="0" hangingPunct="0">
              <a:spcBef>
                <a:spcPct val="20000"/>
              </a:spcBef>
              <a:buChar char="–"/>
              <a:defRPr sz="1600">
                <a:solidFill>
                  <a:schemeClr val="tx1"/>
                </a:solidFill>
                <a:latin typeface="Book Antiqua" pitchFamily="18" charset="0"/>
                <a:cs typeface="Arial" charset="0"/>
              </a:defRPr>
            </a:lvl4pPr>
            <a:lvl5pPr marL="2057400" indent="-228600" eaLnBrk="0" hangingPunct="0">
              <a:spcBef>
                <a:spcPct val="20000"/>
              </a:spcBef>
              <a:buChar char="»"/>
              <a:defRPr sz="1600">
                <a:solidFill>
                  <a:schemeClr val="tx1"/>
                </a:solidFill>
                <a:latin typeface="Book Antiqu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Book Antiqu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Book Antiqu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Book Antiqu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Book Antiqua" pitchFamily="18" charset="0"/>
                <a:cs typeface="Arial" charset="0"/>
              </a:defRPr>
            </a:lvl9pPr>
          </a:lstStyle>
          <a:p>
            <a:pPr eaLnBrk="1" hangingPunct="1">
              <a:spcBef>
                <a:spcPct val="0"/>
              </a:spcBef>
              <a:buFontTx/>
              <a:buNone/>
            </a:pPr>
            <a:r>
              <a:rPr lang="en-US" altLang="en-US" sz="1400" b="1" dirty="0">
                <a:solidFill>
                  <a:srgbClr val="000000"/>
                </a:solidFill>
                <a:latin typeface="+mn-lt"/>
              </a:rPr>
              <a:t>Guidance for Industry Expedited Programs for Serious Conditions – Drugs and Biologics, May 2014</a:t>
            </a:r>
          </a:p>
        </p:txBody>
      </p:sp>
    </p:spTree>
    <p:extLst>
      <p:ext uri="{BB962C8B-B14F-4D97-AF65-F5344CB8AC3E}">
        <p14:creationId xmlns:p14="http://schemas.microsoft.com/office/powerpoint/2010/main" val="3838117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457200" y="1354248"/>
            <a:ext cx="8382000" cy="5287963"/>
          </a:xfrm>
        </p:spPr>
        <p:txBody>
          <a:bodyPr>
            <a:normAutofit/>
          </a:bodyPr>
          <a:lstStyle/>
          <a:p>
            <a:pPr marL="57150" indent="0">
              <a:lnSpc>
                <a:spcPct val="110000"/>
              </a:lnSpc>
              <a:buFontTx/>
              <a:buNone/>
              <a:defRPr/>
            </a:pPr>
            <a:r>
              <a:rPr lang="en-US" dirty="0" smtClean="0"/>
              <a:t>Fast track is a </a:t>
            </a:r>
            <a:r>
              <a:rPr lang="en-US" i="1" dirty="0" smtClean="0"/>
              <a:t>process </a:t>
            </a:r>
            <a:r>
              <a:rPr lang="en-US" dirty="0" smtClean="0"/>
              <a:t>to expedite development and review, such as frequent interactions with the review team, ‘rolling review ‘ of a marketing application</a:t>
            </a:r>
          </a:p>
          <a:p>
            <a:pPr marL="57150" indent="0">
              <a:buFontTx/>
              <a:buNone/>
              <a:defRPr/>
            </a:pPr>
            <a:endParaRPr lang="en-US" sz="1800" dirty="0" smtClean="0"/>
          </a:p>
          <a:p>
            <a:pPr>
              <a:lnSpc>
                <a:spcPct val="110000"/>
              </a:lnSpc>
              <a:defRPr/>
            </a:pPr>
            <a:r>
              <a:rPr lang="en-US" altLang="en-US" dirty="0" smtClean="0"/>
              <a:t>Non-clinical </a:t>
            </a:r>
            <a:r>
              <a:rPr lang="en-US" altLang="en-US" dirty="0"/>
              <a:t>or clinical </a:t>
            </a:r>
            <a:r>
              <a:rPr lang="en-US" altLang="en-US" dirty="0" smtClean="0"/>
              <a:t>data may be submitted to qualify</a:t>
            </a:r>
            <a:endParaRPr lang="en-US" altLang="en-US" dirty="0"/>
          </a:p>
          <a:p>
            <a:pPr>
              <a:defRPr/>
            </a:pPr>
            <a:r>
              <a:rPr lang="en-US" dirty="0" smtClean="0"/>
              <a:t>Ideally apply early in IND phase to get maximum benefit of FDA interactions</a:t>
            </a:r>
          </a:p>
        </p:txBody>
      </p:sp>
      <p:sp>
        <p:nvSpPr>
          <p:cNvPr id="60419" name="Title 2"/>
          <p:cNvSpPr>
            <a:spLocks noGrp="1"/>
          </p:cNvSpPr>
          <p:nvPr>
            <p:ph type="title"/>
          </p:nvPr>
        </p:nvSpPr>
        <p:spPr>
          <a:xfrm>
            <a:off x="152400" y="287448"/>
            <a:ext cx="8610600" cy="1066800"/>
          </a:xfrm>
        </p:spPr>
        <p:txBody>
          <a:bodyPr/>
          <a:lstStyle/>
          <a:p>
            <a:pPr algn="l"/>
            <a:r>
              <a:rPr lang="en-US" altLang="en-US" sz="4400" dirty="0" smtClean="0"/>
              <a:t>   Fast Track</a:t>
            </a:r>
          </a:p>
        </p:txBody>
      </p:sp>
    </p:spTree>
    <p:extLst>
      <p:ext uri="{BB962C8B-B14F-4D97-AF65-F5344CB8AC3E}">
        <p14:creationId xmlns:p14="http://schemas.microsoft.com/office/powerpoint/2010/main" val="1390075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p:cNvSpPr>
          <p:nvPr>
            <p:ph type="body" idx="4294967295"/>
          </p:nvPr>
        </p:nvSpPr>
        <p:spPr>
          <a:xfrm>
            <a:off x="581114" y="1524000"/>
            <a:ext cx="7956135" cy="4602163"/>
          </a:xfrm>
        </p:spPr>
        <p:txBody>
          <a:bodyPr>
            <a:normAutofit/>
          </a:bodyPr>
          <a:lstStyle/>
          <a:p>
            <a:pPr>
              <a:lnSpc>
                <a:spcPct val="110000"/>
              </a:lnSpc>
              <a:buFontTx/>
              <a:buNone/>
              <a:defRPr/>
            </a:pPr>
            <a:r>
              <a:rPr lang="en-US" altLang="en-US" dirty="0" smtClean="0"/>
              <a:t>Breakthrough is a </a:t>
            </a:r>
            <a:r>
              <a:rPr lang="en-US" altLang="en-US" i="1" dirty="0" smtClean="0"/>
              <a:t>process to:</a:t>
            </a:r>
            <a:endParaRPr lang="en-US" altLang="en-US" dirty="0" smtClean="0"/>
          </a:p>
          <a:p>
            <a:pPr lvl="1">
              <a:lnSpc>
                <a:spcPct val="110000"/>
              </a:lnSpc>
              <a:buFontTx/>
              <a:buNone/>
              <a:defRPr/>
            </a:pPr>
            <a:r>
              <a:rPr lang="en-US" altLang="en-US" sz="2800" dirty="0" smtClean="0"/>
              <a:t>	“…expedite the development and review of such drug …to treat a </a:t>
            </a:r>
            <a:r>
              <a:rPr lang="en-US" altLang="en-US" sz="2800" b="1" dirty="0" smtClean="0">
                <a:solidFill>
                  <a:schemeClr val="tx2"/>
                </a:solidFill>
              </a:rPr>
              <a:t>serious or life-threatening disease </a:t>
            </a:r>
            <a:r>
              <a:rPr lang="en-US" altLang="en-US" sz="2800" dirty="0" smtClean="0"/>
              <a:t>or condition and </a:t>
            </a:r>
            <a:r>
              <a:rPr lang="en-US" altLang="en-US" sz="2800" b="1" dirty="0" smtClean="0">
                <a:solidFill>
                  <a:schemeClr val="tx2"/>
                </a:solidFill>
              </a:rPr>
              <a:t>preliminary clinical evidence </a:t>
            </a:r>
            <a:r>
              <a:rPr lang="en-US" altLang="en-US" sz="2800" dirty="0" smtClean="0"/>
              <a:t>indicates that the drug may </a:t>
            </a:r>
            <a:r>
              <a:rPr lang="en-US" altLang="en-US" sz="2800" b="1" dirty="0" smtClean="0">
                <a:solidFill>
                  <a:schemeClr val="tx2"/>
                </a:solidFill>
              </a:rPr>
              <a:t>demonstrate substantial improvement over existing therapies </a:t>
            </a:r>
            <a:r>
              <a:rPr lang="en-US" altLang="en-US" sz="2800" dirty="0" smtClean="0"/>
              <a:t>on one or more </a:t>
            </a:r>
            <a:r>
              <a:rPr lang="en-US" altLang="en-US" sz="2800" b="1" dirty="0" smtClean="0">
                <a:solidFill>
                  <a:schemeClr val="tx2"/>
                </a:solidFill>
              </a:rPr>
              <a:t>clinically significant endpoints…</a:t>
            </a:r>
            <a:r>
              <a:rPr lang="en-US" altLang="en-US" sz="2800" dirty="0" smtClean="0"/>
              <a:t>”</a:t>
            </a:r>
            <a:endParaRPr lang="en-US" altLang="en-US" sz="2800" baseline="30000" dirty="0" smtClean="0"/>
          </a:p>
          <a:p>
            <a:pPr lvl="1">
              <a:lnSpc>
                <a:spcPct val="80000"/>
              </a:lnSpc>
              <a:defRPr/>
            </a:pPr>
            <a:endParaRPr lang="en-US" altLang="en-US" dirty="0" smtClean="0"/>
          </a:p>
        </p:txBody>
      </p:sp>
      <p:sp>
        <p:nvSpPr>
          <p:cNvPr id="50183" name="Text Box 7"/>
          <p:cNvSpPr txBox="1">
            <a:spLocks noChangeArrowheads="1"/>
          </p:cNvSpPr>
          <p:nvPr/>
        </p:nvSpPr>
        <p:spPr bwMode="auto">
          <a:xfrm>
            <a:off x="76200" y="6158535"/>
            <a:ext cx="9067800" cy="307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400" dirty="0" smtClean="0">
                <a:latin typeface="+mn-lt"/>
              </a:rPr>
              <a:t>FDAISA</a:t>
            </a:r>
            <a:r>
              <a:rPr lang="en-US" sz="1400" baseline="30000" dirty="0" smtClean="0">
                <a:latin typeface="+mn-lt"/>
              </a:rPr>
              <a:t> </a:t>
            </a:r>
            <a:r>
              <a:rPr lang="en-US" sz="1400" dirty="0">
                <a:latin typeface="+mn-lt"/>
              </a:rPr>
              <a:t>Section 902, available at: </a:t>
            </a:r>
            <a:r>
              <a:rPr lang="en-US" sz="1400" dirty="0">
                <a:latin typeface="+mn-lt"/>
                <a:hlinkClick r:id="rId2"/>
              </a:rPr>
              <a:t>http://www.gpo.gov/fdsys/pkg/BILLS-112s3187enr/pdf/BILLS-112s3187enr.pdf</a:t>
            </a:r>
            <a:r>
              <a:rPr lang="en-US" sz="1400" dirty="0">
                <a:latin typeface="+mn-lt"/>
              </a:rPr>
              <a:t> </a:t>
            </a:r>
          </a:p>
        </p:txBody>
      </p:sp>
      <p:sp>
        <p:nvSpPr>
          <p:cNvPr id="62468" name="Rectangle 2"/>
          <p:cNvSpPr>
            <a:spLocks noGrp="1" noChangeArrowheads="1"/>
          </p:cNvSpPr>
          <p:nvPr>
            <p:ph type="title"/>
          </p:nvPr>
        </p:nvSpPr>
        <p:spPr>
          <a:xfrm>
            <a:off x="84138" y="609600"/>
            <a:ext cx="8648700" cy="1066800"/>
          </a:xfrm>
        </p:spPr>
        <p:txBody>
          <a:bodyPr/>
          <a:lstStyle/>
          <a:p>
            <a:pPr algn="l"/>
            <a:r>
              <a:rPr lang="en-US" altLang="en-US" sz="3600" smtClean="0"/>
              <a:t>Breakthrough Therapy Designation</a:t>
            </a:r>
          </a:p>
        </p:txBody>
      </p:sp>
    </p:spTree>
    <p:extLst>
      <p:ext uri="{BB962C8B-B14F-4D97-AF65-F5344CB8AC3E}">
        <p14:creationId xmlns:p14="http://schemas.microsoft.com/office/powerpoint/2010/main" val="2118456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p:ph type="body" idx="4294967295"/>
          </p:nvPr>
        </p:nvSpPr>
        <p:spPr>
          <a:xfrm>
            <a:off x="247650" y="1459477"/>
            <a:ext cx="8229600" cy="5105400"/>
          </a:xfrm>
        </p:spPr>
        <p:txBody>
          <a:bodyPr/>
          <a:lstStyle/>
          <a:p>
            <a:pPr marL="0" indent="0">
              <a:buFontTx/>
              <a:buNone/>
              <a:defRPr/>
            </a:pPr>
            <a:r>
              <a:rPr lang="en-US" sz="3200" dirty="0" smtClean="0"/>
              <a:t>Priority review is a </a:t>
            </a:r>
            <a:r>
              <a:rPr lang="en-US" sz="3200" i="1" dirty="0" smtClean="0"/>
              <a:t>process </a:t>
            </a:r>
            <a:r>
              <a:rPr lang="en-US" sz="3200" dirty="0" smtClean="0"/>
              <a:t>for review with a User </a:t>
            </a:r>
            <a:r>
              <a:rPr lang="en-US" sz="3200" dirty="0"/>
              <a:t>Fee Goal Date </a:t>
            </a:r>
            <a:r>
              <a:rPr lang="en-US" sz="3200" dirty="0" smtClean="0"/>
              <a:t>of 6 months vs. 10 months</a:t>
            </a:r>
          </a:p>
          <a:p>
            <a:pPr marL="0" indent="0">
              <a:buFontTx/>
              <a:buNone/>
              <a:defRPr/>
            </a:pPr>
            <a:r>
              <a:rPr lang="en-US" dirty="0" smtClean="0"/>
              <a:t>  </a:t>
            </a:r>
            <a:endParaRPr lang="en-US" sz="2400" dirty="0" smtClean="0"/>
          </a:p>
          <a:p>
            <a:pPr>
              <a:defRPr/>
            </a:pPr>
            <a:r>
              <a:rPr lang="en-US" sz="3000" dirty="0" smtClean="0"/>
              <a:t>FDA determines whether the application qualifies</a:t>
            </a:r>
          </a:p>
          <a:p>
            <a:pPr>
              <a:defRPr/>
            </a:pPr>
            <a:r>
              <a:rPr lang="en-US" sz="3000" dirty="0" smtClean="0"/>
              <a:t>Applicant </a:t>
            </a:r>
            <a:r>
              <a:rPr lang="en-US" sz="3000" dirty="0"/>
              <a:t>may </a:t>
            </a:r>
            <a:r>
              <a:rPr lang="en-US" sz="3000" dirty="0" smtClean="0"/>
              <a:t>request </a:t>
            </a:r>
            <a:r>
              <a:rPr lang="en-US" sz="3000" dirty="0"/>
              <a:t>priority review </a:t>
            </a:r>
            <a:r>
              <a:rPr lang="en-US" sz="3000" dirty="0" smtClean="0"/>
              <a:t>with an original </a:t>
            </a:r>
            <a:r>
              <a:rPr lang="en-US" sz="3000" dirty="0"/>
              <a:t>BLA, NDA, or </a:t>
            </a:r>
            <a:r>
              <a:rPr lang="en-US" sz="3000" dirty="0" smtClean="0"/>
              <a:t>efficacy supplement; the decision is communicated at filing </a:t>
            </a:r>
          </a:p>
        </p:txBody>
      </p:sp>
      <p:sp>
        <p:nvSpPr>
          <p:cNvPr id="61443" name="Rectangle 2"/>
          <p:cNvSpPr>
            <a:spLocks noGrp="1" noChangeArrowheads="1"/>
          </p:cNvSpPr>
          <p:nvPr>
            <p:ph type="title"/>
          </p:nvPr>
        </p:nvSpPr>
        <p:spPr>
          <a:xfrm>
            <a:off x="228600" y="457200"/>
            <a:ext cx="8458200" cy="1219200"/>
          </a:xfrm>
        </p:spPr>
        <p:txBody>
          <a:bodyPr/>
          <a:lstStyle/>
          <a:p>
            <a:pPr algn="l"/>
            <a:r>
              <a:rPr lang="en-US" altLang="en-US" sz="4000" smtClean="0"/>
              <a:t>Priority Review</a:t>
            </a:r>
            <a:endParaRPr lang="en-US" altLang="en-US" sz="4000" b="0" smtClean="0">
              <a:solidFill>
                <a:srgbClr val="FF0000"/>
              </a:solidFill>
            </a:endParaRPr>
          </a:p>
        </p:txBody>
      </p:sp>
    </p:spTree>
    <p:extLst>
      <p:ext uri="{BB962C8B-B14F-4D97-AF65-F5344CB8AC3E}">
        <p14:creationId xmlns:p14="http://schemas.microsoft.com/office/powerpoint/2010/main" val="641307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81000" y="1600200"/>
            <a:ext cx="8305800" cy="655638"/>
          </a:xfrm>
        </p:spPr>
        <p:txBody>
          <a:bodyPr>
            <a:normAutofit fontScale="90000"/>
          </a:bodyPr>
          <a:lstStyle/>
          <a:p>
            <a:r>
              <a:rPr lang="en-US" altLang="en-US" dirty="0" smtClean="0">
                <a:latin typeface="Book Antiqua" pitchFamily="18" charset="0"/>
              </a:rPr>
              <a:t>Approval Pathways</a:t>
            </a:r>
            <a:r>
              <a:rPr lang="en-US" altLang="en-US" sz="4000" dirty="0" smtClean="0">
                <a:latin typeface="Book Antiqua" pitchFamily="18" charset="0"/>
              </a:rPr>
              <a:t/>
            </a:r>
            <a:br>
              <a:rPr lang="en-US" altLang="en-US" sz="4000" dirty="0" smtClean="0">
                <a:latin typeface="Book Antiqua" pitchFamily="18" charset="0"/>
              </a:rPr>
            </a:br>
            <a:endParaRPr lang="en-US" altLang="en-US" sz="4000" dirty="0" smtClean="0">
              <a:latin typeface="Book Antiqua" pitchFamily="18" charset="0"/>
            </a:endParaRPr>
          </a:p>
        </p:txBody>
      </p:sp>
      <p:sp>
        <p:nvSpPr>
          <p:cNvPr id="3" name="Content Placeholder 2"/>
          <p:cNvSpPr>
            <a:spLocks noGrp="1"/>
          </p:cNvSpPr>
          <p:nvPr>
            <p:ph idx="1"/>
          </p:nvPr>
        </p:nvSpPr>
        <p:spPr>
          <a:xfrm>
            <a:off x="381000" y="5232903"/>
            <a:ext cx="8305800" cy="1421394"/>
          </a:xfrm>
        </p:spPr>
        <p:txBody>
          <a:bodyPr/>
          <a:lstStyle/>
          <a:p>
            <a:pPr algn="ctr">
              <a:defRPr/>
            </a:pPr>
            <a:r>
              <a:rPr lang="en-US" altLang="en-US" sz="3600" dirty="0" smtClean="0"/>
              <a:t>Traditional </a:t>
            </a:r>
          </a:p>
          <a:p>
            <a:pPr algn="ctr">
              <a:defRPr/>
            </a:pPr>
            <a:r>
              <a:rPr lang="en-US" altLang="en-US" sz="3600" dirty="0" smtClean="0"/>
              <a:t>Accelerated</a:t>
            </a:r>
            <a:endParaRPr lang="en-US" sz="3600" b="1" dirty="0">
              <a:solidFill>
                <a:srgbClr val="336699"/>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793" y="2255836"/>
            <a:ext cx="4336610" cy="260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945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0"/>
            <a:ext cx="8534400" cy="1371600"/>
          </a:xfrm>
        </p:spPr>
        <p:txBody>
          <a:bodyPr>
            <a:normAutofit fontScale="90000"/>
          </a:bodyPr>
          <a:lstStyle/>
          <a:p>
            <a:pPr algn="l"/>
            <a:r>
              <a:rPr lang="en-US" altLang="en-US" sz="3600" dirty="0" smtClean="0"/>
              <a:t/>
            </a:r>
            <a:br>
              <a:rPr lang="en-US" altLang="en-US" sz="3600" dirty="0" smtClean="0"/>
            </a:br>
            <a:r>
              <a:rPr lang="en-US" altLang="en-US" sz="4000" dirty="0" smtClean="0">
                <a:latin typeface="Book Antiqua" pitchFamily="18" charset="0"/>
              </a:rPr>
              <a:t>Approval Pathways</a:t>
            </a:r>
            <a:r>
              <a:rPr lang="en-US" altLang="en-US" sz="3600" dirty="0" smtClean="0"/>
              <a:t/>
            </a:r>
            <a:br>
              <a:rPr lang="en-US" altLang="en-US" sz="3600" dirty="0" smtClean="0"/>
            </a:br>
            <a:endParaRPr lang="en-US" altLang="en-US" sz="3600" dirty="0" smtClean="0"/>
          </a:p>
        </p:txBody>
      </p:sp>
      <p:sp>
        <p:nvSpPr>
          <p:cNvPr id="18435" name="Content Placeholder 2"/>
          <p:cNvSpPr>
            <a:spLocks noGrp="1"/>
          </p:cNvSpPr>
          <p:nvPr>
            <p:ph idx="1"/>
          </p:nvPr>
        </p:nvSpPr>
        <p:spPr>
          <a:xfrm>
            <a:off x="228600" y="1066800"/>
            <a:ext cx="8686800" cy="5791200"/>
          </a:xfrm>
        </p:spPr>
        <p:txBody>
          <a:bodyPr>
            <a:normAutofit fontScale="85000" lnSpcReduction="20000"/>
          </a:bodyPr>
          <a:lstStyle/>
          <a:p>
            <a:pPr>
              <a:lnSpc>
                <a:spcPct val="120000"/>
              </a:lnSpc>
              <a:defRPr/>
            </a:pPr>
            <a:endParaRPr lang="en-US" altLang="en-US" sz="400" dirty="0" smtClean="0"/>
          </a:p>
          <a:p>
            <a:pPr>
              <a:lnSpc>
                <a:spcPct val="120000"/>
              </a:lnSpc>
              <a:defRPr/>
            </a:pPr>
            <a:r>
              <a:rPr lang="en-US" altLang="en-US" b="1" dirty="0" smtClean="0">
                <a:solidFill>
                  <a:srgbClr val="0070C0"/>
                </a:solidFill>
              </a:rPr>
              <a:t>Both</a:t>
            </a:r>
            <a:r>
              <a:rPr lang="en-US" altLang="en-US" dirty="0" smtClean="0"/>
              <a:t> pathways must meet the statutory standards: substantial </a:t>
            </a:r>
            <a:r>
              <a:rPr lang="en-US" altLang="en-US" dirty="0" smtClean="0"/>
              <a:t>evidence of effectiveness </a:t>
            </a:r>
            <a:r>
              <a:rPr lang="en-US" altLang="en-US" dirty="0" smtClean="0"/>
              <a:t>based on adequate and well-controlled clinical study(</a:t>
            </a:r>
            <a:r>
              <a:rPr lang="en-US" altLang="en-US" dirty="0" err="1" smtClean="0"/>
              <a:t>ies</a:t>
            </a:r>
            <a:r>
              <a:rPr lang="en-US" altLang="en-US" dirty="0" smtClean="0"/>
              <a:t>) </a:t>
            </a:r>
            <a:r>
              <a:rPr lang="en-US" altLang="en-US" dirty="0"/>
              <a:t>and </a:t>
            </a:r>
            <a:r>
              <a:rPr lang="en-US" altLang="en-US" dirty="0" smtClean="0"/>
              <a:t>demonstration that the </a:t>
            </a:r>
            <a:r>
              <a:rPr lang="en-US" altLang="en-US" dirty="0"/>
              <a:t>benefits exceed the risks under the </a:t>
            </a:r>
            <a:r>
              <a:rPr lang="en-US" altLang="en-US" dirty="0" smtClean="0"/>
              <a:t>labeled conditions</a:t>
            </a:r>
            <a:endParaRPr lang="en-US" altLang="en-US" dirty="0"/>
          </a:p>
          <a:p>
            <a:pPr>
              <a:lnSpc>
                <a:spcPct val="120000"/>
              </a:lnSpc>
              <a:defRPr/>
            </a:pPr>
            <a:endParaRPr lang="en-US" altLang="en-US" sz="300" dirty="0" smtClean="0"/>
          </a:p>
          <a:p>
            <a:pPr>
              <a:lnSpc>
                <a:spcPct val="120000"/>
              </a:lnSpc>
              <a:defRPr/>
            </a:pPr>
            <a:r>
              <a:rPr lang="en-US" altLang="en-US" dirty="0" smtClean="0"/>
              <a:t>Accelerated approval expedites new drug availability for </a:t>
            </a:r>
            <a:r>
              <a:rPr lang="en-US" altLang="en-US" i="1" dirty="0" smtClean="0"/>
              <a:t>serious unmet need </a:t>
            </a:r>
            <a:r>
              <a:rPr lang="en-US" altLang="en-US" dirty="0" smtClean="0"/>
              <a:t>by relying on a more readily measured </a:t>
            </a:r>
            <a:r>
              <a:rPr lang="en-US" altLang="en-US" b="1" dirty="0" smtClean="0">
                <a:solidFill>
                  <a:srgbClr val="0070C0"/>
                </a:solidFill>
              </a:rPr>
              <a:t>surrogate </a:t>
            </a:r>
            <a:r>
              <a:rPr lang="en-US" altLang="en-US" dirty="0" smtClean="0"/>
              <a:t>or</a:t>
            </a:r>
            <a:r>
              <a:rPr lang="en-US" altLang="en-US" b="1" dirty="0" smtClean="0">
                <a:solidFill>
                  <a:srgbClr val="0070C0"/>
                </a:solidFill>
              </a:rPr>
              <a:t> intermediate clinical endpoint </a:t>
            </a:r>
          </a:p>
          <a:p>
            <a:pPr>
              <a:lnSpc>
                <a:spcPct val="120000"/>
              </a:lnSpc>
              <a:defRPr/>
            </a:pPr>
            <a:r>
              <a:rPr lang="en-US" altLang="en-US" dirty="0" smtClean="0"/>
              <a:t>Consider </a:t>
            </a:r>
            <a:r>
              <a:rPr lang="en-US" altLang="en-US" dirty="0" smtClean="0"/>
              <a:t>accelerated approval when a lengthy trial would be needed to measure intended clinical benefit of a drug for a serious unmet need</a:t>
            </a:r>
          </a:p>
          <a:p>
            <a:pPr marL="0" indent="0">
              <a:buFontTx/>
              <a:buNone/>
              <a:defRPr/>
            </a:pPr>
            <a:r>
              <a:rPr lang="en-US" altLang="en-US" dirty="0" smtClean="0"/>
              <a:t> </a:t>
            </a:r>
          </a:p>
        </p:txBody>
      </p:sp>
    </p:spTree>
    <p:extLst>
      <p:ext uri="{BB962C8B-B14F-4D97-AF65-F5344CB8AC3E}">
        <p14:creationId xmlns:p14="http://schemas.microsoft.com/office/powerpoint/2010/main" val="3845012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52400" y="304800"/>
            <a:ext cx="8382000" cy="1752600"/>
          </a:xfrm>
        </p:spPr>
        <p:txBody>
          <a:bodyPr/>
          <a:lstStyle/>
          <a:p>
            <a:pPr algn="l"/>
            <a:r>
              <a:rPr lang="en-US" altLang="en-US" sz="4000" dirty="0" smtClean="0">
                <a:latin typeface="Book Antiqua" pitchFamily="18" charset="0"/>
              </a:rPr>
              <a:t>Approval Pathway:                                                                                                                                              The Importance of the Endpoint</a:t>
            </a:r>
          </a:p>
        </p:txBody>
      </p:sp>
      <p:sp>
        <p:nvSpPr>
          <p:cNvPr id="33795" name="Content Placeholder 2"/>
          <p:cNvSpPr>
            <a:spLocks noGrp="1"/>
          </p:cNvSpPr>
          <p:nvPr>
            <p:ph idx="1"/>
          </p:nvPr>
        </p:nvSpPr>
        <p:spPr>
          <a:xfrm>
            <a:off x="228600" y="1981200"/>
            <a:ext cx="8763000" cy="5257800"/>
          </a:xfrm>
        </p:spPr>
        <p:txBody>
          <a:bodyPr>
            <a:normAutofit/>
          </a:bodyPr>
          <a:lstStyle/>
          <a:p>
            <a:pPr>
              <a:defRPr/>
            </a:pPr>
            <a:r>
              <a:rPr lang="en-US" altLang="en-US" sz="3200" dirty="0" smtClean="0">
                <a:solidFill>
                  <a:srgbClr val="000000"/>
                </a:solidFill>
                <a:cs typeface="Arial" charset="0"/>
              </a:rPr>
              <a:t>Accelerated Approval Pathway </a:t>
            </a:r>
            <a:r>
              <a:rPr lang="en-US" altLang="en-US" sz="3200" dirty="0">
                <a:solidFill>
                  <a:srgbClr val="000000"/>
                </a:solidFill>
                <a:cs typeface="Arial" charset="0"/>
              </a:rPr>
              <a:t>depends on strength of evidence about </a:t>
            </a:r>
            <a:r>
              <a:rPr lang="en-US" altLang="en-US" sz="3200" b="1" dirty="0">
                <a:solidFill>
                  <a:srgbClr val="0070C0"/>
                </a:solidFill>
                <a:cs typeface="Arial" charset="0"/>
              </a:rPr>
              <a:t>ability of the endpoint to predict </a:t>
            </a:r>
            <a:r>
              <a:rPr lang="en-US" altLang="en-US" sz="3200" dirty="0">
                <a:solidFill>
                  <a:srgbClr val="000000"/>
                </a:solidFill>
                <a:cs typeface="Arial" charset="0"/>
              </a:rPr>
              <a:t>effect on irreversible morbidity or mortality (</a:t>
            </a:r>
            <a:r>
              <a:rPr lang="en-US" altLang="en-US" sz="3200" dirty="0">
                <a:cs typeface="Arial" charset="0"/>
              </a:rPr>
              <a:t>clinical benefit</a:t>
            </a:r>
            <a:r>
              <a:rPr lang="en-US" altLang="en-US" sz="3200" dirty="0" smtClean="0">
                <a:cs typeface="Arial" charset="0"/>
              </a:rPr>
              <a:t>)</a:t>
            </a:r>
          </a:p>
          <a:p>
            <a:pPr>
              <a:defRPr/>
            </a:pPr>
            <a:r>
              <a:rPr lang="en-US" altLang="en-US" dirty="0" smtClean="0">
                <a:solidFill>
                  <a:srgbClr val="000000"/>
                </a:solidFill>
                <a:cs typeface="Arial" charset="0"/>
              </a:rPr>
              <a:t>A surrogate or intermediate clinical endpoint is a marker thought </a:t>
            </a:r>
            <a:r>
              <a:rPr lang="en-US" altLang="en-US" dirty="0">
                <a:solidFill>
                  <a:srgbClr val="000000"/>
                </a:solidFill>
                <a:cs typeface="Arial" charset="0"/>
              </a:rPr>
              <a:t>to predict clinical benefit, not itself a measure of benefit: lab value, radiographic image, physical sign, etc. </a:t>
            </a:r>
            <a:r>
              <a:rPr lang="en-US" altLang="en-US" sz="3200" dirty="0" smtClean="0">
                <a:cs typeface="Arial" charset="0"/>
              </a:rPr>
              <a:t/>
            </a:r>
            <a:br>
              <a:rPr lang="en-US" altLang="en-US" sz="3200" dirty="0" smtClean="0">
                <a:cs typeface="Arial" charset="0"/>
              </a:rPr>
            </a:br>
            <a:endParaRPr lang="en-US" altLang="en-US" sz="3200" dirty="0" smtClean="0">
              <a:cs typeface="Arial" charset="0"/>
            </a:endParaRPr>
          </a:p>
          <a:p>
            <a:pPr lvl="2">
              <a:defRPr/>
            </a:pPr>
            <a:endParaRPr lang="en-US" altLang="en-US" sz="1800" dirty="0" smtClean="0">
              <a:solidFill>
                <a:srgbClr val="000000"/>
              </a:solidFill>
              <a:cs typeface="Arial" charset="0"/>
            </a:endParaRPr>
          </a:p>
        </p:txBody>
      </p:sp>
    </p:spTree>
    <p:extLst>
      <p:ext uri="{BB962C8B-B14F-4D97-AF65-F5344CB8AC3E}">
        <p14:creationId xmlns:p14="http://schemas.microsoft.com/office/powerpoint/2010/main" val="2137848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9613" y="304800"/>
            <a:ext cx="7772400" cy="1470025"/>
          </a:xfrm>
        </p:spPr>
        <p:txBody>
          <a:bodyPr rtlCol="0">
            <a:normAutofit/>
          </a:bodyPr>
          <a:lstStyle/>
          <a:p>
            <a:pPr algn="l" eaLnBrk="1" fontAlgn="auto" hangingPunct="1">
              <a:spcAft>
                <a:spcPts val="0"/>
              </a:spcAft>
              <a:defRPr/>
            </a:pPr>
            <a:r>
              <a:rPr lang="en-US" altLang="en-US" sz="3200" b="1" kern="0" dirty="0" smtClean="0">
                <a:solidFill>
                  <a:srgbClr val="080808"/>
                </a:solidFill>
                <a:cs typeface="Arial"/>
              </a:rPr>
              <a:t>Expedited Clinical Development Programs</a:t>
            </a:r>
            <a:br>
              <a:rPr lang="en-US" altLang="en-US" sz="3200" b="1" kern="0" dirty="0" smtClean="0">
                <a:solidFill>
                  <a:srgbClr val="080808"/>
                </a:solidFill>
                <a:cs typeface="Arial"/>
              </a:rPr>
            </a:br>
            <a:r>
              <a:rPr lang="en-US" altLang="en-US" sz="2400" b="1" kern="0" dirty="0" smtClean="0">
                <a:solidFill>
                  <a:srgbClr val="0000FF"/>
                </a:solidFill>
                <a:cs typeface="Arial"/>
              </a:rPr>
              <a:t>CDER NME approvals 2008-2016*</a:t>
            </a:r>
            <a:endParaRPr lang="en-US" b="1" dirty="0" smtClean="0">
              <a:solidFill>
                <a:srgbClr val="0000FF"/>
              </a:solidFill>
            </a:endParaRPr>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5925" y="228600"/>
            <a:ext cx="8921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668478105"/>
              </p:ext>
            </p:extLst>
          </p:nvPr>
        </p:nvGraphicFramePr>
        <p:xfrm>
          <a:off x="709612" y="1793297"/>
          <a:ext cx="7772400" cy="4310468"/>
        </p:xfrm>
        <a:graphic>
          <a:graphicData uri="http://schemas.openxmlformats.org/drawingml/2006/table">
            <a:tbl>
              <a:tblPr firstRow="1" bandRow="1">
                <a:tableStyleId>{5C22544A-7EE6-4342-B048-85BDC9FD1C3A}</a:tableStyleId>
              </a:tblPr>
              <a:tblGrid>
                <a:gridCol w="2590800"/>
                <a:gridCol w="2590800"/>
                <a:gridCol w="2590800"/>
              </a:tblGrid>
              <a:tr h="9975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Arial"/>
                        </a:rPr>
                        <a:t>Expedited Programs</a:t>
                      </a:r>
                      <a:endParaRPr lang="en-US" sz="2400" dirty="0">
                        <a:solidFill>
                          <a:schemeClr val="accent1">
                            <a:lumMod val="40000"/>
                            <a:lumOff val="60000"/>
                          </a:schemeClr>
                        </a:solidFill>
                        <a:latin typeface="+mn-lt"/>
                      </a:endParaRPr>
                    </a:p>
                  </a:txBody>
                  <a:tcPr marL="91433" marR="91433" marT="45713" marB="45713"/>
                </a:tc>
                <a:tc>
                  <a:txBody>
                    <a:bodyPr/>
                    <a:lstStyle/>
                    <a:p>
                      <a:pPr algn="ctr"/>
                      <a:r>
                        <a:rPr kumimoji="0" lang="en-US" sz="2400" b="1" i="0" u="none" strike="noStrike" kern="1200" cap="none" spc="0" normalizeH="0" baseline="0" noProof="0" dirty="0" smtClean="0">
                          <a:ln>
                            <a:noFill/>
                          </a:ln>
                          <a:solidFill>
                            <a:schemeClr val="bg1"/>
                          </a:solidFill>
                          <a:effectLst/>
                          <a:uLnTx/>
                          <a:uFillTx/>
                          <a:latin typeface="+mn-lt"/>
                          <a:ea typeface="+mn-ea"/>
                          <a:cs typeface="Arial"/>
                        </a:rPr>
                        <a:t>Number Rare </a:t>
                      </a:r>
                    </a:p>
                    <a:p>
                      <a:pPr algn="ctr"/>
                      <a:r>
                        <a:rPr kumimoji="0" lang="en-US" sz="2400" b="1" i="0" u="none" strike="noStrike" kern="1200" cap="none" spc="0" normalizeH="0" baseline="0" noProof="0" dirty="0" smtClean="0">
                          <a:ln>
                            <a:noFill/>
                          </a:ln>
                          <a:solidFill>
                            <a:schemeClr val="bg1"/>
                          </a:solidFill>
                          <a:effectLst/>
                          <a:uLnTx/>
                          <a:uFillTx/>
                          <a:latin typeface="+mn-lt"/>
                          <a:ea typeface="+mn-ea"/>
                          <a:cs typeface="Arial"/>
                        </a:rPr>
                        <a:t>(n = 109)</a:t>
                      </a:r>
                      <a:endParaRPr lang="en-US" sz="2400" dirty="0">
                        <a:solidFill>
                          <a:schemeClr val="bg1"/>
                        </a:solidFill>
                        <a:latin typeface="+mn-lt"/>
                      </a:endParaRPr>
                    </a:p>
                  </a:txBody>
                  <a:tcPr marL="91433" marR="91433" marT="45713" marB="4571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Arial"/>
                        </a:rPr>
                        <a:t>Number  Non-Rare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Arial"/>
                        </a:rPr>
                        <a:t>(n = 193)</a:t>
                      </a:r>
                      <a:endParaRPr lang="en-US" sz="2400" dirty="0">
                        <a:solidFill>
                          <a:schemeClr val="accent1">
                            <a:lumMod val="40000"/>
                            <a:lumOff val="60000"/>
                          </a:schemeClr>
                        </a:solidFill>
                        <a:latin typeface="+mn-lt"/>
                      </a:endParaRPr>
                    </a:p>
                  </a:txBody>
                  <a:tcPr marL="91433" marR="91433" marT="45713" marB="45713"/>
                </a:tc>
              </a:tr>
              <a:tr h="651130">
                <a:tc>
                  <a:txBody>
                    <a:bodyPr/>
                    <a:lstStyle/>
                    <a:p>
                      <a:r>
                        <a:rPr lang="en-US" sz="1800" b="1" dirty="0" smtClean="0">
                          <a:solidFill>
                            <a:schemeClr val="tx1"/>
                          </a:solidFill>
                          <a:latin typeface="+mn-lt"/>
                        </a:rPr>
                        <a:t>Fast</a:t>
                      </a:r>
                      <a:r>
                        <a:rPr lang="en-US" sz="1800" b="1" baseline="0" dirty="0" smtClean="0">
                          <a:solidFill>
                            <a:schemeClr val="tx1"/>
                          </a:solidFill>
                          <a:latin typeface="+mn-lt"/>
                        </a:rPr>
                        <a:t> Track</a:t>
                      </a:r>
                      <a:endParaRPr lang="en-US" sz="1800" b="1" dirty="0">
                        <a:solidFill>
                          <a:schemeClr val="tx1"/>
                        </a:solidFill>
                        <a:latin typeface="+mn-lt"/>
                      </a:endParaRPr>
                    </a:p>
                  </a:txBody>
                  <a:tcPr marL="91433" marR="91433" marT="45713" marB="45713"/>
                </a:tc>
                <a:tc>
                  <a:txBody>
                    <a:bodyPr/>
                    <a:lstStyle/>
                    <a:p>
                      <a:pPr algn="ctr"/>
                      <a:r>
                        <a:rPr lang="en-US" sz="2400" b="1" baseline="0" dirty="0" smtClean="0">
                          <a:solidFill>
                            <a:schemeClr val="bg1"/>
                          </a:solidFill>
                          <a:latin typeface="+mn-lt"/>
                        </a:rPr>
                        <a:t>54%</a:t>
                      </a:r>
                      <a:endParaRPr lang="en-US" sz="2400" b="1" baseline="0" dirty="0">
                        <a:solidFill>
                          <a:schemeClr val="bg1"/>
                        </a:solidFill>
                        <a:latin typeface="+mn-lt"/>
                      </a:endParaRPr>
                    </a:p>
                  </a:txBody>
                  <a:tcPr marL="91433" marR="91433" marT="45713" marB="45713" anchor="ctr">
                    <a:solidFill>
                      <a:schemeClr val="accent1">
                        <a:lumMod val="75000"/>
                      </a:schemeClr>
                    </a:solidFill>
                  </a:tcPr>
                </a:tc>
                <a:tc>
                  <a:txBody>
                    <a:bodyPr/>
                    <a:lstStyle/>
                    <a:p>
                      <a:pPr algn="ctr"/>
                      <a:r>
                        <a:rPr lang="en-US" sz="2400" b="1" dirty="0" smtClean="0">
                          <a:solidFill>
                            <a:schemeClr val="tx1"/>
                          </a:solidFill>
                          <a:latin typeface="+mn-lt"/>
                        </a:rPr>
                        <a:t>22%</a:t>
                      </a:r>
                      <a:endParaRPr lang="en-US" sz="2400" b="1" dirty="0">
                        <a:solidFill>
                          <a:schemeClr val="tx1"/>
                        </a:solidFill>
                        <a:latin typeface="+mn-lt"/>
                      </a:endParaRPr>
                    </a:p>
                  </a:txBody>
                  <a:tcPr marL="91433" marR="91433" marT="45713" marB="45713" anchor="ctr"/>
                </a:tc>
              </a:tr>
              <a:tr h="651130">
                <a:tc>
                  <a:txBody>
                    <a:bodyPr/>
                    <a:lstStyle/>
                    <a:p>
                      <a:r>
                        <a:rPr lang="en-US" sz="1800" b="1" dirty="0" smtClean="0">
                          <a:solidFill>
                            <a:schemeClr val="tx1"/>
                          </a:solidFill>
                          <a:latin typeface="+mn-lt"/>
                        </a:rPr>
                        <a:t>Breakthrough Therapy</a:t>
                      </a:r>
                      <a:endParaRPr lang="en-US" sz="1800" b="1" dirty="0">
                        <a:solidFill>
                          <a:schemeClr val="tx1"/>
                        </a:solidFill>
                        <a:latin typeface="+mn-lt"/>
                      </a:endParaRPr>
                    </a:p>
                  </a:txBody>
                  <a:tcPr marL="91433" marR="91433" marT="45713" marB="45713"/>
                </a:tc>
                <a:tc>
                  <a:txBody>
                    <a:bodyPr/>
                    <a:lstStyle/>
                    <a:p>
                      <a:pPr algn="ctr"/>
                      <a:r>
                        <a:rPr lang="en-US" sz="2400" b="1" baseline="0" dirty="0" smtClean="0">
                          <a:solidFill>
                            <a:schemeClr val="bg1"/>
                          </a:solidFill>
                          <a:latin typeface="+mn-lt"/>
                        </a:rPr>
                        <a:t>18%</a:t>
                      </a:r>
                      <a:endParaRPr lang="en-US" sz="2400" b="1" baseline="0" dirty="0">
                        <a:solidFill>
                          <a:schemeClr val="bg1"/>
                        </a:solidFill>
                        <a:latin typeface="+mn-lt"/>
                      </a:endParaRPr>
                    </a:p>
                  </a:txBody>
                  <a:tcPr marL="91433" marR="91433" marT="45713" marB="45713" anchor="ctr">
                    <a:solidFill>
                      <a:schemeClr val="accent1">
                        <a:lumMod val="75000"/>
                      </a:schemeClr>
                    </a:solidFill>
                  </a:tcPr>
                </a:tc>
                <a:tc>
                  <a:txBody>
                    <a:bodyPr/>
                    <a:lstStyle/>
                    <a:p>
                      <a:pPr algn="ctr"/>
                      <a:r>
                        <a:rPr lang="en-US" sz="2400" b="1" dirty="0" smtClean="0">
                          <a:solidFill>
                            <a:schemeClr val="tx1"/>
                          </a:solidFill>
                          <a:latin typeface="+mn-lt"/>
                        </a:rPr>
                        <a:t>4%</a:t>
                      </a:r>
                      <a:endParaRPr lang="en-US" sz="2400" b="1" dirty="0">
                        <a:solidFill>
                          <a:schemeClr val="tx1"/>
                        </a:solidFill>
                        <a:latin typeface="+mn-lt"/>
                      </a:endParaRPr>
                    </a:p>
                  </a:txBody>
                  <a:tcPr marL="91433" marR="91433" marT="45713" marB="45713" anchor="ctr"/>
                </a:tc>
              </a:tr>
              <a:tr h="651130">
                <a:tc>
                  <a:txBody>
                    <a:bodyPr/>
                    <a:lstStyle/>
                    <a:p>
                      <a:r>
                        <a:rPr lang="en-US" sz="1800" b="1" dirty="0" smtClean="0">
                          <a:solidFill>
                            <a:schemeClr val="tx1"/>
                          </a:solidFill>
                          <a:latin typeface="+mn-lt"/>
                        </a:rPr>
                        <a:t>Priority Review</a:t>
                      </a:r>
                      <a:endParaRPr lang="en-US" sz="1800" b="1" dirty="0">
                        <a:solidFill>
                          <a:schemeClr val="tx1"/>
                        </a:solidFill>
                        <a:latin typeface="+mn-lt"/>
                      </a:endParaRPr>
                    </a:p>
                  </a:txBody>
                  <a:tcPr marL="91433" marR="91433" marT="45713" marB="45713"/>
                </a:tc>
                <a:tc>
                  <a:txBody>
                    <a:bodyPr/>
                    <a:lstStyle/>
                    <a:p>
                      <a:pPr algn="ctr"/>
                      <a:r>
                        <a:rPr lang="en-US" sz="2400" b="1" baseline="0" dirty="0" smtClean="0">
                          <a:solidFill>
                            <a:schemeClr val="bg1"/>
                          </a:solidFill>
                          <a:latin typeface="+mn-lt"/>
                        </a:rPr>
                        <a:t>75%</a:t>
                      </a:r>
                      <a:endParaRPr lang="en-US" sz="2400" b="1" baseline="0" dirty="0">
                        <a:solidFill>
                          <a:schemeClr val="bg1"/>
                        </a:solidFill>
                        <a:latin typeface="+mn-lt"/>
                      </a:endParaRPr>
                    </a:p>
                  </a:txBody>
                  <a:tcPr marL="91433" marR="91433" marT="45713" marB="45713" anchor="ctr">
                    <a:solidFill>
                      <a:schemeClr val="accent1">
                        <a:lumMod val="75000"/>
                      </a:schemeClr>
                    </a:solidFill>
                  </a:tcPr>
                </a:tc>
                <a:tc>
                  <a:txBody>
                    <a:bodyPr/>
                    <a:lstStyle/>
                    <a:p>
                      <a:pPr algn="ctr"/>
                      <a:r>
                        <a:rPr lang="en-US" sz="2400" b="1" dirty="0" smtClean="0">
                          <a:solidFill>
                            <a:schemeClr val="tx1"/>
                          </a:solidFill>
                          <a:latin typeface="+mn-lt"/>
                        </a:rPr>
                        <a:t>30%</a:t>
                      </a:r>
                      <a:endParaRPr lang="en-US" sz="2400" b="1" dirty="0">
                        <a:solidFill>
                          <a:schemeClr val="tx1"/>
                        </a:solidFill>
                        <a:latin typeface="+mn-lt"/>
                      </a:endParaRPr>
                    </a:p>
                  </a:txBody>
                  <a:tcPr marL="91433" marR="91433" marT="45713" marB="45713" anchor="ctr"/>
                </a:tc>
              </a:tr>
              <a:tr h="651130">
                <a:tc>
                  <a:txBody>
                    <a:bodyPr/>
                    <a:lstStyle/>
                    <a:p>
                      <a:r>
                        <a:rPr lang="en-US" sz="1800" b="1" dirty="0" smtClean="0">
                          <a:solidFill>
                            <a:schemeClr val="tx1"/>
                          </a:solidFill>
                          <a:latin typeface="+mn-lt"/>
                        </a:rPr>
                        <a:t>Accelerated</a:t>
                      </a:r>
                      <a:r>
                        <a:rPr lang="en-US" sz="1800" b="1" baseline="0" dirty="0" smtClean="0">
                          <a:solidFill>
                            <a:schemeClr val="tx1"/>
                          </a:solidFill>
                          <a:latin typeface="+mn-lt"/>
                        </a:rPr>
                        <a:t> Approval</a:t>
                      </a:r>
                      <a:endParaRPr lang="en-US" sz="1800" b="1" dirty="0">
                        <a:solidFill>
                          <a:schemeClr val="tx1"/>
                        </a:solidFill>
                        <a:latin typeface="+mn-lt"/>
                      </a:endParaRPr>
                    </a:p>
                  </a:txBody>
                  <a:tcPr marL="91433" marR="91433" marT="45713" marB="45713"/>
                </a:tc>
                <a:tc>
                  <a:txBody>
                    <a:bodyPr/>
                    <a:lstStyle/>
                    <a:p>
                      <a:pPr algn="ctr"/>
                      <a:r>
                        <a:rPr lang="en-US" sz="2400" b="1" baseline="0" dirty="0" smtClean="0">
                          <a:solidFill>
                            <a:schemeClr val="bg1"/>
                          </a:solidFill>
                          <a:latin typeface="+mn-lt"/>
                        </a:rPr>
                        <a:t>26%</a:t>
                      </a:r>
                      <a:endParaRPr lang="en-US" sz="2400" b="1" baseline="0" dirty="0">
                        <a:solidFill>
                          <a:schemeClr val="bg1"/>
                        </a:solidFill>
                        <a:latin typeface="+mn-lt"/>
                      </a:endParaRPr>
                    </a:p>
                  </a:txBody>
                  <a:tcPr marL="91433" marR="91433" marT="45713" marB="45713" anchor="ctr">
                    <a:solidFill>
                      <a:schemeClr val="accent1">
                        <a:lumMod val="75000"/>
                      </a:schemeClr>
                    </a:solidFill>
                  </a:tcPr>
                </a:tc>
                <a:tc>
                  <a:txBody>
                    <a:bodyPr/>
                    <a:lstStyle/>
                    <a:p>
                      <a:pPr algn="ctr"/>
                      <a:r>
                        <a:rPr lang="en-US" sz="2400" b="1" dirty="0" smtClean="0">
                          <a:solidFill>
                            <a:schemeClr val="tx1"/>
                          </a:solidFill>
                          <a:latin typeface="+mn-lt"/>
                        </a:rPr>
                        <a:t>2%</a:t>
                      </a:r>
                      <a:endParaRPr lang="en-US" sz="2400" b="1" dirty="0">
                        <a:solidFill>
                          <a:schemeClr val="tx1"/>
                        </a:solidFill>
                        <a:latin typeface="+mn-lt"/>
                      </a:endParaRPr>
                    </a:p>
                  </a:txBody>
                  <a:tcPr marL="91433" marR="91433" marT="45713" marB="45713" anchor="ctr"/>
                </a:tc>
              </a:tr>
              <a:tr h="708420">
                <a:tc>
                  <a:txBody>
                    <a:bodyPr/>
                    <a:lstStyle/>
                    <a:p>
                      <a:r>
                        <a:rPr lang="en-US" sz="1800" b="1" dirty="0" smtClean="0">
                          <a:solidFill>
                            <a:schemeClr val="tx1"/>
                          </a:solidFill>
                          <a:latin typeface="+mn-lt"/>
                        </a:rPr>
                        <a:t>Used any Expedited Program</a:t>
                      </a:r>
                      <a:endParaRPr lang="en-US" sz="1800" b="1" dirty="0">
                        <a:solidFill>
                          <a:schemeClr val="tx1"/>
                        </a:solidFill>
                        <a:latin typeface="+mn-lt"/>
                      </a:endParaRPr>
                    </a:p>
                  </a:txBody>
                  <a:tcPr marL="91433" marR="91433" marT="45713" marB="45713"/>
                </a:tc>
                <a:tc>
                  <a:txBody>
                    <a:bodyPr/>
                    <a:lstStyle/>
                    <a:p>
                      <a:pPr algn="ctr"/>
                      <a:r>
                        <a:rPr lang="en-US" sz="2400" b="1" baseline="0" dirty="0" smtClean="0">
                          <a:solidFill>
                            <a:schemeClr val="bg1"/>
                          </a:solidFill>
                          <a:latin typeface="+mn-lt"/>
                        </a:rPr>
                        <a:t>86%</a:t>
                      </a:r>
                      <a:endParaRPr lang="en-US" sz="2400" b="1" baseline="0" dirty="0">
                        <a:solidFill>
                          <a:schemeClr val="bg1"/>
                        </a:solidFill>
                        <a:latin typeface="+mn-lt"/>
                      </a:endParaRPr>
                    </a:p>
                  </a:txBody>
                  <a:tcPr marL="91433" marR="91433" marT="45713" marB="45713" anchor="ctr">
                    <a:solidFill>
                      <a:schemeClr val="accent1">
                        <a:lumMod val="75000"/>
                      </a:schemeClr>
                    </a:solidFill>
                  </a:tcPr>
                </a:tc>
                <a:tc>
                  <a:txBody>
                    <a:bodyPr/>
                    <a:lstStyle/>
                    <a:p>
                      <a:pPr algn="ctr"/>
                      <a:r>
                        <a:rPr lang="en-US" sz="2400" b="1" dirty="0" smtClean="0">
                          <a:solidFill>
                            <a:schemeClr val="tx1"/>
                          </a:solidFill>
                          <a:latin typeface="+mn-lt"/>
                        </a:rPr>
                        <a:t>35%</a:t>
                      </a:r>
                      <a:endParaRPr lang="en-US" sz="2400" b="1" dirty="0">
                        <a:solidFill>
                          <a:schemeClr val="tx1"/>
                        </a:solidFill>
                        <a:latin typeface="+mn-lt"/>
                      </a:endParaRPr>
                    </a:p>
                  </a:txBody>
                  <a:tcPr marL="91433" marR="91433" marT="45713" marB="45713" anchor="ctr"/>
                </a:tc>
              </a:tr>
            </a:tbl>
          </a:graphicData>
        </a:graphic>
      </p:graphicFrame>
      <p:sp>
        <p:nvSpPr>
          <p:cNvPr id="7204" name="TextBox 6"/>
          <p:cNvSpPr txBox="1">
            <a:spLocks noChangeArrowheads="1"/>
          </p:cNvSpPr>
          <p:nvPr/>
        </p:nvSpPr>
        <p:spPr bwMode="auto">
          <a:xfrm>
            <a:off x="903288" y="6438900"/>
            <a:ext cx="487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smtClean="0">
                <a:solidFill>
                  <a:prstClr val="black"/>
                </a:solidFill>
              </a:rPr>
              <a:t>*</a:t>
            </a:r>
            <a:r>
              <a:rPr lang="en-US" altLang="en-US" sz="1800" dirty="0" smtClean="0">
                <a:solidFill>
                  <a:prstClr val="black"/>
                </a:solidFill>
              </a:rPr>
              <a:t>as of September 7, 2016</a:t>
            </a:r>
          </a:p>
        </p:txBody>
      </p:sp>
    </p:spTree>
    <p:extLst>
      <p:ext uri="{BB962C8B-B14F-4D97-AF65-F5344CB8AC3E}">
        <p14:creationId xmlns:p14="http://schemas.microsoft.com/office/powerpoint/2010/main" val="749944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43000"/>
            <a:ext cx="8724900" cy="914400"/>
          </a:xfrm>
        </p:spPr>
        <p:txBody>
          <a:bodyPr>
            <a:normAutofit fontScale="90000"/>
          </a:bodyPr>
          <a:lstStyle/>
          <a:p>
            <a:pPr algn="l">
              <a:defRPr/>
            </a:pPr>
            <a:r>
              <a:rPr lang="en-US" sz="3600" dirty="0" smtClean="0">
                <a:solidFill>
                  <a:schemeClr val="accent6"/>
                </a:solidFill>
              </a:rPr>
              <a:t>  </a:t>
            </a:r>
            <a:r>
              <a:rPr lang="en-US" sz="4000" dirty="0" smtClean="0"/>
              <a:t>Developing Drugs for Rare </a:t>
            </a:r>
            <a:r>
              <a:rPr lang="en-US" sz="4000" dirty="0"/>
              <a:t>D</a:t>
            </a:r>
            <a:r>
              <a:rPr lang="en-US" sz="4000" dirty="0" smtClean="0"/>
              <a:t>iseases:</a:t>
            </a:r>
            <a:r>
              <a:rPr lang="en-US" sz="3600" dirty="0" smtClean="0"/>
              <a:t/>
            </a:r>
            <a:br>
              <a:rPr lang="en-US" sz="3600" dirty="0" smtClean="0"/>
            </a:br>
            <a:r>
              <a:rPr lang="en-US" sz="3600" dirty="0" smtClean="0"/>
              <a:t>  Examples</a:t>
            </a:r>
            <a:endParaRPr lang="en-US" dirty="0"/>
          </a:p>
        </p:txBody>
      </p:sp>
      <p:sp>
        <p:nvSpPr>
          <p:cNvPr id="3" name="Content Placeholder 2"/>
          <p:cNvSpPr>
            <a:spLocks noGrp="1"/>
          </p:cNvSpPr>
          <p:nvPr>
            <p:ph idx="1"/>
          </p:nvPr>
        </p:nvSpPr>
        <p:spPr>
          <a:xfrm>
            <a:off x="152400" y="2362200"/>
            <a:ext cx="8686800" cy="4068763"/>
          </a:xfrm>
        </p:spPr>
        <p:txBody>
          <a:bodyPr/>
          <a:lstStyle/>
          <a:p>
            <a:pPr marL="0" indent="0" algn="ctr">
              <a:buFontTx/>
              <a:buNone/>
              <a:defRPr/>
            </a:pPr>
            <a:r>
              <a:rPr lang="en-US" sz="3200" dirty="0" err="1" smtClean="0"/>
              <a:t>glucarpidase</a:t>
            </a:r>
            <a:endParaRPr lang="en-US" sz="3200" dirty="0" smtClean="0"/>
          </a:p>
          <a:p>
            <a:pPr marL="0" indent="0" algn="ctr">
              <a:buFontTx/>
              <a:buNone/>
              <a:defRPr/>
            </a:pPr>
            <a:r>
              <a:rPr lang="en-US" sz="1600" dirty="0" smtClean="0">
                <a:latin typeface="Cambria" panose="02040503050406030204" pitchFamily="18" charset="0"/>
                <a:hlinkClick r:id="rId2"/>
              </a:rPr>
              <a:t>http://www.accessdata.fda.gov/drugsatfda_docs/nda/2012/125327Orig1s000TOC.cfm</a:t>
            </a:r>
            <a:endParaRPr lang="en-US" sz="1600" dirty="0" smtClean="0">
              <a:latin typeface="Cambria" panose="02040503050406030204" pitchFamily="18" charset="0"/>
            </a:endParaRPr>
          </a:p>
          <a:p>
            <a:pPr marL="0" indent="0" algn="ctr">
              <a:buFontTx/>
              <a:buNone/>
              <a:defRPr/>
            </a:pPr>
            <a:endParaRPr lang="en-US" sz="1400" dirty="0" smtClean="0">
              <a:latin typeface="Cambria" panose="02040503050406030204" pitchFamily="18" charset="0"/>
            </a:endParaRPr>
          </a:p>
          <a:p>
            <a:pPr marL="0" indent="0" algn="ctr">
              <a:buFontTx/>
              <a:buNone/>
              <a:defRPr/>
            </a:pPr>
            <a:endParaRPr lang="en-US" sz="1400" dirty="0" smtClean="0">
              <a:latin typeface="Cambria" panose="02040503050406030204" pitchFamily="18" charset="0"/>
            </a:endParaRPr>
          </a:p>
          <a:p>
            <a:pPr marL="0" indent="0" algn="ctr">
              <a:buFontTx/>
              <a:buNone/>
              <a:defRPr/>
            </a:pPr>
            <a:r>
              <a:rPr lang="en-US" sz="3200" dirty="0" err="1" smtClean="0"/>
              <a:t>rilonacept</a:t>
            </a:r>
            <a:r>
              <a:rPr lang="en-US" sz="3200" dirty="0" smtClean="0"/>
              <a:t> </a:t>
            </a:r>
          </a:p>
          <a:p>
            <a:pPr marL="0" indent="0" algn="ctr">
              <a:buFontTx/>
              <a:buNone/>
              <a:defRPr/>
            </a:pPr>
            <a:r>
              <a:rPr lang="en-US" sz="1600" dirty="0" smtClean="0">
                <a:latin typeface="Cambria" panose="02040503050406030204" pitchFamily="18" charset="0"/>
                <a:hlinkClick r:id="rId3"/>
              </a:rPr>
              <a:t>http://www.accessdata.fda.gov/drugsatfda_docs/nda/2008/125249s000TOC.cfm</a:t>
            </a:r>
            <a:endParaRPr lang="en-US" sz="1600" dirty="0" smtClean="0">
              <a:latin typeface="Cambria" panose="02040503050406030204" pitchFamily="18" charset="0"/>
            </a:endParaRPr>
          </a:p>
          <a:p>
            <a:pPr marL="0" indent="0" algn="ctr">
              <a:buFontTx/>
              <a:buNone/>
              <a:defRPr/>
            </a:pPr>
            <a:endParaRPr lang="en-US" sz="1400" dirty="0" smtClean="0">
              <a:latin typeface="Cambria" panose="02040503050406030204" pitchFamily="18" charset="0"/>
            </a:endParaRPr>
          </a:p>
          <a:p>
            <a:pPr algn="ctr">
              <a:defRPr/>
            </a:pPr>
            <a:endParaRPr lang="en-US" dirty="0" smtClean="0"/>
          </a:p>
          <a:p>
            <a:pPr>
              <a:defRPr/>
            </a:pPr>
            <a:endParaRPr lang="en-US" dirty="0"/>
          </a:p>
        </p:txBody>
      </p:sp>
      <p:sp>
        <p:nvSpPr>
          <p:cNvPr id="64516" name="TextBox 3"/>
          <p:cNvSpPr txBox="1">
            <a:spLocks noChangeArrowheads="1"/>
          </p:cNvSpPr>
          <p:nvPr/>
        </p:nvSpPr>
        <p:spPr bwMode="auto">
          <a:xfrm>
            <a:off x="381000" y="5486400"/>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Calibri" pitchFamily="34" charset="0"/>
              </a:defRPr>
            </a:lvl1pPr>
            <a:lvl2pPr marL="742950" indent="-285750" eaLnBrk="0" hangingPunct="0">
              <a:spcBef>
                <a:spcPct val="20000"/>
              </a:spcBef>
              <a:buChar char="–"/>
              <a:defRPr sz="2400">
                <a:solidFill>
                  <a:schemeClr val="tx1"/>
                </a:solidFill>
                <a:latin typeface="Calibri" pitchFamily="34" charset="0"/>
              </a:defRPr>
            </a:lvl2pPr>
            <a:lvl3pPr marL="1143000" indent="-228600" eaLnBrk="0" hangingPunct="0">
              <a:spcBef>
                <a:spcPct val="20000"/>
              </a:spcBef>
              <a:buChar char="•"/>
              <a:defRPr sz="2000">
                <a:solidFill>
                  <a:schemeClr val="tx1"/>
                </a:solidFill>
                <a:latin typeface="Calibri" pitchFamily="34" charset="0"/>
              </a:defRPr>
            </a:lvl3pPr>
            <a:lvl4pPr marL="1600200" indent="-228600" eaLnBrk="0" hangingPunct="0">
              <a:spcBef>
                <a:spcPct val="20000"/>
              </a:spcBef>
              <a:buChar char="–"/>
              <a:defRPr>
                <a:solidFill>
                  <a:schemeClr val="tx1"/>
                </a:solidFill>
                <a:latin typeface="Calibri" pitchFamily="34" charset="0"/>
              </a:defRPr>
            </a:lvl4pPr>
            <a:lvl5pPr marL="2057400" indent="-228600" eaLnBrk="0" hangingPunct="0">
              <a:spcBef>
                <a:spcPct val="20000"/>
              </a:spcBef>
              <a:buChar char="»"/>
              <a:defRPr>
                <a:solidFill>
                  <a:schemeClr val="tx1"/>
                </a:solidFill>
                <a:latin typeface="Calibri" pitchFamily="34" charset="0"/>
              </a:defRPr>
            </a:lvl5pPr>
            <a:lvl6pPr marL="2514600" indent="-228600" eaLnBrk="0" fontAlgn="base" hangingPunct="0">
              <a:spcBef>
                <a:spcPct val="20000"/>
              </a:spcBef>
              <a:spcAft>
                <a:spcPct val="0"/>
              </a:spcAft>
              <a:buChar char="»"/>
              <a:defRPr>
                <a:solidFill>
                  <a:schemeClr val="tx1"/>
                </a:solidFill>
                <a:latin typeface="Calibri" pitchFamily="34" charset="0"/>
              </a:defRPr>
            </a:lvl6pPr>
            <a:lvl7pPr marL="2971800" indent="-228600" eaLnBrk="0" fontAlgn="base" hangingPunct="0">
              <a:spcBef>
                <a:spcPct val="20000"/>
              </a:spcBef>
              <a:spcAft>
                <a:spcPct val="0"/>
              </a:spcAft>
              <a:buChar char="»"/>
              <a:defRPr>
                <a:solidFill>
                  <a:schemeClr val="tx1"/>
                </a:solidFill>
                <a:latin typeface="Calibri" pitchFamily="34" charset="0"/>
              </a:defRPr>
            </a:lvl7pPr>
            <a:lvl8pPr marL="3429000" indent="-228600" eaLnBrk="0" fontAlgn="base" hangingPunct="0">
              <a:spcBef>
                <a:spcPct val="20000"/>
              </a:spcBef>
              <a:spcAft>
                <a:spcPct val="0"/>
              </a:spcAft>
              <a:buChar char="»"/>
              <a:defRPr>
                <a:solidFill>
                  <a:schemeClr val="tx1"/>
                </a:solidFill>
                <a:latin typeface="Calibri" pitchFamily="34" charset="0"/>
              </a:defRPr>
            </a:lvl8pPr>
            <a:lvl9pPr marL="3886200" indent="-228600" eaLnBrk="0" fontAlgn="base" hangingPunct="0">
              <a:spcBef>
                <a:spcPct val="20000"/>
              </a:spcBef>
              <a:spcAft>
                <a:spcPct val="0"/>
              </a:spcAft>
              <a:buChar char="»"/>
              <a:defRPr>
                <a:solidFill>
                  <a:schemeClr val="tx1"/>
                </a:solidFill>
                <a:latin typeface="Calibri" pitchFamily="34" charset="0"/>
              </a:defRPr>
            </a:lvl9pPr>
          </a:lstStyle>
          <a:p>
            <a:pPr eaLnBrk="1" hangingPunct="1">
              <a:spcBef>
                <a:spcPct val="0"/>
              </a:spcBef>
              <a:buFontTx/>
              <a:buNone/>
            </a:pPr>
            <a:endParaRPr lang="en-US" altLang="en-US" sz="1800" i="1">
              <a:latin typeface="Arial" charset="0"/>
            </a:endParaRPr>
          </a:p>
          <a:p>
            <a:pPr eaLnBrk="1" hangingPunct="1">
              <a:spcBef>
                <a:spcPct val="0"/>
              </a:spcBef>
              <a:buFontTx/>
              <a:buNone/>
            </a:pPr>
            <a:r>
              <a:rPr lang="en-US" altLang="en-US" sz="1800" i="1">
                <a:latin typeface="Cambria" pitchFamily="18" charset="0"/>
              </a:rPr>
              <a:t>The presented information is derived from FDA reviews posted on Drugs@FDA; consult these links for complete information about the basis for approval</a:t>
            </a:r>
          </a:p>
        </p:txBody>
      </p:sp>
    </p:spTree>
    <p:extLst>
      <p:ext uri="{BB962C8B-B14F-4D97-AF65-F5344CB8AC3E}">
        <p14:creationId xmlns:p14="http://schemas.microsoft.com/office/powerpoint/2010/main" val="2965517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533400" y="473801"/>
            <a:ext cx="7772400" cy="1470025"/>
          </a:xfrm>
        </p:spPr>
        <p:txBody>
          <a:bodyPr>
            <a:normAutofit/>
          </a:bodyPr>
          <a:lstStyle/>
          <a:p>
            <a:r>
              <a:rPr lang="en-US" altLang="en-US" dirty="0" smtClean="0"/>
              <a:t>Presentation Topics</a:t>
            </a:r>
          </a:p>
        </p:txBody>
      </p:sp>
      <p:sp>
        <p:nvSpPr>
          <p:cNvPr id="14339" name="Subtitle 2"/>
          <p:cNvSpPr>
            <a:spLocks noGrp="1"/>
          </p:cNvSpPr>
          <p:nvPr>
            <p:ph type="subTitle" idx="1"/>
          </p:nvPr>
        </p:nvSpPr>
        <p:spPr>
          <a:xfrm>
            <a:off x="825374" y="1790318"/>
            <a:ext cx="7391400" cy="4930067"/>
          </a:xfrm>
        </p:spPr>
        <p:txBody>
          <a:bodyPr>
            <a:normAutofit fontScale="77500" lnSpcReduction="20000"/>
          </a:bodyPr>
          <a:lstStyle/>
          <a:p>
            <a:pPr marL="342900" indent="-342900" algn="l">
              <a:lnSpc>
                <a:spcPct val="120000"/>
              </a:lnSpc>
              <a:buFontTx/>
              <a:buChar char="•"/>
            </a:pPr>
            <a:r>
              <a:rPr lang="en-US" altLang="en-US" sz="4000" dirty="0" smtClean="0"/>
              <a:t>Rare Diseases Program/OND/CDER</a:t>
            </a:r>
          </a:p>
          <a:p>
            <a:pPr marL="342900" indent="-342900" algn="l">
              <a:lnSpc>
                <a:spcPct val="120000"/>
              </a:lnSpc>
              <a:buFontTx/>
              <a:buChar char="•"/>
            </a:pPr>
            <a:r>
              <a:rPr lang="en-US" altLang="en-US" sz="4000" dirty="0" smtClean="0"/>
              <a:t>The </a:t>
            </a:r>
            <a:r>
              <a:rPr lang="en-US" altLang="en-US" sz="4000" dirty="0"/>
              <a:t>Orphan Drug </a:t>
            </a:r>
            <a:r>
              <a:rPr lang="en-US" altLang="en-US" sz="4000" dirty="0" smtClean="0"/>
              <a:t>Act</a:t>
            </a:r>
          </a:p>
          <a:p>
            <a:pPr marL="342900" indent="-342900" algn="l">
              <a:lnSpc>
                <a:spcPct val="120000"/>
              </a:lnSpc>
              <a:buFontTx/>
              <a:buChar char="•"/>
            </a:pPr>
            <a:r>
              <a:rPr lang="en-US" altLang="en-US" sz="4000" dirty="0" smtClean="0"/>
              <a:t>Rare Diseases Drug Development</a:t>
            </a:r>
          </a:p>
          <a:p>
            <a:pPr marL="342900" indent="-342900" algn="l">
              <a:lnSpc>
                <a:spcPct val="120000"/>
              </a:lnSpc>
              <a:buFontTx/>
              <a:buChar char="•"/>
            </a:pPr>
            <a:r>
              <a:rPr lang="en-US" altLang="en-US" sz="4000" dirty="0" smtClean="0"/>
              <a:t>Regulatory Flexibility</a:t>
            </a:r>
          </a:p>
          <a:p>
            <a:pPr marL="342900" indent="-342900" algn="l">
              <a:lnSpc>
                <a:spcPct val="120000"/>
              </a:lnSpc>
              <a:buFontTx/>
              <a:buChar char="•"/>
            </a:pPr>
            <a:r>
              <a:rPr lang="en-US" altLang="en-US" sz="4000" dirty="0" smtClean="0"/>
              <a:t>Expedited Programs and Accelerated Approval</a:t>
            </a:r>
          </a:p>
          <a:p>
            <a:pPr marL="342900" indent="-342900" algn="l">
              <a:lnSpc>
                <a:spcPct val="120000"/>
              </a:lnSpc>
              <a:buFontTx/>
              <a:buChar char="•"/>
            </a:pPr>
            <a:r>
              <a:rPr lang="en-US" altLang="en-US" sz="4000" dirty="0" smtClean="0"/>
              <a:t>Illustrative Examples</a:t>
            </a:r>
          </a:p>
          <a:p>
            <a:pPr marL="342900" indent="-342900" algn="l">
              <a:lnSpc>
                <a:spcPct val="120000"/>
              </a:lnSpc>
              <a:buFontTx/>
              <a:buChar char="•"/>
            </a:pPr>
            <a:r>
              <a:rPr lang="en-US" altLang="en-US" sz="4000" dirty="0" smtClean="0"/>
              <a:t>Draft Guidance – Rare Diseases: Common Issues in Drug Development</a:t>
            </a:r>
          </a:p>
          <a:p>
            <a:pPr algn="l"/>
            <a:endParaRPr lang="en-US" altLang="en-US" sz="4000" dirty="0" smtClean="0"/>
          </a:p>
        </p:txBody>
      </p:sp>
    </p:spTree>
    <p:extLst>
      <p:ext uri="{BB962C8B-B14F-4D97-AF65-F5344CB8AC3E}">
        <p14:creationId xmlns:p14="http://schemas.microsoft.com/office/powerpoint/2010/main" val="1269718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85800" y="838200"/>
            <a:ext cx="7924800" cy="914400"/>
          </a:xfrm>
        </p:spPr>
        <p:txBody>
          <a:bodyPr>
            <a:noAutofit/>
          </a:bodyPr>
          <a:lstStyle/>
          <a:p>
            <a:pPr algn="l"/>
            <a:r>
              <a:rPr lang="en-US" altLang="en-US" sz="4000" dirty="0" smtClean="0">
                <a:solidFill>
                  <a:schemeClr val="accent2"/>
                </a:solidFill>
                <a:latin typeface="Trebuchet MS" pitchFamily="34" charset="0"/>
              </a:rPr>
              <a:t/>
            </a:r>
            <a:br>
              <a:rPr lang="en-US" altLang="en-US" sz="4000" dirty="0" smtClean="0">
                <a:solidFill>
                  <a:schemeClr val="accent2"/>
                </a:solidFill>
                <a:latin typeface="Trebuchet MS" pitchFamily="34" charset="0"/>
              </a:rPr>
            </a:br>
            <a:r>
              <a:rPr lang="en-US" altLang="en-US" sz="4000" dirty="0" smtClean="0"/>
              <a:t>Example 1:  Glucarpidase </a:t>
            </a:r>
          </a:p>
        </p:txBody>
      </p:sp>
      <p:sp>
        <p:nvSpPr>
          <p:cNvPr id="3" name="Content Placeholder 2"/>
          <p:cNvSpPr>
            <a:spLocks noGrp="1"/>
          </p:cNvSpPr>
          <p:nvPr>
            <p:ph idx="1"/>
          </p:nvPr>
        </p:nvSpPr>
        <p:spPr>
          <a:xfrm>
            <a:off x="1066800" y="1676400"/>
            <a:ext cx="7620000" cy="4830763"/>
          </a:xfrm>
        </p:spPr>
        <p:txBody>
          <a:bodyPr/>
          <a:lstStyle/>
          <a:p>
            <a:pPr marL="0" indent="0">
              <a:buFontTx/>
              <a:buNone/>
              <a:defRPr/>
            </a:pPr>
            <a:endParaRPr lang="en-US" dirty="0" smtClean="0">
              <a:solidFill>
                <a:schemeClr val="accent6"/>
              </a:solidFill>
              <a:latin typeface="Cambria" panose="02040503050406030204" pitchFamily="18" charset="0"/>
            </a:endParaRPr>
          </a:p>
          <a:p>
            <a:pPr marL="0" indent="0">
              <a:lnSpc>
                <a:spcPts val="4100"/>
              </a:lnSpc>
              <a:buFontTx/>
              <a:buNone/>
              <a:defRPr/>
            </a:pPr>
            <a:r>
              <a:rPr lang="en-US" dirty="0"/>
              <a:t>A</a:t>
            </a:r>
            <a:r>
              <a:rPr lang="en-US" sz="3200" dirty="0" smtClean="0"/>
              <a:t> carboxypeptidase enzyme indicated for the treatment of toxic plasma methotrexate concentrations (&gt;1 micromole per liter) in patients with delayed methotrexate clearance due to impaired renal function</a:t>
            </a:r>
            <a:endParaRPr lang="en-US" sz="3200" dirty="0"/>
          </a:p>
        </p:txBody>
      </p:sp>
    </p:spTree>
    <p:extLst>
      <p:ext uri="{BB962C8B-B14F-4D97-AF65-F5344CB8AC3E}">
        <p14:creationId xmlns:p14="http://schemas.microsoft.com/office/powerpoint/2010/main" val="2367804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152400"/>
            <a:ext cx="8839200" cy="1447800"/>
          </a:xfrm>
        </p:spPr>
        <p:txBody>
          <a:bodyPr>
            <a:normAutofit fontScale="90000"/>
          </a:bodyPr>
          <a:lstStyle/>
          <a:p>
            <a:pPr algn="l">
              <a:defRPr/>
            </a:pPr>
            <a:r>
              <a:rPr lang="en-US" sz="3600" dirty="0" smtClean="0">
                <a:solidFill>
                  <a:schemeClr val="accent6"/>
                </a:solidFill>
              </a:rPr>
              <a:t/>
            </a:r>
            <a:br>
              <a:rPr lang="en-US" sz="3600" dirty="0" smtClean="0">
                <a:solidFill>
                  <a:schemeClr val="accent6"/>
                </a:solidFill>
              </a:rPr>
            </a:br>
            <a:r>
              <a:rPr lang="en-US" sz="3600" dirty="0">
                <a:solidFill>
                  <a:schemeClr val="accent6"/>
                </a:solidFill>
              </a:rPr>
              <a:t/>
            </a:r>
            <a:br>
              <a:rPr lang="en-US" sz="3600" dirty="0">
                <a:solidFill>
                  <a:schemeClr val="accent6"/>
                </a:solidFill>
              </a:rPr>
            </a:br>
            <a:r>
              <a:rPr lang="en-US" sz="3600" dirty="0" smtClean="0">
                <a:solidFill>
                  <a:schemeClr val="accent6"/>
                </a:solidFill>
              </a:rPr>
              <a:t/>
            </a:r>
            <a:br>
              <a:rPr lang="en-US" sz="3600" dirty="0" smtClean="0">
                <a:solidFill>
                  <a:schemeClr val="accent6"/>
                </a:solidFill>
              </a:rPr>
            </a:br>
            <a:r>
              <a:rPr lang="en-US" sz="4000" dirty="0" smtClean="0">
                <a:solidFill>
                  <a:schemeClr val="accent6"/>
                </a:solidFill>
              </a:rPr>
              <a:t/>
            </a:r>
            <a:br>
              <a:rPr lang="en-US" sz="4000" dirty="0" smtClean="0">
                <a:solidFill>
                  <a:schemeClr val="accent6"/>
                </a:solidFill>
              </a:rPr>
            </a:br>
            <a:r>
              <a:rPr lang="en-US" sz="4000" dirty="0" smtClean="0"/>
              <a:t>Glucarpidase: Design </a:t>
            </a:r>
            <a:r>
              <a:rPr lang="en-US" sz="4000" dirty="0"/>
              <a:t>Features</a:t>
            </a:r>
            <a:r>
              <a:rPr lang="en-US" sz="3600" dirty="0"/>
              <a:t/>
            </a:r>
            <a:br>
              <a:rPr lang="en-US" sz="3600" dirty="0"/>
            </a:br>
            <a:r>
              <a:rPr lang="en-US" sz="3600" dirty="0" smtClean="0"/>
              <a:t/>
            </a:r>
            <a:br>
              <a:rPr lang="en-US" sz="3600" dirty="0" smtClean="0"/>
            </a:br>
            <a:endParaRPr lang="en-US" sz="3600" dirty="0" smtClean="0"/>
          </a:p>
        </p:txBody>
      </p:sp>
      <p:sp>
        <p:nvSpPr>
          <p:cNvPr id="28675" name="Rectangle 3"/>
          <p:cNvSpPr>
            <a:spLocks noGrp="1" noChangeArrowheads="1"/>
          </p:cNvSpPr>
          <p:nvPr>
            <p:ph type="body" idx="1"/>
          </p:nvPr>
        </p:nvSpPr>
        <p:spPr>
          <a:xfrm>
            <a:off x="495656" y="2057400"/>
            <a:ext cx="7939043" cy="3946525"/>
          </a:xfrm>
        </p:spPr>
        <p:txBody>
          <a:bodyPr>
            <a:normAutofit/>
          </a:bodyPr>
          <a:lstStyle/>
          <a:p>
            <a:pPr>
              <a:defRPr/>
            </a:pPr>
            <a:r>
              <a:rPr lang="en-US" altLang="en-US" dirty="0" smtClean="0"/>
              <a:t>Single-arm, open-label, historically-controlled trial in patients</a:t>
            </a:r>
          </a:p>
          <a:p>
            <a:pPr marL="0" indent="0">
              <a:buNone/>
              <a:defRPr/>
            </a:pPr>
            <a:endParaRPr lang="en-US" altLang="en-US" dirty="0" smtClean="0"/>
          </a:p>
          <a:p>
            <a:pPr>
              <a:defRPr/>
            </a:pPr>
            <a:r>
              <a:rPr lang="en-US" altLang="en-US" dirty="0" smtClean="0"/>
              <a:t>Validated </a:t>
            </a:r>
            <a:r>
              <a:rPr lang="en-US" altLang="en-US" dirty="0" err="1" smtClean="0"/>
              <a:t>pharmacodynamic</a:t>
            </a:r>
            <a:r>
              <a:rPr lang="en-US" altLang="en-US" dirty="0" smtClean="0"/>
              <a:t> endpoint in 22 patients: proportion who had rapid and sustained clinically important MTX reduction (to </a:t>
            </a:r>
            <a:r>
              <a:rPr lang="en-US" altLang="en-US" u="sng" dirty="0" smtClean="0"/>
              <a:t>&lt;</a:t>
            </a:r>
            <a:r>
              <a:rPr lang="en-US" altLang="en-US" dirty="0" smtClean="0"/>
              <a:t>1 </a:t>
            </a:r>
            <a:r>
              <a:rPr lang="el-GR" altLang="en-US" dirty="0" smtClean="0"/>
              <a:t>μ</a:t>
            </a:r>
            <a:r>
              <a:rPr lang="en-US" altLang="en-US" dirty="0" err="1" smtClean="0"/>
              <a:t>mol</a:t>
            </a:r>
            <a:r>
              <a:rPr lang="en-US" altLang="en-US" dirty="0" smtClean="0"/>
              <a:t>/L)</a:t>
            </a:r>
          </a:p>
          <a:p>
            <a:pPr>
              <a:defRPr/>
            </a:pPr>
            <a:endParaRPr lang="en-US" altLang="en-US" dirty="0" smtClean="0"/>
          </a:p>
          <a:p>
            <a:pPr>
              <a:defRPr/>
            </a:pPr>
            <a:endParaRPr lang="en-US" altLang="en-US" dirty="0" smtClean="0"/>
          </a:p>
        </p:txBody>
      </p:sp>
    </p:spTree>
    <p:extLst>
      <p:ext uri="{BB962C8B-B14F-4D97-AF65-F5344CB8AC3E}">
        <p14:creationId xmlns:p14="http://schemas.microsoft.com/office/powerpoint/2010/main" val="2962729853"/>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63525" y="990600"/>
            <a:ext cx="8616950" cy="990600"/>
          </a:xfrm>
        </p:spPr>
        <p:txBody>
          <a:bodyPr>
            <a:noAutofit/>
          </a:bodyPr>
          <a:lstStyle/>
          <a:p>
            <a:pPr algn="l"/>
            <a:r>
              <a:rPr lang="en-US" altLang="en-US" sz="3600" dirty="0" smtClean="0">
                <a:latin typeface="Book Antiqua" pitchFamily="18" charset="0"/>
              </a:rPr>
              <a:t>Scientific Rationale for Flexible Glucarpidase Design </a:t>
            </a:r>
          </a:p>
        </p:txBody>
      </p:sp>
      <p:sp>
        <p:nvSpPr>
          <p:cNvPr id="26627" name="Rectangle 3"/>
          <p:cNvSpPr>
            <a:spLocks noGrp="1" noChangeArrowheads="1"/>
          </p:cNvSpPr>
          <p:nvPr>
            <p:ph type="body" idx="1"/>
          </p:nvPr>
        </p:nvSpPr>
        <p:spPr>
          <a:xfrm>
            <a:off x="152400" y="2438400"/>
            <a:ext cx="8839200" cy="3886200"/>
          </a:xfrm>
        </p:spPr>
        <p:txBody>
          <a:bodyPr>
            <a:normAutofit/>
          </a:bodyPr>
          <a:lstStyle/>
          <a:p>
            <a:pPr>
              <a:defRPr/>
            </a:pPr>
            <a:r>
              <a:rPr lang="en-US" dirty="0" smtClean="0"/>
              <a:t>Methotrexate in extensive clinical use since 1948; effects, mechanism of action, toxicity, excretion and metabolism well understood</a:t>
            </a:r>
          </a:p>
          <a:p>
            <a:pPr>
              <a:defRPr/>
            </a:pPr>
            <a:r>
              <a:rPr lang="en-US" dirty="0" smtClean="0"/>
              <a:t>Well established that </a:t>
            </a:r>
            <a:r>
              <a:rPr lang="el-GR" dirty="0" smtClean="0"/>
              <a:t>1 </a:t>
            </a:r>
            <a:r>
              <a:rPr lang="el-GR" dirty="0"/>
              <a:t>μ</a:t>
            </a:r>
            <a:r>
              <a:rPr lang="en-US" dirty="0" err="1" smtClean="0"/>
              <a:t>mol</a:t>
            </a:r>
            <a:r>
              <a:rPr lang="en-US" dirty="0" smtClean="0"/>
              <a:t>/L plasma concentration at 48 hours </a:t>
            </a:r>
            <a:r>
              <a:rPr lang="en-US" dirty="0" smtClean="0">
                <a:sym typeface="Wingdings"/>
              </a:rPr>
              <a:t> </a:t>
            </a:r>
            <a:r>
              <a:rPr lang="en-US" dirty="0" smtClean="0"/>
              <a:t>severe toxicity not treatable with </a:t>
            </a:r>
            <a:r>
              <a:rPr lang="en-US" dirty="0" err="1" smtClean="0"/>
              <a:t>leucovorin</a:t>
            </a:r>
            <a:r>
              <a:rPr lang="en-US" dirty="0" smtClean="0"/>
              <a:t> or hemodialysis rescue</a:t>
            </a:r>
          </a:p>
          <a:p>
            <a:pPr>
              <a:defRPr/>
            </a:pPr>
            <a:endParaRPr lang="en-US" sz="2400" dirty="0" smtClean="0"/>
          </a:p>
          <a:p>
            <a:pPr marL="457200" lvl="1" indent="0">
              <a:buFontTx/>
              <a:buNone/>
              <a:defRPr/>
            </a:pPr>
            <a:endParaRPr lang="en-US" dirty="0" smtClean="0">
              <a:latin typeface="Book Antiqua" pitchFamily="18" charset="0"/>
            </a:endParaRPr>
          </a:p>
        </p:txBody>
      </p:sp>
    </p:spTree>
    <p:extLst>
      <p:ext uri="{BB962C8B-B14F-4D97-AF65-F5344CB8AC3E}">
        <p14:creationId xmlns:p14="http://schemas.microsoft.com/office/powerpoint/2010/main" val="4269686615"/>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2992"/>
            <a:ext cx="8305800" cy="1219200"/>
          </a:xfrm>
        </p:spPr>
        <p:txBody>
          <a:bodyPr>
            <a:normAutofit fontScale="90000"/>
          </a:bodyPr>
          <a:lstStyle/>
          <a:p>
            <a:pPr algn="l">
              <a:defRPr/>
            </a:pPr>
            <a:r>
              <a:rPr lang="en-US" sz="3600" dirty="0" smtClean="0">
                <a:solidFill>
                  <a:schemeClr val="accent6"/>
                </a:solidFill>
              </a:rPr>
              <a:t/>
            </a:r>
            <a:br>
              <a:rPr lang="en-US" sz="3600" dirty="0" smtClean="0">
                <a:solidFill>
                  <a:schemeClr val="accent6"/>
                </a:solidFill>
              </a:rPr>
            </a:br>
            <a:r>
              <a:rPr lang="en-US" sz="3600" dirty="0" smtClean="0">
                <a:solidFill>
                  <a:schemeClr val="accent6"/>
                </a:solidFill>
              </a:rPr>
              <a:t/>
            </a:r>
            <a:br>
              <a:rPr lang="en-US" sz="3600" dirty="0" smtClean="0">
                <a:solidFill>
                  <a:schemeClr val="accent6"/>
                </a:solidFill>
              </a:rPr>
            </a:br>
            <a:r>
              <a:rPr lang="en-US" sz="3600" dirty="0" smtClean="0">
                <a:latin typeface="Book Antiqua" panose="02040602050305030304" pitchFamily="18" charset="0"/>
              </a:rPr>
              <a:t>Glucarpidase Evidence</a:t>
            </a:r>
            <a:r>
              <a:rPr lang="en-US" sz="3600" dirty="0">
                <a:solidFill>
                  <a:schemeClr val="accent2"/>
                </a:solidFill>
                <a:latin typeface="Book Antiqua" panose="02040602050305030304" pitchFamily="18" charset="0"/>
              </a:rPr>
              <a:t/>
            </a:r>
            <a:br>
              <a:rPr lang="en-US" sz="3600" dirty="0">
                <a:solidFill>
                  <a:schemeClr val="accent2"/>
                </a:solidFill>
                <a:latin typeface="Book Antiqua" panose="02040602050305030304" pitchFamily="18" charset="0"/>
              </a:rPr>
            </a:br>
            <a:r>
              <a:rPr lang="en-US" sz="1800" dirty="0">
                <a:latin typeface="Book Antiqua" panose="02040602050305030304" pitchFamily="18" charset="0"/>
              </a:rPr>
              <a:t>From </a:t>
            </a:r>
            <a:r>
              <a:rPr lang="en-US" sz="1800" dirty="0" smtClean="0">
                <a:latin typeface="Book Antiqua" panose="02040602050305030304" pitchFamily="18" charset="0"/>
              </a:rPr>
              <a:t>medical officer review </a:t>
            </a:r>
            <a:r>
              <a:rPr lang="en-US" sz="1800" dirty="0">
                <a:latin typeface="Book Antiqua" panose="02040602050305030304" pitchFamily="18" charset="0"/>
              </a:rPr>
              <a:t>BLA </a:t>
            </a:r>
            <a:r>
              <a:rPr lang="en-US" sz="1800" dirty="0" smtClean="0">
                <a:latin typeface="Book Antiqua" panose="02040602050305030304" pitchFamily="18" charset="0"/>
              </a:rPr>
              <a:t>123327 </a:t>
            </a:r>
            <a:r>
              <a:rPr lang="en-US" sz="1800" dirty="0" err="1" smtClean="0">
                <a:latin typeface="Book Antiqua" panose="02040602050305030304" pitchFamily="18" charset="0"/>
              </a:rPr>
              <a:t>Drugs@FDA</a:t>
            </a:r>
            <a:r>
              <a:rPr lang="en-US" sz="3600" dirty="0">
                <a:solidFill>
                  <a:schemeClr val="accent6"/>
                </a:solidFill>
                <a:latin typeface="Trebuchet MS" panose="020B0603020202020204" pitchFamily="34" charset="0"/>
              </a:rPr>
              <a:t/>
            </a:r>
            <a:br>
              <a:rPr lang="en-US" sz="3600" dirty="0">
                <a:solidFill>
                  <a:schemeClr val="accent6"/>
                </a:solidFill>
                <a:latin typeface="Trebuchet MS" panose="020B0603020202020204" pitchFamily="34" charset="0"/>
              </a:rPr>
            </a:br>
            <a:endParaRPr lang="en-US" sz="3600" dirty="0">
              <a:solidFill>
                <a:schemeClr val="accent6"/>
              </a:solidFill>
              <a:latin typeface="Trebuchet MS" panose="020B0603020202020204" pitchFamily="34" charset="0"/>
            </a:endParaRPr>
          </a:p>
        </p:txBody>
      </p:sp>
      <p:sp>
        <p:nvSpPr>
          <p:cNvPr id="30723" name="Content Placeholder 2"/>
          <p:cNvSpPr>
            <a:spLocks noGrp="1"/>
          </p:cNvSpPr>
          <p:nvPr>
            <p:ph idx="1"/>
          </p:nvPr>
        </p:nvSpPr>
        <p:spPr>
          <a:xfrm>
            <a:off x="457200" y="1738282"/>
            <a:ext cx="8382000" cy="4267200"/>
          </a:xfrm>
        </p:spPr>
        <p:txBody>
          <a:bodyPr>
            <a:normAutofit fontScale="92500"/>
          </a:bodyPr>
          <a:lstStyle/>
          <a:p>
            <a:pPr>
              <a:defRPr/>
            </a:pPr>
            <a:r>
              <a:rPr lang="en-US" altLang="en-US" dirty="0" smtClean="0"/>
              <a:t>All patients showed large </a:t>
            </a:r>
            <a:r>
              <a:rPr lang="en-US" altLang="en-US" dirty="0" err="1" smtClean="0"/>
              <a:t>pharmacodynamic</a:t>
            </a:r>
            <a:r>
              <a:rPr lang="en-US" altLang="en-US" dirty="0" smtClean="0"/>
              <a:t> effect: ≥ 97% reduction within 15 minutes</a:t>
            </a:r>
          </a:p>
          <a:p>
            <a:pPr>
              <a:defRPr/>
            </a:pPr>
            <a:endParaRPr lang="en-US" altLang="en-US" dirty="0" smtClean="0"/>
          </a:p>
          <a:p>
            <a:pPr>
              <a:defRPr/>
            </a:pPr>
            <a:r>
              <a:rPr lang="en-US" altLang="en-US" dirty="0" smtClean="0"/>
              <a:t>All patients had &gt; 95% reduction in MTX concentration maintained for up to 8 days</a:t>
            </a:r>
          </a:p>
          <a:p>
            <a:pPr>
              <a:defRPr/>
            </a:pPr>
            <a:endParaRPr lang="en-US" altLang="en-US" dirty="0" smtClean="0"/>
          </a:p>
          <a:p>
            <a:pPr>
              <a:defRPr/>
            </a:pPr>
            <a:r>
              <a:rPr lang="en-US" altLang="en-US" dirty="0" smtClean="0"/>
              <a:t>Efficacy endpoint success dependent on pre-treatment MTX concentration</a:t>
            </a:r>
          </a:p>
          <a:p>
            <a:pPr>
              <a:defRPr/>
            </a:pPr>
            <a:endParaRPr lang="en-US" altLang="en-US" dirty="0" smtClean="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661" y="5854800"/>
            <a:ext cx="2006214" cy="45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971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fontScale="90000"/>
          </a:bodyPr>
          <a:lstStyle/>
          <a:p>
            <a:pPr algn="l"/>
            <a:r>
              <a:rPr lang="en-US" altLang="en-US" sz="3600" dirty="0" smtClean="0">
                <a:solidFill>
                  <a:schemeClr val="accent2"/>
                </a:solidFill>
                <a:latin typeface="Trebuchet MS" pitchFamily="34" charset="0"/>
              </a:rPr>
              <a:t/>
            </a:r>
            <a:br>
              <a:rPr lang="en-US" altLang="en-US" sz="3600" dirty="0" smtClean="0">
                <a:solidFill>
                  <a:schemeClr val="accent2"/>
                </a:solidFill>
                <a:latin typeface="Trebuchet MS" pitchFamily="34" charset="0"/>
              </a:rPr>
            </a:br>
            <a:r>
              <a:rPr lang="en-US" altLang="en-US" sz="4000" dirty="0" smtClean="0">
                <a:latin typeface="Book Antiqua" pitchFamily="18" charset="0"/>
              </a:rPr>
              <a:t>Example 2: </a:t>
            </a:r>
            <a:r>
              <a:rPr lang="en-US" altLang="en-US" sz="4000" dirty="0" err="1" smtClean="0">
                <a:latin typeface="Book Antiqua" pitchFamily="18" charset="0"/>
              </a:rPr>
              <a:t>Rilonacept</a:t>
            </a:r>
            <a:endParaRPr lang="en-US" altLang="en-US" sz="4000" dirty="0" smtClean="0">
              <a:latin typeface="Book Antiqua" pitchFamily="18" charset="0"/>
            </a:endParaRPr>
          </a:p>
        </p:txBody>
      </p:sp>
      <p:sp>
        <p:nvSpPr>
          <p:cNvPr id="31747" name="Content Placeholder 2"/>
          <p:cNvSpPr>
            <a:spLocks noGrp="1"/>
          </p:cNvSpPr>
          <p:nvPr>
            <p:ph idx="1"/>
          </p:nvPr>
        </p:nvSpPr>
        <p:spPr>
          <a:xfrm>
            <a:off x="762000" y="2286000"/>
            <a:ext cx="7924800" cy="4221163"/>
          </a:xfrm>
        </p:spPr>
        <p:txBody>
          <a:bodyPr/>
          <a:lstStyle/>
          <a:p>
            <a:pPr marL="0" indent="0">
              <a:buFontTx/>
              <a:buNone/>
              <a:defRPr/>
            </a:pPr>
            <a:r>
              <a:rPr lang="en-US" altLang="en-US" dirty="0" smtClean="0"/>
              <a:t>An interleukin-1 blocker indicated for the treatment of </a:t>
            </a:r>
            <a:r>
              <a:rPr lang="en-US" altLang="en-US" dirty="0" err="1" smtClean="0"/>
              <a:t>Cryopyrin</a:t>
            </a:r>
            <a:r>
              <a:rPr lang="en-US" altLang="en-US" dirty="0" smtClean="0"/>
              <a:t>-Associated Periodic Syndromes (CAPS), including Familial Cold </a:t>
            </a:r>
            <a:r>
              <a:rPr lang="en-US" altLang="en-US" dirty="0" err="1" smtClean="0"/>
              <a:t>Autoinflammatory</a:t>
            </a:r>
            <a:r>
              <a:rPr lang="en-US" altLang="en-US" dirty="0" smtClean="0"/>
              <a:t> Syndrome (FCAS) and </a:t>
            </a:r>
            <a:r>
              <a:rPr lang="en-US" altLang="en-US" dirty="0" err="1" smtClean="0"/>
              <a:t>Muckle</a:t>
            </a:r>
            <a:r>
              <a:rPr lang="en-US" altLang="en-US" dirty="0" smtClean="0"/>
              <a:t>-Wells Syndrome (MWS) in adults and children 12 and older</a:t>
            </a:r>
          </a:p>
        </p:txBody>
      </p:sp>
    </p:spTree>
    <p:extLst>
      <p:ext uri="{BB962C8B-B14F-4D97-AF65-F5344CB8AC3E}">
        <p14:creationId xmlns:p14="http://schemas.microsoft.com/office/powerpoint/2010/main" val="4135947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685800" y="1752600"/>
            <a:ext cx="8001000" cy="4754563"/>
          </a:xfrm>
        </p:spPr>
        <p:txBody>
          <a:bodyPr>
            <a:normAutofit fontScale="92500" lnSpcReduction="10000"/>
          </a:bodyPr>
          <a:lstStyle/>
          <a:p>
            <a:pPr>
              <a:defRPr/>
            </a:pPr>
            <a:r>
              <a:rPr lang="en-US" altLang="en-US" dirty="0" smtClean="0"/>
              <a:t>47 patients in one trial with two parts</a:t>
            </a:r>
          </a:p>
          <a:p>
            <a:pPr lvl="1">
              <a:buFont typeface="Wingdings" pitchFamily="2" charset="2"/>
              <a:buChar char="§"/>
              <a:defRPr/>
            </a:pPr>
            <a:r>
              <a:rPr lang="en-US" altLang="en-US" dirty="0" smtClean="0"/>
              <a:t>Part A: 6 week randomized, double-blind, placebo-controlled trial</a:t>
            </a:r>
          </a:p>
          <a:p>
            <a:pPr lvl="1">
              <a:buFont typeface="Wingdings" pitchFamily="2" charset="2"/>
              <a:buChar char="§"/>
              <a:defRPr/>
            </a:pPr>
            <a:r>
              <a:rPr lang="en-US" altLang="en-US" dirty="0" smtClean="0"/>
              <a:t>Part B: All participants (blinded) received </a:t>
            </a:r>
            <a:r>
              <a:rPr lang="en-US" altLang="en-US" dirty="0" err="1" smtClean="0"/>
              <a:t>rilonacept</a:t>
            </a:r>
            <a:r>
              <a:rPr lang="en-US" altLang="en-US" dirty="0" smtClean="0"/>
              <a:t> for 9 weeks followed by a 9 week double blind, withdrawal period with randomization to </a:t>
            </a:r>
            <a:r>
              <a:rPr lang="en-US" altLang="en-US" dirty="0" err="1" smtClean="0"/>
              <a:t>rilonacept</a:t>
            </a:r>
            <a:r>
              <a:rPr lang="en-US" altLang="en-US" dirty="0" smtClean="0"/>
              <a:t> or to placebo</a:t>
            </a:r>
          </a:p>
          <a:p>
            <a:pPr>
              <a:defRPr/>
            </a:pPr>
            <a:r>
              <a:rPr lang="en-US" altLang="en-US" dirty="0" smtClean="0">
                <a:sym typeface="Wingdings" pitchFamily="2" charset="2"/>
              </a:rPr>
              <a:t>Primary efficacy endpoint: change in disease symptom composite score 0-10 (</a:t>
            </a:r>
            <a:r>
              <a:rPr lang="en-US" altLang="en-US" dirty="0" smtClean="0"/>
              <a:t>daily record of fever/chills, rash, eye redness/pain, fatigue, joint pain)</a:t>
            </a:r>
            <a:endParaRPr lang="en-US" altLang="en-US" dirty="0" smtClean="0">
              <a:sym typeface="Wingdings" pitchFamily="2" charset="2"/>
            </a:endParaRPr>
          </a:p>
          <a:p>
            <a:pPr>
              <a:defRPr/>
            </a:pPr>
            <a:endParaRPr lang="en-US" altLang="en-US" dirty="0" smtClean="0"/>
          </a:p>
          <a:p>
            <a:pPr>
              <a:defRPr/>
            </a:pPr>
            <a:endParaRPr lang="en-US" altLang="en-US" dirty="0" smtClean="0"/>
          </a:p>
          <a:p>
            <a:pPr>
              <a:defRPr/>
            </a:pPr>
            <a:endParaRPr lang="en-US" altLang="en-US" dirty="0" smtClean="0"/>
          </a:p>
          <a:p>
            <a:pPr>
              <a:defRPr/>
            </a:pPr>
            <a:endParaRPr lang="en-US" altLang="en-US" dirty="0" smtClean="0"/>
          </a:p>
          <a:p>
            <a:pPr>
              <a:defRPr/>
            </a:pPr>
            <a:endParaRPr lang="en-US" altLang="en-US" dirty="0" smtClean="0"/>
          </a:p>
          <a:p>
            <a:pPr>
              <a:defRPr/>
            </a:pPr>
            <a:endParaRPr lang="en-US" altLang="en-US" dirty="0" smtClean="0"/>
          </a:p>
          <a:p>
            <a:pPr>
              <a:defRPr/>
            </a:pPr>
            <a:endParaRPr lang="en-US" altLang="en-US" dirty="0" smtClean="0"/>
          </a:p>
          <a:p>
            <a:pPr>
              <a:defRPr/>
            </a:pPr>
            <a:endParaRPr lang="en-US" altLang="en-US" dirty="0" smtClean="0"/>
          </a:p>
          <a:p>
            <a:pPr lvl="1">
              <a:defRPr/>
            </a:pPr>
            <a:endParaRPr lang="en-US" altLang="en-US" dirty="0" smtClean="0"/>
          </a:p>
          <a:p>
            <a:pPr lvl="1">
              <a:defRPr/>
            </a:pPr>
            <a:endParaRPr lang="en-US" altLang="en-US" dirty="0" smtClean="0"/>
          </a:p>
        </p:txBody>
      </p:sp>
      <p:sp>
        <p:nvSpPr>
          <p:cNvPr id="70659" name="Title 1"/>
          <p:cNvSpPr>
            <a:spLocks noGrp="1"/>
          </p:cNvSpPr>
          <p:nvPr>
            <p:ph type="title"/>
          </p:nvPr>
        </p:nvSpPr>
        <p:spPr>
          <a:xfrm>
            <a:off x="152400" y="457200"/>
            <a:ext cx="8534400" cy="1295400"/>
          </a:xfrm>
        </p:spPr>
        <p:txBody>
          <a:bodyPr/>
          <a:lstStyle/>
          <a:p>
            <a:pPr algn="l"/>
            <a:r>
              <a:rPr lang="en-US" altLang="en-US" sz="3600" smtClean="0">
                <a:latin typeface="Book Antiqua" pitchFamily="18" charset="0"/>
              </a:rPr>
              <a:t>Rilonacept: Design Features</a:t>
            </a:r>
          </a:p>
        </p:txBody>
      </p:sp>
    </p:spTree>
    <p:extLst>
      <p:ext uri="{BB962C8B-B14F-4D97-AF65-F5344CB8AC3E}">
        <p14:creationId xmlns:p14="http://schemas.microsoft.com/office/powerpoint/2010/main" val="1967311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382000" cy="1219200"/>
          </a:xfrm>
        </p:spPr>
        <p:txBody>
          <a:bodyPr>
            <a:normAutofit fontScale="90000"/>
          </a:bodyPr>
          <a:lstStyle/>
          <a:p>
            <a:pPr algn="l">
              <a:defRPr/>
            </a:pPr>
            <a:r>
              <a:rPr lang="en-US" sz="3600" dirty="0" smtClean="0">
                <a:solidFill>
                  <a:schemeClr val="accent6"/>
                </a:solidFill>
              </a:rPr>
              <a:t/>
            </a:r>
            <a:br>
              <a:rPr lang="en-US" sz="3600" dirty="0" smtClean="0">
                <a:solidFill>
                  <a:schemeClr val="accent6"/>
                </a:solidFill>
              </a:rPr>
            </a:br>
            <a:r>
              <a:rPr lang="en-US" sz="3600" dirty="0" err="1" smtClean="0">
                <a:latin typeface="Book Antiqua" panose="02040602050305030304" pitchFamily="18" charset="0"/>
              </a:rPr>
              <a:t>Rilonacept</a:t>
            </a:r>
            <a:r>
              <a:rPr lang="en-US" sz="3600" dirty="0" smtClean="0">
                <a:latin typeface="Book Antiqua" panose="02040602050305030304" pitchFamily="18" charset="0"/>
              </a:rPr>
              <a:t> Evidence</a:t>
            </a:r>
            <a:br>
              <a:rPr lang="en-US" sz="3600" dirty="0" smtClean="0">
                <a:latin typeface="Book Antiqua" panose="02040602050305030304" pitchFamily="18" charset="0"/>
              </a:rPr>
            </a:br>
            <a:r>
              <a:rPr lang="en-US" sz="1800" dirty="0" smtClean="0">
                <a:latin typeface="Book Antiqua" panose="02040602050305030304" pitchFamily="18" charset="0"/>
              </a:rPr>
              <a:t>From  medical officer review </a:t>
            </a:r>
            <a:r>
              <a:rPr lang="en-US" sz="1800" dirty="0">
                <a:latin typeface="Book Antiqua" panose="02040602050305030304" pitchFamily="18" charset="0"/>
              </a:rPr>
              <a:t>BLA </a:t>
            </a:r>
            <a:r>
              <a:rPr lang="en-US" sz="1800" dirty="0" smtClean="0">
                <a:latin typeface="Book Antiqua" panose="02040602050305030304" pitchFamily="18" charset="0"/>
              </a:rPr>
              <a:t>125249 </a:t>
            </a:r>
            <a:r>
              <a:rPr lang="en-US" sz="1800" dirty="0" err="1" smtClean="0">
                <a:latin typeface="Book Antiqua" panose="02040602050305030304" pitchFamily="18" charset="0"/>
              </a:rPr>
              <a:t>Drugs@FDA</a:t>
            </a:r>
            <a:endParaRPr lang="en-US" sz="1800" dirty="0" smtClean="0">
              <a:latin typeface="Book Antiqua" panose="02040602050305030304" pitchFamily="18" charset="0"/>
            </a:endParaRPr>
          </a:p>
        </p:txBody>
      </p:sp>
      <p:sp>
        <p:nvSpPr>
          <p:cNvPr id="33795" name="Content Placeholder 2"/>
          <p:cNvSpPr>
            <a:spLocks noGrp="1"/>
          </p:cNvSpPr>
          <p:nvPr>
            <p:ph idx="1"/>
          </p:nvPr>
        </p:nvSpPr>
        <p:spPr>
          <a:xfrm>
            <a:off x="228600" y="2209800"/>
            <a:ext cx="8686800" cy="4297363"/>
          </a:xfrm>
        </p:spPr>
        <p:txBody>
          <a:bodyPr/>
          <a:lstStyle/>
          <a:p>
            <a:pPr>
              <a:defRPr/>
            </a:pPr>
            <a:r>
              <a:rPr lang="en-US" altLang="en-US" sz="2400" dirty="0" smtClean="0"/>
              <a:t>Trial Part A: Change in disease activity with </a:t>
            </a:r>
            <a:r>
              <a:rPr lang="en-US" altLang="en-US" sz="2400" dirty="0" err="1" smtClean="0"/>
              <a:t>rilonacept</a:t>
            </a:r>
            <a:r>
              <a:rPr lang="en-US" altLang="en-US" sz="2400" dirty="0" smtClean="0"/>
              <a:t> -2.6 compared to -0.3 for placebo (p&lt;0.0001)</a:t>
            </a:r>
          </a:p>
          <a:p>
            <a:pPr>
              <a:defRPr/>
            </a:pPr>
            <a:endParaRPr lang="en-US" altLang="en-US" sz="2400" dirty="0" smtClean="0"/>
          </a:p>
          <a:p>
            <a:pPr>
              <a:defRPr/>
            </a:pPr>
            <a:r>
              <a:rPr lang="en-US" altLang="en-US" sz="2400" dirty="0" smtClean="0"/>
              <a:t>Part B: No change in patients remaining on </a:t>
            </a:r>
            <a:r>
              <a:rPr lang="en-US" altLang="en-US" sz="2400" dirty="0" err="1" smtClean="0"/>
              <a:t>rilonacept</a:t>
            </a:r>
            <a:r>
              <a:rPr lang="en-US" altLang="en-US" sz="2400" dirty="0" smtClean="0"/>
              <a:t> compared to increase from 0.2 to 1.2 for placebo (p=0.0002)</a:t>
            </a:r>
          </a:p>
          <a:p>
            <a:pPr>
              <a:defRPr/>
            </a:pPr>
            <a:endParaRPr lang="en-US" altLang="en-US" sz="2400" dirty="0" smtClean="0"/>
          </a:p>
          <a:p>
            <a:pPr>
              <a:defRPr/>
            </a:pPr>
            <a:r>
              <a:rPr lang="en-US" altLang="en-US" sz="2400" dirty="0" smtClean="0"/>
              <a:t>Effect seen within a few days after a single injection</a:t>
            </a:r>
          </a:p>
          <a:p>
            <a:pPr>
              <a:defRPr/>
            </a:pPr>
            <a:endParaRPr lang="en-US" altLang="en-US" sz="2400" dirty="0" smtClean="0"/>
          </a:p>
          <a:p>
            <a:pPr>
              <a:defRPr/>
            </a:pPr>
            <a:r>
              <a:rPr lang="en-US" altLang="en-US" sz="2400" dirty="0" smtClean="0"/>
              <a:t>Consistent results for multiple pre-specified secondary endpoints and serum acute phase reactant levels</a:t>
            </a:r>
          </a:p>
          <a:p>
            <a:pPr>
              <a:defRPr/>
            </a:pPr>
            <a:endParaRPr lang="en-US" altLang="en-US" dirty="0" smtClean="0"/>
          </a:p>
          <a:p>
            <a:pPr>
              <a:defRPr/>
            </a:pPr>
            <a:endParaRPr lang="en-US" altLang="en-US"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5362" y="5959771"/>
            <a:ext cx="905762" cy="850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465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599243" y="929938"/>
            <a:ext cx="7772400" cy="1470025"/>
          </a:xfrm>
        </p:spPr>
        <p:txBody>
          <a:bodyPr>
            <a:normAutofit fontScale="90000"/>
          </a:bodyPr>
          <a:lstStyle/>
          <a:p>
            <a:r>
              <a:rPr lang="en-US" altLang="en-US" sz="4000" dirty="0" smtClean="0"/>
              <a:t>Rare Diseases: Common Issues in </a:t>
            </a:r>
            <a:br>
              <a:rPr lang="en-US" altLang="en-US" sz="4000" dirty="0" smtClean="0"/>
            </a:br>
            <a:r>
              <a:rPr lang="en-US" altLang="en-US" sz="4000" dirty="0" smtClean="0"/>
              <a:t>Drug Development </a:t>
            </a:r>
            <a:br>
              <a:rPr lang="en-US" altLang="en-US" sz="4000" dirty="0" smtClean="0"/>
            </a:br>
            <a:r>
              <a:rPr lang="en-US" altLang="en-US" sz="4000" dirty="0" smtClean="0"/>
              <a:t>August 2015 (Draft Guidance) </a:t>
            </a:r>
          </a:p>
        </p:txBody>
      </p:sp>
      <p:sp>
        <p:nvSpPr>
          <p:cNvPr id="15363" name="Subtitle 2"/>
          <p:cNvSpPr>
            <a:spLocks noGrp="1"/>
          </p:cNvSpPr>
          <p:nvPr>
            <p:ph type="subTitle" idx="1"/>
          </p:nvPr>
        </p:nvSpPr>
        <p:spPr>
          <a:xfrm>
            <a:off x="457200" y="2941468"/>
            <a:ext cx="8077200" cy="3765720"/>
          </a:xfrm>
        </p:spPr>
        <p:txBody>
          <a:bodyPr>
            <a:normAutofit fontScale="77500" lnSpcReduction="20000"/>
          </a:bodyPr>
          <a:lstStyle/>
          <a:p>
            <a:pPr marL="457200" indent="-457200" algn="l">
              <a:lnSpc>
                <a:spcPct val="150000"/>
              </a:lnSpc>
              <a:buFont typeface="Arial" panose="020B0604020202020204" pitchFamily="34" charset="0"/>
              <a:buChar char="•"/>
              <a:defRPr/>
            </a:pPr>
            <a:r>
              <a:rPr lang="en-US" altLang="en-US" sz="3600" dirty="0" smtClean="0">
                <a:ea typeface="Calibri" pitchFamily="34" charset="0"/>
                <a:cs typeface="Times New Roman" pitchFamily="18" charset="0"/>
              </a:rPr>
              <a:t>To assist sponsors of drug and biological products intended to treat or </a:t>
            </a:r>
          </a:p>
          <a:p>
            <a:pPr lvl="1" algn="l">
              <a:lnSpc>
                <a:spcPct val="150000"/>
              </a:lnSpc>
              <a:defRPr/>
            </a:pPr>
            <a:r>
              <a:rPr lang="en-US" altLang="en-US" sz="3600" dirty="0" smtClean="0">
                <a:solidFill>
                  <a:schemeClr val="tx1"/>
                </a:solidFill>
                <a:ea typeface="Calibri" pitchFamily="34" charset="0"/>
                <a:cs typeface="Times New Roman" pitchFamily="18" charset="0"/>
              </a:rPr>
              <a:t>prevent rare diseases </a:t>
            </a:r>
          </a:p>
          <a:p>
            <a:pPr marL="457200" indent="-457200" algn="l">
              <a:lnSpc>
                <a:spcPct val="150000"/>
              </a:lnSpc>
              <a:buFont typeface="Arial" panose="020B0604020202020204" pitchFamily="34" charset="0"/>
              <a:buChar char="•"/>
              <a:defRPr/>
            </a:pPr>
            <a:r>
              <a:rPr lang="en-US" altLang="en-US" sz="3600" dirty="0" smtClean="0">
                <a:ea typeface="Calibri" pitchFamily="34" charset="0"/>
                <a:cs typeface="Times New Roman" pitchFamily="18" charset="0"/>
              </a:rPr>
              <a:t>To help sponsors conduct more               </a:t>
            </a:r>
            <a:r>
              <a:rPr lang="en-US" altLang="en-US" sz="3600" dirty="0" smtClean="0">
                <a:solidFill>
                  <a:schemeClr val="tx1"/>
                </a:solidFill>
                <a:ea typeface="Calibri" pitchFamily="34" charset="0"/>
                <a:cs typeface="Times New Roman" pitchFamily="18" charset="0"/>
              </a:rPr>
              <a:t>efficient and successful </a:t>
            </a:r>
          </a:p>
          <a:p>
            <a:pPr lvl="1" algn="l">
              <a:lnSpc>
                <a:spcPct val="150000"/>
              </a:lnSpc>
              <a:defRPr/>
            </a:pPr>
            <a:r>
              <a:rPr lang="en-US" altLang="en-US" sz="3600" dirty="0" smtClean="0">
                <a:solidFill>
                  <a:schemeClr val="tx1"/>
                </a:solidFill>
                <a:ea typeface="Calibri" pitchFamily="34" charset="0"/>
                <a:cs typeface="Times New Roman" pitchFamily="18" charset="0"/>
              </a:rPr>
              <a:t>development programs  </a:t>
            </a:r>
          </a:p>
          <a:p>
            <a:pPr algn="l">
              <a:defRPr/>
            </a:pPr>
            <a:endParaRPr lang="en-US" altLang="en-US" dirty="0" smtClean="0">
              <a:ea typeface="Calibri" pitchFamily="34" charset="0"/>
            </a:endParaRPr>
          </a:p>
        </p:txBody>
      </p:sp>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581400"/>
            <a:ext cx="2465388" cy="312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8535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p:nvPr>
        </p:nvSpPr>
        <p:spPr>
          <a:xfrm>
            <a:off x="457199" y="2514600"/>
            <a:ext cx="8310785" cy="1470025"/>
          </a:xfrm>
        </p:spPr>
        <p:txBody>
          <a:bodyPr>
            <a:normAutofit fontScale="90000"/>
          </a:bodyPr>
          <a:lstStyle/>
          <a:p>
            <a:pPr algn="ctr"/>
            <a:r>
              <a:rPr lang="en-US" altLang="en-US" sz="4000" dirty="0" smtClean="0"/>
              <a:t>Thank you very much for your attention</a:t>
            </a:r>
            <a:r>
              <a:rPr lang="en-US" altLang="en-US" dirty="0" smtClean="0"/>
              <a:t/>
            </a:r>
            <a:br>
              <a:rPr lang="en-US" altLang="en-US" dirty="0" smtClean="0"/>
            </a:br>
            <a:r>
              <a:rPr lang="en-US" altLang="en-US" dirty="0" smtClean="0"/>
              <a:t/>
            </a:r>
            <a:br>
              <a:rPr lang="en-US" altLang="en-US" dirty="0" smtClean="0"/>
            </a:br>
            <a:r>
              <a:rPr lang="en-US" altLang="en-US" dirty="0" smtClean="0"/>
              <a:t>Send us a Question at:</a:t>
            </a:r>
            <a:br>
              <a:rPr lang="en-US" altLang="en-US" dirty="0" smtClean="0"/>
            </a:br>
            <a:r>
              <a:rPr lang="en-US" altLang="en-US" sz="3300" dirty="0" smtClean="0">
                <a:effectLst>
                  <a:outerShdw blurRad="38100" dist="38100" dir="2700000" algn="tl">
                    <a:srgbClr val="000000">
                      <a:alpha val="43137"/>
                    </a:srgbClr>
                  </a:outerShdw>
                </a:effectLst>
              </a:rPr>
              <a:t>CDERONDRareDiseaseProgram@fda.hhs.gov</a:t>
            </a:r>
          </a:p>
        </p:txBody>
      </p:sp>
      <p:sp>
        <p:nvSpPr>
          <p:cNvPr id="73731" name="Subtitle 2"/>
          <p:cNvSpPr>
            <a:spLocks noGrp="1"/>
          </p:cNvSpPr>
          <p:nvPr>
            <p:ph type="subTitle" idx="1"/>
          </p:nvPr>
        </p:nvSpPr>
        <p:spPr>
          <a:xfrm>
            <a:off x="722831" y="5105400"/>
            <a:ext cx="7669139" cy="1752600"/>
          </a:xfrm>
        </p:spPr>
        <p:txBody>
          <a:bodyPr/>
          <a:lstStyle/>
          <a:p>
            <a:r>
              <a:rPr lang="en-US" altLang="en-US" sz="2800" dirty="0" smtClean="0">
                <a:hlinkClick r:id="rId3"/>
              </a:rPr>
              <a:t>Jonathan.Goldsmith@fda.hhs.gov</a:t>
            </a:r>
            <a:endParaRPr lang="en-US" altLang="en-US" sz="2800" dirty="0" smtClean="0"/>
          </a:p>
          <a:p>
            <a:r>
              <a:rPr lang="en-US" altLang="en-US" dirty="0" smtClean="0"/>
              <a:t> </a:t>
            </a:r>
            <a:r>
              <a:rPr lang="en-US" altLang="en-US" sz="2800" dirty="0" smtClean="0"/>
              <a:t>Rare Diseases Program/OND/CDER/FDA</a:t>
            </a:r>
          </a:p>
        </p:txBody>
      </p:sp>
    </p:spTree>
    <p:extLst>
      <p:ext uri="{BB962C8B-B14F-4D97-AF65-F5344CB8AC3E}">
        <p14:creationId xmlns:p14="http://schemas.microsoft.com/office/powerpoint/2010/main" val="30869946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78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533400"/>
            <a:ext cx="8229600" cy="1143000"/>
          </a:xfrm>
        </p:spPr>
        <p:txBody>
          <a:bodyPr>
            <a:noAutofit/>
          </a:bodyPr>
          <a:lstStyle/>
          <a:p>
            <a:pPr>
              <a:defRPr/>
            </a:pPr>
            <a:r>
              <a:rPr lang="en-US" altLang="en-US" sz="4000" dirty="0" smtClean="0"/>
              <a:t/>
            </a:r>
            <a:br>
              <a:rPr lang="en-US" altLang="en-US" sz="4000" dirty="0" smtClean="0"/>
            </a:br>
            <a:r>
              <a:rPr lang="en-US" altLang="en-US" sz="4000" dirty="0" smtClean="0"/>
              <a:t>CDER Rare Diseases Program</a:t>
            </a:r>
            <a:endParaRPr lang="en-US" altLang="en-US" sz="4000" cap="all" dirty="0" smtClean="0"/>
          </a:p>
        </p:txBody>
      </p:sp>
      <p:sp>
        <p:nvSpPr>
          <p:cNvPr id="3076" name="Rectangle 3"/>
          <p:cNvSpPr>
            <a:spLocks noGrp="1" noChangeArrowheads="1"/>
          </p:cNvSpPr>
          <p:nvPr>
            <p:ph type="body" idx="1"/>
          </p:nvPr>
        </p:nvSpPr>
        <p:spPr>
          <a:xfrm>
            <a:off x="762000" y="2133602"/>
            <a:ext cx="7696200" cy="2773363"/>
          </a:xfrm>
        </p:spPr>
        <p:txBody>
          <a:bodyPr>
            <a:noAutofit/>
          </a:bodyPr>
          <a:lstStyle/>
          <a:p>
            <a:pPr marL="0" indent="0">
              <a:lnSpc>
                <a:spcPct val="120000"/>
              </a:lnSpc>
              <a:buFontTx/>
              <a:buNone/>
              <a:defRPr/>
            </a:pPr>
            <a:r>
              <a:rPr lang="en-US" altLang="en-US" b="1" dirty="0" smtClean="0">
                <a:latin typeface="Book Antiqua" pitchFamily="18" charset="0"/>
              </a:rPr>
              <a:t>Mission Statement:</a:t>
            </a:r>
          </a:p>
          <a:p>
            <a:pPr>
              <a:lnSpc>
                <a:spcPct val="120000"/>
              </a:lnSpc>
              <a:defRPr/>
            </a:pPr>
            <a:r>
              <a:rPr lang="en-US" altLang="en-US" sz="2800" dirty="0" smtClean="0">
                <a:latin typeface="Book Antiqua" pitchFamily="18" charset="0"/>
              </a:rPr>
              <a:t>Facilitate</a:t>
            </a:r>
          </a:p>
          <a:p>
            <a:pPr>
              <a:lnSpc>
                <a:spcPct val="120000"/>
              </a:lnSpc>
              <a:defRPr/>
            </a:pPr>
            <a:r>
              <a:rPr lang="en-US" altLang="en-US" sz="2800" dirty="0" smtClean="0">
                <a:latin typeface="Book Antiqua" pitchFamily="18" charset="0"/>
              </a:rPr>
              <a:t>Support</a:t>
            </a:r>
          </a:p>
          <a:p>
            <a:pPr>
              <a:lnSpc>
                <a:spcPct val="120000"/>
              </a:lnSpc>
              <a:defRPr/>
            </a:pPr>
            <a:r>
              <a:rPr lang="en-US" altLang="en-US" sz="2800" dirty="0" smtClean="0">
                <a:latin typeface="Book Antiqua" pitchFamily="18" charset="0"/>
              </a:rPr>
              <a:t>Accelerate </a:t>
            </a:r>
            <a:endParaRPr lang="en-US" altLang="en-US" sz="2800" dirty="0">
              <a:latin typeface="Book Antiqua" pitchFamily="18" charset="0"/>
            </a:endParaRPr>
          </a:p>
          <a:p>
            <a:pPr marL="0" indent="0">
              <a:lnSpc>
                <a:spcPct val="120000"/>
              </a:lnSpc>
              <a:buFontTx/>
              <a:buNone/>
              <a:defRPr/>
            </a:pPr>
            <a:r>
              <a:rPr lang="en-US" altLang="en-US" sz="2800" dirty="0" smtClean="0">
                <a:latin typeface="Book Antiqua" pitchFamily="18" charset="0"/>
              </a:rPr>
              <a:t>…the development of drug and biologic products for the treatment of patients with rare disorders</a:t>
            </a:r>
          </a:p>
        </p:txBody>
      </p:sp>
    </p:spTree>
    <p:extLst>
      <p:ext uri="{BB962C8B-B14F-4D97-AF65-F5344CB8AC3E}">
        <p14:creationId xmlns:p14="http://schemas.microsoft.com/office/powerpoint/2010/main" val="3547545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381000"/>
            <a:ext cx="8229600" cy="1143000"/>
          </a:xfrm>
        </p:spPr>
        <p:txBody>
          <a:bodyPr>
            <a:normAutofit fontScale="90000"/>
          </a:bodyPr>
          <a:lstStyle/>
          <a:p>
            <a:pPr>
              <a:defRPr/>
            </a:pPr>
            <a:r>
              <a:rPr lang="en-US" altLang="en-US" sz="4400" dirty="0" smtClean="0"/>
              <a:t/>
            </a:r>
            <a:br>
              <a:rPr lang="en-US" altLang="en-US" sz="4400" dirty="0" smtClean="0"/>
            </a:br>
            <a:r>
              <a:rPr lang="en-US" altLang="en-US" sz="4000" dirty="0" smtClean="0"/>
              <a:t>CDER Rare Diseases Program</a:t>
            </a:r>
            <a:endParaRPr lang="en-US" altLang="en-US" sz="4400" cap="all" dirty="0" smtClean="0"/>
          </a:p>
        </p:txBody>
      </p:sp>
      <p:sp>
        <p:nvSpPr>
          <p:cNvPr id="3076" name="Rectangle 3"/>
          <p:cNvSpPr>
            <a:spLocks noGrp="1" noChangeArrowheads="1"/>
          </p:cNvSpPr>
          <p:nvPr>
            <p:ph type="body" idx="1"/>
          </p:nvPr>
        </p:nvSpPr>
        <p:spPr>
          <a:xfrm>
            <a:off x="457200" y="1752600"/>
            <a:ext cx="8153400" cy="4622800"/>
          </a:xfrm>
        </p:spPr>
        <p:txBody>
          <a:bodyPr>
            <a:normAutofit fontScale="92500" lnSpcReduction="20000"/>
          </a:bodyPr>
          <a:lstStyle/>
          <a:p>
            <a:pPr marL="0" indent="0">
              <a:lnSpc>
                <a:spcPct val="120000"/>
              </a:lnSpc>
              <a:buFontTx/>
              <a:buNone/>
              <a:defRPr/>
            </a:pPr>
            <a:r>
              <a:rPr lang="en-US" altLang="en-US" sz="3600" b="1" dirty="0" smtClean="0">
                <a:latin typeface="Book Antiqua" pitchFamily="18" charset="0"/>
              </a:rPr>
              <a:t>Objectives:</a:t>
            </a:r>
          </a:p>
          <a:p>
            <a:pPr>
              <a:lnSpc>
                <a:spcPct val="120000"/>
              </a:lnSpc>
              <a:defRPr/>
            </a:pPr>
            <a:r>
              <a:rPr lang="en-US" altLang="en-US" sz="2900" dirty="0">
                <a:latin typeface="Book Antiqua" pitchFamily="18" charset="0"/>
              </a:rPr>
              <a:t>Coordinate development of CDER Policies, Procedures and Training</a:t>
            </a:r>
          </a:p>
          <a:p>
            <a:pPr>
              <a:lnSpc>
                <a:spcPct val="120000"/>
              </a:lnSpc>
              <a:defRPr/>
            </a:pPr>
            <a:r>
              <a:rPr lang="en-US" altLang="en-US" sz="2900" dirty="0">
                <a:latin typeface="Book Antiqua" pitchFamily="18" charset="0"/>
              </a:rPr>
              <a:t>Assist in development of good science</a:t>
            </a:r>
          </a:p>
          <a:p>
            <a:pPr>
              <a:lnSpc>
                <a:spcPct val="120000"/>
              </a:lnSpc>
              <a:defRPr/>
            </a:pPr>
            <a:r>
              <a:rPr lang="en-US" altLang="en-US" sz="2900" dirty="0" smtClean="0">
                <a:latin typeface="Book Antiqua" pitchFamily="18" charset="0"/>
              </a:rPr>
              <a:t>Work </a:t>
            </a:r>
            <a:r>
              <a:rPr lang="en-US" altLang="en-US" sz="2900" dirty="0">
                <a:latin typeface="Book Antiqua" pitchFamily="18" charset="0"/>
              </a:rPr>
              <a:t>collaboratively with stakeholders </a:t>
            </a:r>
          </a:p>
          <a:p>
            <a:pPr>
              <a:lnSpc>
                <a:spcPct val="120000"/>
              </a:lnSpc>
              <a:defRPr/>
            </a:pPr>
            <a:r>
              <a:rPr lang="en-US" altLang="en-US" sz="2900" dirty="0">
                <a:latin typeface="Book Antiqua" pitchFamily="18" charset="0"/>
              </a:rPr>
              <a:t>Promote consistency and innovation in </a:t>
            </a:r>
            <a:r>
              <a:rPr lang="en-US" altLang="en-US" sz="2900" dirty="0" smtClean="0">
                <a:latin typeface="Book Antiqua" pitchFamily="18" charset="0"/>
              </a:rPr>
              <a:t>review</a:t>
            </a:r>
          </a:p>
          <a:p>
            <a:pPr>
              <a:lnSpc>
                <a:spcPct val="120000"/>
              </a:lnSpc>
              <a:defRPr/>
            </a:pPr>
            <a:r>
              <a:rPr lang="en-US" altLang="en-US" sz="2900" dirty="0" smtClean="0">
                <a:latin typeface="Book Antiqua" pitchFamily="18" charset="0"/>
              </a:rPr>
              <a:t>Work </a:t>
            </a:r>
            <a:r>
              <a:rPr lang="en-US" altLang="en-US" sz="2900" dirty="0">
                <a:latin typeface="Book Antiqua" pitchFamily="18" charset="0"/>
              </a:rPr>
              <a:t>collaboratively with international regulatory partners to align regulatory requirements and advice to rare disease </a:t>
            </a:r>
            <a:r>
              <a:rPr lang="en-US" altLang="en-US" sz="2900" dirty="0" smtClean="0">
                <a:latin typeface="Book Antiqua" pitchFamily="18" charset="0"/>
              </a:rPr>
              <a:t>sponsors</a:t>
            </a:r>
            <a:endParaRPr lang="en-US" altLang="en-US" sz="2900" dirty="0">
              <a:latin typeface="Book Antiqua" pitchFamily="18" charset="0"/>
            </a:endParaRPr>
          </a:p>
        </p:txBody>
      </p:sp>
    </p:spTree>
    <p:extLst>
      <p:ext uri="{BB962C8B-B14F-4D97-AF65-F5344CB8AC3E}">
        <p14:creationId xmlns:p14="http://schemas.microsoft.com/office/powerpoint/2010/main" val="1582616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2400" y="457200"/>
            <a:ext cx="8534400" cy="1371600"/>
          </a:xfrm>
        </p:spPr>
        <p:txBody>
          <a:bodyPr>
            <a:normAutofit/>
          </a:bodyPr>
          <a:lstStyle/>
          <a:p>
            <a:pPr algn="l"/>
            <a:r>
              <a:rPr lang="en-US" altLang="en-US" sz="4000" b="1" dirty="0">
                <a:solidFill>
                  <a:schemeClr val="tx2"/>
                </a:solidFill>
                <a:latin typeface="Cambria" panose="02040503050406030204" pitchFamily="18" charset="0"/>
              </a:rPr>
              <a:t>The </a:t>
            </a:r>
            <a:r>
              <a:rPr lang="en-US" altLang="en-US" sz="4000" b="1" dirty="0" smtClean="0">
                <a:solidFill>
                  <a:schemeClr val="tx2"/>
                </a:solidFill>
                <a:latin typeface="Cambria" panose="02040503050406030204" pitchFamily="18" charset="0"/>
              </a:rPr>
              <a:t>Public </a:t>
            </a:r>
            <a:r>
              <a:rPr lang="en-US" altLang="en-US" sz="4000" b="1" dirty="0">
                <a:solidFill>
                  <a:schemeClr val="tx2"/>
                </a:solidFill>
                <a:latin typeface="Cambria" panose="02040503050406030204" pitchFamily="18" charset="0"/>
              </a:rPr>
              <a:t>H</a:t>
            </a:r>
            <a:r>
              <a:rPr lang="en-US" altLang="en-US" sz="4000" b="1" dirty="0" smtClean="0">
                <a:solidFill>
                  <a:schemeClr val="tx2"/>
                </a:solidFill>
                <a:latin typeface="Cambria" panose="02040503050406030204" pitchFamily="18" charset="0"/>
              </a:rPr>
              <a:t>ealth Impact                            </a:t>
            </a:r>
            <a:r>
              <a:rPr lang="en-US" altLang="en-US" sz="4000" b="1" dirty="0">
                <a:solidFill>
                  <a:schemeClr val="tx2"/>
                </a:solidFill>
                <a:latin typeface="Cambria" panose="02040503050406030204" pitchFamily="18" charset="0"/>
              </a:rPr>
              <a:t>of </a:t>
            </a:r>
            <a:r>
              <a:rPr lang="en-US" altLang="en-US" sz="4000" b="1" dirty="0" smtClean="0">
                <a:solidFill>
                  <a:schemeClr val="tx2"/>
                </a:solidFill>
                <a:latin typeface="Cambria" panose="02040503050406030204" pitchFamily="18" charset="0"/>
              </a:rPr>
              <a:t>Rare Diseases Is Substantial</a:t>
            </a:r>
            <a:endParaRPr lang="en-US" altLang="en-US" sz="4000" b="1" dirty="0">
              <a:solidFill>
                <a:schemeClr val="tx2"/>
              </a:solidFill>
              <a:latin typeface="Cambria" panose="02040503050406030204" pitchFamily="18" charset="0"/>
            </a:endParaRPr>
          </a:p>
        </p:txBody>
      </p:sp>
      <p:sp>
        <p:nvSpPr>
          <p:cNvPr id="10243" name="Content Placeholder 2"/>
          <p:cNvSpPr>
            <a:spLocks noGrp="1"/>
          </p:cNvSpPr>
          <p:nvPr>
            <p:ph idx="1"/>
          </p:nvPr>
        </p:nvSpPr>
        <p:spPr>
          <a:xfrm>
            <a:off x="381000" y="1981200"/>
            <a:ext cx="8305800" cy="4572000"/>
          </a:xfrm>
        </p:spPr>
        <p:txBody>
          <a:bodyPr>
            <a:normAutofit fontScale="92500" lnSpcReduction="10000"/>
          </a:bodyPr>
          <a:lstStyle/>
          <a:p>
            <a:pPr>
              <a:defRPr/>
            </a:pPr>
            <a:r>
              <a:rPr lang="en-US" altLang="en-US" b="1" dirty="0" smtClean="0">
                <a:latin typeface="Book Antiqua" panose="02040602050305030304" pitchFamily="18" charset="0"/>
              </a:rPr>
              <a:t>1 in 10 Americans have a rare disease</a:t>
            </a:r>
            <a:r>
              <a:rPr lang="en-US" altLang="en-US" dirty="0" smtClean="0">
                <a:latin typeface="Book Antiqua" panose="02040602050305030304" pitchFamily="18" charset="0"/>
              </a:rPr>
              <a:t> </a:t>
            </a:r>
            <a:endParaRPr lang="en-US" altLang="en-US" dirty="0" smtClean="0">
              <a:latin typeface="Book Antiqua" panose="02040602050305030304" pitchFamily="18" charset="0"/>
            </a:endParaRPr>
          </a:p>
          <a:p>
            <a:pPr marL="0" indent="0">
              <a:buNone/>
              <a:defRPr/>
            </a:pPr>
            <a:r>
              <a:rPr lang="en-US" altLang="en-US" dirty="0">
                <a:latin typeface="Book Antiqua" panose="02040602050305030304" pitchFamily="18" charset="0"/>
              </a:rPr>
              <a:t>	</a:t>
            </a:r>
            <a:r>
              <a:rPr lang="en-US" altLang="en-US" dirty="0" smtClean="0">
                <a:latin typeface="Book Antiqua" panose="02040602050305030304" pitchFamily="18" charset="0"/>
              </a:rPr>
              <a:t>(~</a:t>
            </a:r>
            <a:r>
              <a:rPr lang="en-US" altLang="en-US" dirty="0" smtClean="0">
                <a:latin typeface="Book Antiqua" panose="02040602050305030304" pitchFamily="18" charset="0"/>
              </a:rPr>
              <a:t>30 million) </a:t>
            </a:r>
          </a:p>
          <a:p>
            <a:pPr lvl="1">
              <a:defRPr/>
            </a:pPr>
            <a:r>
              <a:rPr lang="en-US" altLang="en-US" dirty="0" smtClean="0">
                <a:latin typeface="Book Antiqua" panose="02040602050305030304" pitchFamily="18" charset="0"/>
              </a:rPr>
              <a:t>over 7,000 identified rare diseases</a:t>
            </a:r>
          </a:p>
          <a:p>
            <a:pPr lvl="1">
              <a:defRPr/>
            </a:pPr>
            <a:r>
              <a:rPr lang="en-US" altLang="en-US" dirty="0" smtClean="0">
                <a:latin typeface="Book Antiqua" panose="02040602050305030304" pitchFamily="18" charset="0"/>
              </a:rPr>
              <a:t>impact often overlooked due to small numbers of patients per disease</a:t>
            </a:r>
          </a:p>
          <a:p>
            <a:pPr lvl="1">
              <a:defRPr/>
            </a:pPr>
            <a:endParaRPr lang="en-US" altLang="en-US" sz="1000" dirty="0" smtClean="0">
              <a:latin typeface="Book Antiqua" panose="02040602050305030304" pitchFamily="18" charset="0"/>
            </a:endParaRPr>
          </a:p>
          <a:p>
            <a:pPr>
              <a:defRPr/>
            </a:pPr>
            <a:endParaRPr lang="en-US" altLang="en-US" sz="200" dirty="0" smtClean="0">
              <a:latin typeface="Book Antiqua" panose="02040602050305030304" pitchFamily="18" charset="0"/>
            </a:endParaRPr>
          </a:p>
          <a:p>
            <a:pPr>
              <a:defRPr/>
            </a:pPr>
            <a:endParaRPr lang="en-US" altLang="en-US" sz="100" dirty="0" smtClean="0">
              <a:latin typeface="Book Antiqua" panose="02040602050305030304" pitchFamily="18" charset="0"/>
            </a:endParaRPr>
          </a:p>
          <a:p>
            <a:pPr>
              <a:defRPr/>
            </a:pPr>
            <a:r>
              <a:rPr lang="en-US" altLang="en-US" dirty="0" smtClean="0">
                <a:latin typeface="Book Antiqua" panose="02040602050305030304" pitchFamily="18" charset="0"/>
              </a:rPr>
              <a:t>Most rare diseases are </a:t>
            </a:r>
            <a:r>
              <a:rPr lang="en-US" altLang="en-US" b="1" dirty="0" smtClean="0">
                <a:latin typeface="Book Antiqua" panose="02040602050305030304" pitchFamily="18" charset="0"/>
              </a:rPr>
              <a:t>serious and progressive</a:t>
            </a:r>
            <a:r>
              <a:rPr lang="en-US" altLang="en-US" dirty="0" smtClean="0">
                <a:latin typeface="Book Antiqua" panose="02040602050305030304" pitchFamily="18" charset="0"/>
              </a:rPr>
              <a:t>, many are </a:t>
            </a:r>
            <a:r>
              <a:rPr lang="en-US" altLang="en-US" b="1" dirty="0" smtClean="0">
                <a:latin typeface="Book Antiqua" panose="02040602050305030304" pitchFamily="18" charset="0"/>
              </a:rPr>
              <a:t>fatal</a:t>
            </a:r>
          </a:p>
          <a:p>
            <a:pPr>
              <a:defRPr/>
            </a:pPr>
            <a:endParaRPr lang="en-US" altLang="en-US" sz="1050" dirty="0" smtClean="0">
              <a:latin typeface="Book Antiqua" panose="02040602050305030304" pitchFamily="18" charset="0"/>
            </a:endParaRPr>
          </a:p>
          <a:p>
            <a:pPr>
              <a:defRPr/>
            </a:pPr>
            <a:r>
              <a:rPr lang="en-US" altLang="en-US" dirty="0" smtClean="0">
                <a:latin typeface="Book Antiqua" panose="02040602050305030304" pitchFamily="18" charset="0"/>
              </a:rPr>
              <a:t>85% are genetic and 50% affect children - severe  impact on patients and their families</a:t>
            </a:r>
          </a:p>
          <a:p>
            <a:pPr>
              <a:defRPr/>
            </a:pPr>
            <a:endParaRPr lang="en-US" altLang="en-US" sz="900" dirty="0" smtClean="0"/>
          </a:p>
          <a:p>
            <a:pPr eaLnBrk="1" hangingPunct="1">
              <a:lnSpc>
                <a:spcPct val="90000"/>
              </a:lnSpc>
              <a:buClr>
                <a:schemeClr val="accent2"/>
              </a:buClr>
              <a:defRPr/>
            </a:pPr>
            <a:endParaRPr lang="en-US" altLang="en-US" sz="200" dirty="0" smtClean="0"/>
          </a:p>
          <a:p>
            <a:pPr>
              <a:defRPr/>
            </a:pPr>
            <a:endParaRPr lang="en-US" altLang="en-US" sz="3200" dirty="0" smtClean="0"/>
          </a:p>
          <a:p>
            <a:pPr>
              <a:defRPr/>
            </a:pPr>
            <a:endParaRPr lang="en-US" altLang="en-US" sz="1100" dirty="0" smtClean="0">
              <a:solidFill>
                <a:srgbClr val="000000"/>
              </a:solidFill>
            </a:endParaRPr>
          </a:p>
        </p:txBody>
      </p:sp>
    </p:spTree>
    <p:extLst>
      <p:ext uri="{BB962C8B-B14F-4D97-AF65-F5344CB8AC3E}">
        <p14:creationId xmlns:p14="http://schemas.microsoft.com/office/powerpoint/2010/main" val="1699228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600" y="533400"/>
            <a:ext cx="8610600" cy="914400"/>
          </a:xfrm>
        </p:spPr>
        <p:txBody>
          <a:bodyPr>
            <a:noAutofit/>
          </a:bodyPr>
          <a:lstStyle/>
          <a:p>
            <a:pPr algn="l"/>
            <a:r>
              <a:rPr lang="en-US" altLang="en-US" sz="4000" b="1" dirty="0">
                <a:solidFill>
                  <a:schemeClr val="tx2"/>
                </a:solidFill>
                <a:latin typeface="Cambria" panose="02040503050406030204" pitchFamily="18" charset="0"/>
              </a:rPr>
              <a:t>The 1983</a:t>
            </a:r>
            <a:br>
              <a:rPr lang="en-US" altLang="en-US" sz="4000" b="1" dirty="0">
                <a:solidFill>
                  <a:schemeClr val="tx2"/>
                </a:solidFill>
                <a:latin typeface="Cambria" panose="02040503050406030204" pitchFamily="18" charset="0"/>
              </a:rPr>
            </a:br>
            <a:r>
              <a:rPr lang="en-US" altLang="en-US" sz="4000" b="1" dirty="0">
                <a:solidFill>
                  <a:schemeClr val="tx2"/>
                </a:solidFill>
                <a:latin typeface="Cambria" panose="02040503050406030204" pitchFamily="18" charset="0"/>
              </a:rPr>
              <a:t>Orphan Drug Act (ODA)</a:t>
            </a:r>
          </a:p>
        </p:txBody>
      </p:sp>
      <p:sp>
        <p:nvSpPr>
          <p:cNvPr id="3" name="Content Placeholder 2"/>
          <p:cNvSpPr>
            <a:spLocks noGrp="1"/>
          </p:cNvSpPr>
          <p:nvPr>
            <p:ph idx="1"/>
          </p:nvPr>
        </p:nvSpPr>
        <p:spPr>
          <a:xfrm>
            <a:off x="388833" y="2112842"/>
            <a:ext cx="8305800" cy="4565949"/>
          </a:xfrm>
        </p:spPr>
        <p:txBody>
          <a:bodyPr>
            <a:normAutofit/>
          </a:bodyPr>
          <a:lstStyle/>
          <a:p>
            <a:pPr marL="857250" lvl="1" indent="-457200">
              <a:defRPr/>
            </a:pPr>
            <a:r>
              <a:rPr lang="en-US" altLang="en-US" sz="3200" dirty="0" smtClean="0">
                <a:latin typeface="Book Antiqua" panose="02040602050305030304" pitchFamily="18" charset="0"/>
              </a:rPr>
              <a:t>Enacted to stimulate product </a:t>
            </a:r>
            <a:r>
              <a:rPr lang="en-US" altLang="en-US" sz="3200" dirty="0">
                <a:latin typeface="Book Antiqua" panose="02040602050305030304" pitchFamily="18" charset="0"/>
              </a:rPr>
              <a:t>development for rare disease/condition diagnosis, prevention or treatment </a:t>
            </a:r>
            <a:endParaRPr lang="en-US" altLang="en-US" sz="3200" dirty="0" smtClean="0">
              <a:latin typeface="Book Antiqua" panose="02040602050305030304" pitchFamily="18" charset="0"/>
            </a:endParaRPr>
          </a:p>
          <a:p>
            <a:pPr>
              <a:defRPr/>
            </a:pPr>
            <a:endParaRPr lang="en-US" altLang="en-US" sz="1050" dirty="0" smtClean="0">
              <a:latin typeface="Book Antiqua" panose="02040602050305030304" pitchFamily="18" charset="0"/>
            </a:endParaRPr>
          </a:p>
          <a:p>
            <a:pPr>
              <a:defRPr/>
            </a:pPr>
            <a:endParaRPr lang="en-US" altLang="en-US" sz="1050" dirty="0">
              <a:latin typeface="Book Antiqua" panose="02040602050305030304" pitchFamily="18" charset="0"/>
            </a:endParaRPr>
          </a:p>
          <a:p>
            <a:pPr>
              <a:defRPr/>
            </a:pPr>
            <a:endParaRPr lang="en-US" altLang="en-US" sz="1050" dirty="0" smtClean="0">
              <a:latin typeface="Book Antiqua" panose="02040602050305030304" pitchFamily="18" charset="0"/>
            </a:endParaRPr>
          </a:p>
          <a:p>
            <a:pPr>
              <a:defRPr/>
            </a:pPr>
            <a:endParaRPr lang="en-US" altLang="en-US" sz="1050" dirty="0">
              <a:latin typeface="Book Antiqua" panose="02040602050305030304" pitchFamily="18" charset="0"/>
            </a:endParaRPr>
          </a:p>
          <a:p>
            <a:pPr>
              <a:defRPr/>
            </a:pPr>
            <a:endParaRPr lang="en-US" altLang="en-US" sz="1050" dirty="0" smtClean="0">
              <a:latin typeface="Book Antiqua" panose="02040602050305030304" pitchFamily="18" charset="0"/>
            </a:endParaRPr>
          </a:p>
          <a:p>
            <a:pPr>
              <a:defRPr/>
            </a:pPr>
            <a:endParaRPr lang="en-US" altLang="en-US" sz="1050" dirty="0">
              <a:latin typeface="Book Antiqua" panose="02040602050305030304" pitchFamily="18" charset="0"/>
            </a:endParaRPr>
          </a:p>
          <a:p>
            <a:pPr>
              <a:defRPr/>
            </a:pPr>
            <a:endParaRPr lang="en-US" altLang="en-US" sz="1000" dirty="0" smtClean="0">
              <a:latin typeface="Book Antiqua" panose="02040602050305030304" pitchFamily="18" charset="0"/>
            </a:endParaRPr>
          </a:p>
          <a:p>
            <a:pPr>
              <a:defRPr/>
            </a:pPr>
            <a:endParaRPr lang="en-US" altLang="en-US" sz="1050" dirty="0">
              <a:latin typeface="Book Antiqua" panose="02040602050305030304" pitchFamily="18" charset="0"/>
            </a:endParaRPr>
          </a:p>
          <a:p>
            <a:pPr lvl="1">
              <a:defRPr/>
            </a:pPr>
            <a:r>
              <a:rPr lang="en-US" dirty="0" smtClean="0">
                <a:solidFill>
                  <a:srgbClr val="000000"/>
                </a:solidFill>
                <a:latin typeface="Book Antiqua" panose="02040602050305030304" pitchFamily="18" charset="0"/>
              </a:rPr>
              <a:t>Pre ODA less than 1 drug a year approved for </a:t>
            </a:r>
            <a:r>
              <a:rPr lang="en-US" dirty="0">
                <a:solidFill>
                  <a:srgbClr val="000000"/>
                </a:solidFill>
                <a:latin typeface="Book Antiqua" panose="02040602050305030304" pitchFamily="18" charset="0"/>
              </a:rPr>
              <a:t>rare </a:t>
            </a:r>
            <a:r>
              <a:rPr lang="en-US" dirty="0" smtClean="0">
                <a:solidFill>
                  <a:srgbClr val="000000"/>
                </a:solidFill>
                <a:latin typeface="Book Antiqua" panose="02040602050305030304" pitchFamily="18" charset="0"/>
              </a:rPr>
              <a:t>diseases in the US</a:t>
            </a:r>
          </a:p>
          <a:p>
            <a:pPr>
              <a:defRPr/>
            </a:pPr>
            <a:endParaRPr lang="en-US" sz="1800" dirty="0" smtClean="0">
              <a:solidFill>
                <a:srgbClr val="000000"/>
              </a:solidFill>
            </a:endParaRPr>
          </a:p>
          <a:p>
            <a:pPr>
              <a:defRPr/>
            </a:pPr>
            <a:endParaRPr lang="en-US" sz="2000" dirty="0">
              <a:solidFill>
                <a:srgbClr val="000000"/>
              </a:solidFill>
              <a:latin typeface="+mj-lt"/>
            </a:endParaRPr>
          </a:p>
          <a:p>
            <a:pPr>
              <a:defRPr/>
            </a:pPr>
            <a:endParaRPr lang="en-US" dirty="0"/>
          </a:p>
        </p:txBody>
      </p:sp>
      <p:pic>
        <p:nvPicPr>
          <p:cNvPr id="6" name="Picture 6"/>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82916">
            <a:off x="4192288" y="3809950"/>
            <a:ext cx="2275114" cy="1219200"/>
          </a:xfrm>
          <a:prstGeom prst="rect">
            <a:avLst/>
          </a:prstGeom>
          <a:noFill/>
          <a:ln>
            <a:noFill/>
          </a:ln>
          <a:effectLst>
            <a:glow rad="63500">
              <a:schemeClr val="accent1">
                <a:satMod val="175000"/>
                <a:alpha val="40000"/>
              </a:schemeClr>
            </a:glo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7207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275573"/>
            <a:ext cx="8534400" cy="1294465"/>
          </a:xfrm>
        </p:spPr>
        <p:txBody>
          <a:bodyPr>
            <a:noAutofit/>
          </a:bodyPr>
          <a:lstStyle/>
          <a:p>
            <a:pPr algn="l"/>
            <a:r>
              <a:rPr lang="en-US" altLang="en-US" sz="4000" b="1" dirty="0">
                <a:solidFill>
                  <a:schemeClr val="tx2"/>
                </a:solidFill>
                <a:latin typeface="Cambria" panose="02040503050406030204" pitchFamily="18" charset="0"/>
              </a:rPr>
              <a:t>What does Orphan</a:t>
            </a:r>
            <a:br>
              <a:rPr lang="en-US" altLang="en-US" sz="4000" b="1" dirty="0">
                <a:solidFill>
                  <a:schemeClr val="tx2"/>
                </a:solidFill>
                <a:latin typeface="Cambria" panose="02040503050406030204" pitchFamily="18" charset="0"/>
              </a:rPr>
            </a:br>
            <a:r>
              <a:rPr lang="en-US" altLang="en-US" sz="4000" b="1" dirty="0">
                <a:solidFill>
                  <a:schemeClr val="tx2"/>
                </a:solidFill>
                <a:latin typeface="Cambria" panose="02040503050406030204" pitchFamily="18" charset="0"/>
              </a:rPr>
              <a:t>Designation provide?</a:t>
            </a:r>
          </a:p>
        </p:txBody>
      </p:sp>
      <p:sp>
        <p:nvSpPr>
          <p:cNvPr id="24579" name="Content Placeholder 2"/>
          <p:cNvSpPr>
            <a:spLocks noGrp="1"/>
          </p:cNvSpPr>
          <p:nvPr>
            <p:ph idx="1"/>
          </p:nvPr>
        </p:nvSpPr>
        <p:spPr>
          <a:xfrm>
            <a:off x="457200" y="1570038"/>
            <a:ext cx="8305800" cy="10926762"/>
          </a:xfrm>
        </p:spPr>
        <p:txBody>
          <a:bodyPr/>
          <a:lstStyle/>
          <a:p>
            <a:pPr>
              <a:defRPr/>
            </a:pPr>
            <a:r>
              <a:rPr lang="en-US" altLang="en-US" b="1" dirty="0" smtClean="0">
                <a:latin typeface="Book Antiqua" panose="02040602050305030304" pitchFamily="18" charset="0"/>
              </a:rPr>
              <a:t>Financial incentives</a:t>
            </a:r>
            <a:endParaRPr lang="en-US" altLang="en-US" sz="100" dirty="0" smtClean="0">
              <a:latin typeface="Book Antiqua" panose="02040602050305030304" pitchFamily="18" charset="0"/>
            </a:endParaRPr>
          </a:p>
          <a:p>
            <a:pPr lvl="1">
              <a:buFont typeface="Wingdings" pitchFamily="2" charset="2"/>
              <a:buChar char="ü"/>
              <a:defRPr/>
            </a:pPr>
            <a:r>
              <a:rPr lang="en-US" altLang="en-US" sz="2800" dirty="0" smtClean="0">
                <a:latin typeface="Book Antiqua" panose="02040602050305030304" pitchFamily="18" charset="0"/>
              </a:rPr>
              <a:t> </a:t>
            </a:r>
            <a:r>
              <a:rPr lang="en-US" altLang="en-US" sz="2400" dirty="0" smtClean="0">
                <a:latin typeface="Book Antiqua" panose="02040602050305030304" pitchFamily="18" charset="0"/>
              </a:rPr>
              <a:t>tax credits up to 50% of qualified clinical trial costs</a:t>
            </a:r>
          </a:p>
          <a:p>
            <a:pPr>
              <a:buFont typeface="Wingdings" pitchFamily="2" charset="2"/>
              <a:buChar char="ü"/>
              <a:defRPr/>
            </a:pPr>
            <a:endParaRPr lang="en-US" altLang="en-US" sz="100" dirty="0" smtClean="0">
              <a:latin typeface="Book Antiqua" panose="02040602050305030304" pitchFamily="18" charset="0"/>
            </a:endParaRPr>
          </a:p>
          <a:p>
            <a:pPr lvl="1">
              <a:buFont typeface="Wingdings" pitchFamily="2" charset="2"/>
              <a:buChar char="ü"/>
              <a:defRPr/>
            </a:pPr>
            <a:r>
              <a:rPr lang="en-US" altLang="en-US" sz="2400" dirty="0" smtClean="0">
                <a:latin typeface="Book Antiqua" panose="02040602050305030304" pitchFamily="18" charset="0"/>
              </a:rPr>
              <a:t> waiver of FDA User Fees </a:t>
            </a:r>
          </a:p>
          <a:p>
            <a:pPr marL="914400" lvl="2" indent="0">
              <a:buFontTx/>
              <a:buNone/>
              <a:defRPr/>
            </a:pPr>
            <a:r>
              <a:rPr lang="en-US" altLang="en-US" sz="2000" dirty="0" smtClean="0">
                <a:latin typeface="Book Antiqua" panose="02040602050305030304" pitchFamily="18" charset="0"/>
              </a:rPr>
              <a:t>note: the fee </a:t>
            </a:r>
            <a:r>
              <a:rPr lang="en-US" altLang="en-US" sz="2000" i="1" dirty="0" smtClean="0">
                <a:latin typeface="Book Antiqua" panose="02040602050305030304" pitchFamily="18" charset="0"/>
              </a:rPr>
              <a:t>is</a:t>
            </a:r>
            <a:r>
              <a:rPr lang="en-US" altLang="en-US" sz="2000" dirty="0" smtClean="0">
                <a:latin typeface="Book Antiqua" panose="02040602050305030304" pitchFamily="18" charset="0"/>
              </a:rPr>
              <a:t> applied if application includes an indication other than the rare disease for which the drug was designated</a:t>
            </a:r>
          </a:p>
          <a:p>
            <a:pPr lvl="1">
              <a:buFont typeface="Wingdings" pitchFamily="2" charset="2"/>
              <a:buChar char="ü"/>
              <a:defRPr/>
            </a:pPr>
            <a:endParaRPr lang="en-US" altLang="en-US" sz="200" dirty="0" smtClean="0">
              <a:latin typeface="Book Antiqua" panose="02040602050305030304" pitchFamily="18" charset="0"/>
            </a:endParaRPr>
          </a:p>
          <a:p>
            <a:pPr lvl="1">
              <a:buFont typeface="Wingdings" pitchFamily="2" charset="2"/>
              <a:buChar char="ü"/>
              <a:defRPr/>
            </a:pPr>
            <a:r>
              <a:rPr lang="en-US" altLang="en-US" sz="2400" dirty="0" smtClean="0">
                <a:latin typeface="Book Antiqua" panose="02040602050305030304" pitchFamily="18" charset="0"/>
              </a:rPr>
              <a:t> seven years of marketing exclusivity</a:t>
            </a:r>
          </a:p>
          <a:p>
            <a:pPr lvl="1">
              <a:buFont typeface="Wingdings" pitchFamily="2" charset="2"/>
              <a:buChar char="ü"/>
              <a:defRPr/>
            </a:pPr>
            <a:endParaRPr lang="en-US" altLang="en-US" sz="100" dirty="0" smtClean="0">
              <a:latin typeface="Book Antiqua" panose="02040602050305030304" pitchFamily="18" charset="0"/>
            </a:endParaRPr>
          </a:p>
          <a:p>
            <a:pPr>
              <a:defRPr/>
            </a:pPr>
            <a:r>
              <a:rPr lang="en-US" altLang="en-US" sz="2800" b="1" dirty="0" smtClean="0">
                <a:latin typeface="Book Antiqua" panose="02040602050305030304" pitchFamily="18" charset="0"/>
              </a:rPr>
              <a:t>PREA</a:t>
            </a:r>
            <a:r>
              <a:rPr lang="en-US" altLang="en-US" sz="3600" b="1" dirty="0" smtClean="0">
                <a:latin typeface="Book Antiqua" panose="02040602050305030304" pitchFamily="18" charset="0"/>
              </a:rPr>
              <a:t> </a:t>
            </a:r>
            <a:r>
              <a:rPr lang="en-US" altLang="en-US" b="1" dirty="0" smtClean="0">
                <a:latin typeface="Book Antiqua" panose="02040602050305030304" pitchFamily="18" charset="0"/>
              </a:rPr>
              <a:t>exemption </a:t>
            </a:r>
          </a:p>
          <a:p>
            <a:pPr marL="457200" lvl="1" indent="0">
              <a:buFontTx/>
              <a:buNone/>
              <a:defRPr/>
            </a:pPr>
            <a:r>
              <a:rPr lang="en-US" altLang="en-US" dirty="0" smtClean="0">
                <a:latin typeface="Book Antiqua" panose="02040602050305030304" pitchFamily="18" charset="0"/>
              </a:rPr>
              <a:t>products with orphan drug designation are exempted from Pediatric Research Equity Act (21 U.S.C. 355c) requirements  </a:t>
            </a:r>
          </a:p>
          <a:p>
            <a:pPr>
              <a:defRPr/>
            </a:pPr>
            <a:endParaRPr lang="en-US" altLang="en-US" dirty="0" smtClean="0"/>
          </a:p>
          <a:p>
            <a:pPr>
              <a:defRPr/>
            </a:pPr>
            <a:endParaRPr lang="en-US" altLang="en-US" dirty="0" smtClean="0"/>
          </a:p>
        </p:txBody>
      </p:sp>
    </p:spTree>
    <p:extLst>
      <p:ext uri="{BB962C8B-B14F-4D97-AF65-F5344CB8AC3E}">
        <p14:creationId xmlns:p14="http://schemas.microsoft.com/office/powerpoint/2010/main" val="4091862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58026" y="1238060"/>
            <a:ext cx="7716853" cy="4583317"/>
          </a:xfrm>
        </p:spPr>
        <p:txBody>
          <a:bodyPr>
            <a:noAutofit/>
          </a:bodyPr>
          <a:lstStyle/>
          <a:p>
            <a:pPr>
              <a:defRPr/>
            </a:pPr>
            <a:r>
              <a:rPr lang="en-US" altLang="en-US" sz="3600" dirty="0" smtClean="0"/>
              <a:t/>
            </a:r>
            <a:br>
              <a:rPr lang="en-US" altLang="en-US" sz="3600" dirty="0" smtClean="0"/>
            </a:br>
            <a:r>
              <a:rPr lang="en-US" altLang="en-US" sz="4000" b="1" dirty="0" smtClean="0">
                <a:latin typeface="Book Antiqua" panose="02040602050305030304" pitchFamily="18" charset="0"/>
              </a:rPr>
              <a:t/>
            </a:r>
            <a:br>
              <a:rPr lang="en-US" altLang="en-US" sz="4000" b="1" dirty="0" smtClean="0">
                <a:latin typeface="Book Antiqua" panose="02040602050305030304" pitchFamily="18" charset="0"/>
              </a:rPr>
            </a:br>
            <a:r>
              <a:rPr lang="en-US" altLang="en-US" sz="4000" b="1" dirty="0">
                <a:latin typeface="Book Antiqua" panose="02040602050305030304" pitchFamily="18" charset="0"/>
              </a:rPr>
              <a:t>The ODA </a:t>
            </a:r>
            <a:r>
              <a:rPr lang="en-US" altLang="en-US" sz="4000" b="1" i="1" dirty="0">
                <a:latin typeface="Book Antiqua" panose="02040602050305030304" pitchFamily="18" charset="0"/>
              </a:rPr>
              <a:t>does</a:t>
            </a:r>
            <a:r>
              <a:rPr lang="en-US" altLang="en-US" sz="4000" b="1" i="1" dirty="0">
                <a:solidFill>
                  <a:srgbClr val="0070C0"/>
                </a:solidFill>
                <a:latin typeface="Book Antiqua" panose="02040602050305030304" pitchFamily="18" charset="0"/>
              </a:rPr>
              <a:t> not </a:t>
            </a:r>
            <a:r>
              <a:rPr lang="en-US" altLang="en-US" sz="4000" b="1" dirty="0">
                <a:latin typeface="Book Antiqua" panose="02040602050305030304" pitchFamily="18" charset="0"/>
              </a:rPr>
              <a:t>alter</a:t>
            </a:r>
            <a:br>
              <a:rPr lang="en-US" altLang="en-US" sz="4000" b="1" dirty="0">
                <a:latin typeface="Book Antiqua" panose="02040602050305030304" pitchFamily="18" charset="0"/>
              </a:rPr>
            </a:br>
            <a:r>
              <a:rPr lang="en-US" altLang="en-US" sz="4000" b="1" dirty="0">
                <a:latin typeface="Book Antiqua" panose="02040602050305030304" pitchFamily="18" charset="0"/>
              </a:rPr>
              <a:t> the statutory standard for drug approval</a:t>
            </a:r>
            <a:r>
              <a:rPr lang="en-US" altLang="en-US" sz="3600" dirty="0"/>
              <a:t/>
            </a:r>
            <a:br>
              <a:rPr lang="en-US" altLang="en-US" sz="3600" dirty="0"/>
            </a:br>
            <a:r>
              <a:rPr lang="en-US" altLang="en-US" sz="3600" dirty="0" smtClean="0"/>
              <a:t/>
            </a:r>
            <a:br>
              <a:rPr lang="en-US" altLang="en-US" sz="3600" dirty="0" smtClean="0"/>
            </a:br>
            <a:r>
              <a:rPr lang="en-US" altLang="en-US" sz="3400" dirty="0" smtClean="0">
                <a:latin typeface="Book Antiqua" panose="02040602050305030304" pitchFamily="18" charset="0"/>
              </a:rPr>
              <a:t>Patients affected by rare diseases deserve the same level of quality, safety and efficacy</a:t>
            </a:r>
            <a:r>
              <a:rPr lang="en-US" altLang="en-US" sz="3600" dirty="0"/>
              <a:t/>
            </a:r>
            <a:br>
              <a:rPr lang="en-US" altLang="en-US" sz="3600" dirty="0"/>
            </a:br>
            <a:r>
              <a:rPr lang="en-US" altLang="en-US" sz="3600" dirty="0"/>
              <a:t/>
            </a:r>
            <a:br>
              <a:rPr lang="en-US" altLang="en-US" sz="3600" dirty="0"/>
            </a:br>
            <a:endParaRPr lang="en-US" altLang="en-US" sz="3600" b="1" dirty="0">
              <a:solidFill>
                <a:srgbClr val="0070C0"/>
              </a:solidFill>
              <a:latin typeface="Cambria" panose="02040503050406030204" pitchFamily="18" charset="0"/>
            </a:endParaRPr>
          </a:p>
        </p:txBody>
      </p:sp>
      <p:sp>
        <p:nvSpPr>
          <p:cNvPr id="28675" name="Content Placeholder 2"/>
          <p:cNvSpPr>
            <a:spLocks noGrp="1"/>
          </p:cNvSpPr>
          <p:nvPr>
            <p:ph idx="1"/>
          </p:nvPr>
        </p:nvSpPr>
        <p:spPr>
          <a:xfrm>
            <a:off x="457200" y="2209800"/>
            <a:ext cx="8305800" cy="4373563"/>
          </a:xfrm>
        </p:spPr>
        <p:txBody>
          <a:bodyPr/>
          <a:lstStyle/>
          <a:p>
            <a:pPr>
              <a:defRPr/>
            </a:pPr>
            <a:endParaRPr lang="en-US" altLang="en-US" sz="3200" dirty="0" smtClean="0"/>
          </a:p>
          <a:p>
            <a:pPr>
              <a:defRPr/>
            </a:pPr>
            <a:endParaRPr lang="en-US" altLang="en-US" dirty="0" smtClean="0"/>
          </a:p>
        </p:txBody>
      </p:sp>
    </p:spTree>
    <p:extLst>
      <p:ext uri="{BB962C8B-B14F-4D97-AF65-F5344CB8AC3E}">
        <p14:creationId xmlns:p14="http://schemas.microsoft.com/office/powerpoint/2010/main" val="3470251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EB926FE9B143445AAF9C4B1E305B464" ma:contentTypeVersion="0" ma:contentTypeDescription="Create a new document." ma:contentTypeScope="" ma:versionID="df9845a8587d7076c3e6feff9f1e0771">
  <xsd:schema xmlns:xsd="http://www.w3.org/2001/XMLSchema" xmlns:xs="http://www.w3.org/2001/XMLSchema" xmlns:p="http://schemas.microsoft.com/office/2006/metadata/properties" xmlns:ns2="73ae4eab-3ce8-4e0f-911f-808f7c9561a1" targetNamespace="http://schemas.microsoft.com/office/2006/metadata/properties" ma:root="true" ma:fieldsID="6c6609b562b88e1946b8a9b0df37a883" ns2:_="">
    <xsd:import namespace="73ae4eab-3ce8-4e0f-911f-808f7c9561a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e4eab-3ce8-4e0f-911f-808f7c9561a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3ae4eab-3ce8-4e0f-911f-808f7c9561a1">2YMY6KRX3QAX-502250518-285</_dlc_DocId>
    <_dlc_DocIdUrl xmlns="73ae4eab-3ce8-4e0f-911f-808f7c9561a1">
      <Url>http://sharepoint.fda.gov/orgs/CDER-OMP/Clinical Methodology/_layouts/DocIdRedir.aspx?ID=2YMY6KRX3QAX-502250518-285</Url>
      <Description>2YMY6KRX3QAX-502250518-285</Description>
    </_dlc_DocIdUrl>
  </documentManagement>
</p:properties>
</file>

<file path=customXml/itemProps1.xml><?xml version="1.0" encoding="utf-8"?>
<ds:datastoreItem xmlns:ds="http://schemas.openxmlformats.org/officeDocument/2006/customXml" ds:itemID="{C3697809-DADA-4D6C-B6A3-DB40B3A8B5C9}"/>
</file>

<file path=customXml/itemProps2.xml><?xml version="1.0" encoding="utf-8"?>
<ds:datastoreItem xmlns:ds="http://schemas.openxmlformats.org/officeDocument/2006/customXml" ds:itemID="{80E1E939-40FD-4902-8DC9-C840CD0985D8}"/>
</file>

<file path=customXml/itemProps3.xml><?xml version="1.0" encoding="utf-8"?>
<ds:datastoreItem xmlns:ds="http://schemas.openxmlformats.org/officeDocument/2006/customXml" ds:itemID="{B7549C1E-1210-4BF1-8E6F-09F555ACF25F}"/>
</file>

<file path=customXml/itemProps4.xml><?xml version="1.0" encoding="utf-8"?>
<ds:datastoreItem xmlns:ds="http://schemas.openxmlformats.org/officeDocument/2006/customXml" ds:itemID="{B26E7882-84E8-48C8-BEAA-FA1192A7BC6F}"/>
</file>

<file path=docProps/app.xml><?xml version="1.0" encoding="utf-8"?>
<Properties xmlns="http://schemas.openxmlformats.org/officeDocument/2006/extended-properties" xmlns:vt="http://schemas.openxmlformats.org/officeDocument/2006/docPropsVTypes">
  <TotalTime>9689</TotalTime>
  <Words>1960</Words>
  <Application>Microsoft Office PowerPoint</Application>
  <PresentationFormat>On-screen Show (4:3)</PresentationFormat>
  <Paragraphs>285</Paragraphs>
  <Slides>39</Slides>
  <Notes>18</Notes>
  <HiddenSlides>0</HiddenSlides>
  <MMClips>0</MMClips>
  <ScaleCrop>false</ScaleCrop>
  <HeadingPairs>
    <vt:vector size="4" baseType="variant">
      <vt:variant>
        <vt:lpstr>Theme</vt:lpstr>
      </vt:variant>
      <vt:variant>
        <vt:i4>6</vt:i4>
      </vt:variant>
      <vt:variant>
        <vt:lpstr>Slide Titles</vt:lpstr>
      </vt:variant>
      <vt:variant>
        <vt:i4>39</vt:i4>
      </vt:variant>
    </vt:vector>
  </HeadingPairs>
  <TitlesOfParts>
    <vt:vector size="45" baseType="lpstr">
      <vt:lpstr>Office Theme</vt:lpstr>
      <vt:lpstr>1_Office Theme</vt:lpstr>
      <vt:lpstr>4_Office Theme</vt:lpstr>
      <vt:lpstr>5_Office Theme</vt:lpstr>
      <vt:lpstr>6_Office Theme</vt:lpstr>
      <vt:lpstr>9_Office Theme</vt:lpstr>
      <vt:lpstr>Clinical Investigator Training Course  Issues in Clinical Trial Design for Rare Diseases </vt:lpstr>
      <vt:lpstr>Disclosures  </vt:lpstr>
      <vt:lpstr>Presentation Topics</vt:lpstr>
      <vt:lpstr> CDER Rare Diseases Program</vt:lpstr>
      <vt:lpstr> CDER Rare Diseases Program</vt:lpstr>
      <vt:lpstr>The Public Health Impact                            of Rare Diseases Is Substantial</vt:lpstr>
      <vt:lpstr>The 1983 Orphan Drug Act (ODA)</vt:lpstr>
      <vt:lpstr>What does Orphan Designation provide?</vt:lpstr>
      <vt:lpstr>  The ODA does not alter  the statutory standard for drug approval  Patients affected by rare diseases deserve the same level of quality, safety and efficacy  </vt:lpstr>
      <vt:lpstr>Orphan Drug Designations</vt:lpstr>
      <vt:lpstr>CDER Novel Orphan  New Drug Approvals First Approvals in the US – CY 2014 -2016*</vt:lpstr>
      <vt:lpstr>For Rare or Prevalent Disease Approval There Must Be:</vt:lpstr>
      <vt:lpstr>Challenges in Rare Disease Drug Development and  Regulation (I) </vt:lpstr>
      <vt:lpstr>Challenges in Rare Disease Drug Development and Regulation (II) </vt:lpstr>
      <vt:lpstr>US Regulatory                                     Requirements for Drug Approval</vt:lpstr>
      <vt:lpstr>CHALLENGE</vt:lpstr>
      <vt:lpstr>NDA Regulations 21 CFR 314.105</vt:lpstr>
      <vt:lpstr>FDA Modernization Act 1997 (FDAMA)</vt:lpstr>
      <vt:lpstr>Application of Flexible Clinical Development Programs CDER NME approvals 1/1/2008 – 9/25/2015</vt:lpstr>
      <vt:lpstr>Expediting Rare Diseases  Drug Development</vt:lpstr>
      <vt:lpstr>Expediting Rare Diseases Drug Development</vt:lpstr>
      <vt:lpstr>   Fast Track</vt:lpstr>
      <vt:lpstr>Breakthrough Therapy Designation</vt:lpstr>
      <vt:lpstr>Priority Review</vt:lpstr>
      <vt:lpstr>Approval Pathways </vt:lpstr>
      <vt:lpstr> Approval Pathways </vt:lpstr>
      <vt:lpstr>Approval Pathway:                                                                                                                                              The Importance of the Endpoint</vt:lpstr>
      <vt:lpstr>Expedited Clinical Development Programs CDER NME approvals 2008-2016*</vt:lpstr>
      <vt:lpstr>  Developing Drugs for Rare Diseases:   Examples</vt:lpstr>
      <vt:lpstr> Example 1:  Glucarpidase </vt:lpstr>
      <vt:lpstr>    Glucarpidase: Design Features  </vt:lpstr>
      <vt:lpstr>Scientific Rationale for Flexible Glucarpidase Design </vt:lpstr>
      <vt:lpstr>  Glucarpidase Evidence From medical officer review BLA 123327 Drugs@FDA </vt:lpstr>
      <vt:lpstr> Example 2: Rilonacept</vt:lpstr>
      <vt:lpstr>Rilonacept: Design Features</vt:lpstr>
      <vt:lpstr> Rilonacept Evidence From  medical officer review BLA 125249 Drugs@FDA</vt:lpstr>
      <vt:lpstr>Rare Diseases: Common Issues in  Drug Development  August 2015 (Draft Guidance) </vt:lpstr>
      <vt:lpstr>Thank you very much for your attention  Send us a Question at: CDERONDRareDiseaseProgram@fda.hhs.gov</vt:lpstr>
      <vt:lpstr>PowerPoint Presentation</vt:lpstr>
    </vt:vector>
  </TitlesOfParts>
  <Company>Sensis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Goldsmith, Jonathan</cp:lastModifiedBy>
  <cp:revision>78</cp:revision>
  <cp:lastPrinted>2016-10-14T12:43:54Z</cp:lastPrinted>
  <dcterms:created xsi:type="dcterms:W3CDTF">2015-10-02T20:33:31Z</dcterms:created>
  <dcterms:modified xsi:type="dcterms:W3CDTF">2016-10-14T14:57:50Z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0x0101002EB926FE9B143445AAF9C4B1E305B464</vt:lpwstr>
  </property>
  <property fmtid="{D5CDD505-2E9C-101B-9397-08002B2CF9AE}" pid="3" name="_dlc_DocIdItemGuid">
    <vt:lpwstr>e5c3092b-6b46-439d-9f3d-e418474c541f</vt:lpwstr>
  </property>
</Properties>
</file>