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3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6"/>
  </p:notesMasterIdLst>
  <p:sldIdLst>
    <p:sldId id="313" r:id="rId2"/>
    <p:sldId id="272" r:id="rId3"/>
    <p:sldId id="342" r:id="rId4"/>
    <p:sldId id="273" r:id="rId5"/>
    <p:sldId id="274" r:id="rId6"/>
    <p:sldId id="275" r:id="rId7"/>
    <p:sldId id="276" r:id="rId8"/>
    <p:sldId id="277" r:id="rId9"/>
    <p:sldId id="339" r:id="rId10"/>
    <p:sldId id="343" r:id="rId11"/>
    <p:sldId id="380" r:id="rId12"/>
    <p:sldId id="346" r:id="rId13"/>
    <p:sldId id="347" r:id="rId14"/>
    <p:sldId id="332" r:id="rId15"/>
    <p:sldId id="349" r:id="rId16"/>
    <p:sldId id="350" r:id="rId17"/>
    <p:sldId id="381" r:id="rId18"/>
    <p:sldId id="356" r:id="rId19"/>
    <p:sldId id="284" r:id="rId20"/>
    <p:sldId id="314" r:id="rId21"/>
    <p:sldId id="353" r:id="rId22"/>
    <p:sldId id="354" r:id="rId23"/>
    <p:sldId id="355" r:id="rId24"/>
    <p:sldId id="358" r:id="rId25"/>
    <p:sldId id="382" r:id="rId26"/>
    <p:sldId id="384" r:id="rId27"/>
    <p:sldId id="368" r:id="rId28"/>
    <p:sldId id="369" r:id="rId29"/>
    <p:sldId id="370" r:id="rId30"/>
    <p:sldId id="377" r:id="rId31"/>
    <p:sldId id="371" r:id="rId32"/>
    <p:sldId id="372" r:id="rId33"/>
    <p:sldId id="385" r:id="rId34"/>
    <p:sldId id="383" r:id="rId35"/>
    <p:sldId id="363" r:id="rId36"/>
    <p:sldId id="321" r:id="rId37"/>
    <p:sldId id="322" r:id="rId38"/>
    <p:sldId id="388" r:id="rId39"/>
    <p:sldId id="387" r:id="rId40"/>
    <p:sldId id="309" r:id="rId41"/>
    <p:sldId id="310" r:id="rId42"/>
    <p:sldId id="312" r:id="rId43"/>
    <p:sldId id="389" r:id="rId44"/>
    <p:sldId id="270"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28A"/>
    <a:srgbClr val="4D63BF"/>
    <a:srgbClr val="5E90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59" autoAdjust="0"/>
    <p:restoredTop sz="86065" autoAdjust="0"/>
  </p:normalViewPr>
  <p:slideViewPr>
    <p:cSldViewPr snapToGrid="0" snapToObjects="1">
      <p:cViewPr varScale="1">
        <p:scale>
          <a:sx n="59" d="100"/>
          <a:sy n="59" d="100"/>
        </p:scale>
        <p:origin x="-926"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8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4F1F9-670B-4BD8-A79A-22FF1A005646}" type="datetimeFigureOut">
              <a:rPr lang="en-US" smtClean="0"/>
              <a:t>10/12/2016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88F4B-C8AB-4DED-82A3-6F6C06D43A36}" type="slidenum">
              <a:rPr lang="en-US" smtClean="0"/>
              <a:t>‹#›</a:t>
            </a:fld>
            <a:endParaRPr lang="en-US" dirty="0"/>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858" indent="-285715" eaLnBrk="0" hangingPunct="0">
              <a:spcBef>
                <a:spcPct val="30000"/>
              </a:spcBef>
              <a:defRPr sz="1200">
                <a:solidFill>
                  <a:schemeClr val="tx1"/>
                </a:solidFill>
                <a:latin typeface="Arial" charset="0"/>
                <a:cs typeface="Arial" charset="0"/>
              </a:defRPr>
            </a:lvl2pPr>
            <a:lvl3pPr marL="1142858" indent="-228572" eaLnBrk="0" hangingPunct="0">
              <a:spcBef>
                <a:spcPct val="30000"/>
              </a:spcBef>
              <a:defRPr sz="1200">
                <a:solidFill>
                  <a:schemeClr val="tx1"/>
                </a:solidFill>
                <a:latin typeface="Arial" charset="0"/>
                <a:cs typeface="Arial" charset="0"/>
              </a:defRPr>
            </a:lvl3pPr>
            <a:lvl4pPr marL="1600001" indent="-228572" eaLnBrk="0" hangingPunct="0">
              <a:spcBef>
                <a:spcPct val="30000"/>
              </a:spcBef>
              <a:defRPr sz="1200">
                <a:solidFill>
                  <a:schemeClr val="tx1"/>
                </a:solidFill>
                <a:latin typeface="Arial" charset="0"/>
                <a:cs typeface="Arial" charset="0"/>
              </a:defRPr>
            </a:lvl4pPr>
            <a:lvl5pPr marL="2057145" indent="-228572" eaLnBrk="0" hangingPunct="0">
              <a:spcBef>
                <a:spcPct val="30000"/>
              </a:spcBef>
              <a:defRPr sz="1200">
                <a:solidFill>
                  <a:schemeClr val="tx1"/>
                </a:solidFill>
                <a:latin typeface="Arial" charset="0"/>
                <a:cs typeface="Arial" charset="0"/>
              </a:defRPr>
            </a:lvl5pPr>
            <a:lvl6pPr marL="2514288" indent="-228572" eaLnBrk="0" fontAlgn="base" hangingPunct="0">
              <a:spcBef>
                <a:spcPct val="30000"/>
              </a:spcBef>
              <a:spcAft>
                <a:spcPct val="0"/>
              </a:spcAft>
              <a:defRPr sz="1200">
                <a:solidFill>
                  <a:schemeClr val="tx1"/>
                </a:solidFill>
                <a:latin typeface="Arial" charset="0"/>
                <a:cs typeface="Arial" charset="0"/>
              </a:defRPr>
            </a:lvl6pPr>
            <a:lvl7pPr marL="2971431" indent="-228572" eaLnBrk="0" fontAlgn="base" hangingPunct="0">
              <a:spcBef>
                <a:spcPct val="30000"/>
              </a:spcBef>
              <a:spcAft>
                <a:spcPct val="0"/>
              </a:spcAft>
              <a:defRPr sz="1200">
                <a:solidFill>
                  <a:schemeClr val="tx1"/>
                </a:solidFill>
                <a:latin typeface="Arial" charset="0"/>
                <a:cs typeface="Arial" charset="0"/>
              </a:defRPr>
            </a:lvl7pPr>
            <a:lvl8pPr marL="3428574" indent="-228572" eaLnBrk="0" fontAlgn="base" hangingPunct="0">
              <a:spcBef>
                <a:spcPct val="30000"/>
              </a:spcBef>
              <a:spcAft>
                <a:spcPct val="0"/>
              </a:spcAft>
              <a:defRPr sz="1200">
                <a:solidFill>
                  <a:schemeClr val="tx1"/>
                </a:solidFill>
                <a:latin typeface="Arial" charset="0"/>
                <a:cs typeface="Arial" charset="0"/>
              </a:defRPr>
            </a:lvl8pPr>
            <a:lvl9pPr marL="3885717" indent="-228572"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7331CC1-26ED-47B7-A952-1F285A67747D}" type="slidenum">
              <a:rPr lang="en-US" altLang="en-US" smtClean="0"/>
              <a:pPr eaLnBrk="1" hangingPunct="1">
                <a:spcBef>
                  <a:spcPct val="0"/>
                </a:spcBef>
              </a:pPr>
              <a:t>1</a:t>
            </a:fld>
            <a:endParaRPr lang="en-US" alt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FDA has a host of guidance documents specifically geared toward</a:t>
            </a:r>
            <a:r>
              <a:rPr lang="en-US" baseline="0" dirty="0" smtClean="0"/>
              <a:t> the investigational use of IVDs, check out the website link, I will go into some details now</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12</a:t>
            </a:fld>
            <a:endParaRPr lang="en-US" dirty="0"/>
          </a:p>
        </p:txBody>
      </p:sp>
    </p:spTree>
    <p:extLst>
      <p:ext uri="{BB962C8B-B14F-4D97-AF65-F5344CB8AC3E}">
        <p14:creationId xmlns:p14="http://schemas.microsoft.com/office/powerpoint/2010/main" val="512629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dirty="0" smtClean="0"/>
          </a:p>
        </p:txBody>
      </p:sp>
      <p:sp>
        <p:nvSpPr>
          <p:cNvPr id="38916"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29017" indent="-280391" eaLnBrk="0" hangingPunct="0">
              <a:defRPr>
                <a:solidFill>
                  <a:schemeClr val="tx1"/>
                </a:solidFill>
                <a:latin typeface="Arial" charset="0"/>
                <a:cs typeface="Arial" charset="0"/>
              </a:defRPr>
            </a:lvl2pPr>
            <a:lvl3pPr marL="1121564" indent="-224312" eaLnBrk="0" hangingPunct="0">
              <a:defRPr>
                <a:solidFill>
                  <a:schemeClr val="tx1"/>
                </a:solidFill>
                <a:latin typeface="Arial" charset="0"/>
                <a:cs typeface="Arial" charset="0"/>
              </a:defRPr>
            </a:lvl3pPr>
            <a:lvl4pPr marL="1570189" indent="-224312" eaLnBrk="0" hangingPunct="0">
              <a:defRPr>
                <a:solidFill>
                  <a:schemeClr val="tx1"/>
                </a:solidFill>
                <a:latin typeface="Arial" charset="0"/>
                <a:cs typeface="Arial" charset="0"/>
              </a:defRPr>
            </a:lvl4pPr>
            <a:lvl5pPr marL="2018816" indent="-224312" eaLnBrk="0" hangingPunct="0">
              <a:defRPr>
                <a:solidFill>
                  <a:schemeClr val="tx1"/>
                </a:solidFill>
                <a:latin typeface="Arial" charset="0"/>
                <a:cs typeface="Arial" charset="0"/>
              </a:defRPr>
            </a:lvl5pPr>
            <a:lvl6pPr marL="2467441" indent="-224312" eaLnBrk="0" fontAlgn="base" hangingPunct="0">
              <a:spcBef>
                <a:spcPct val="0"/>
              </a:spcBef>
              <a:spcAft>
                <a:spcPct val="0"/>
              </a:spcAft>
              <a:defRPr>
                <a:solidFill>
                  <a:schemeClr val="tx1"/>
                </a:solidFill>
                <a:latin typeface="Arial" charset="0"/>
                <a:cs typeface="Arial" charset="0"/>
              </a:defRPr>
            </a:lvl6pPr>
            <a:lvl7pPr marL="2916065" indent="-224312" eaLnBrk="0" fontAlgn="base" hangingPunct="0">
              <a:spcBef>
                <a:spcPct val="0"/>
              </a:spcBef>
              <a:spcAft>
                <a:spcPct val="0"/>
              </a:spcAft>
              <a:defRPr>
                <a:solidFill>
                  <a:schemeClr val="tx1"/>
                </a:solidFill>
                <a:latin typeface="Arial" charset="0"/>
                <a:cs typeface="Arial" charset="0"/>
              </a:defRPr>
            </a:lvl7pPr>
            <a:lvl8pPr marL="3364692" indent="-224312" eaLnBrk="0" fontAlgn="base" hangingPunct="0">
              <a:spcBef>
                <a:spcPct val="0"/>
              </a:spcBef>
              <a:spcAft>
                <a:spcPct val="0"/>
              </a:spcAft>
              <a:defRPr>
                <a:solidFill>
                  <a:schemeClr val="tx1"/>
                </a:solidFill>
                <a:latin typeface="Arial" charset="0"/>
                <a:cs typeface="Arial" charset="0"/>
              </a:defRPr>
            </a:lvl8pPr>
            <a:lvl9pPr marL="3813317" indent="-224312" eaLnBrk="0" fontAlgn="base" hangingPunct="0">
              <a:spcBef>
                <a:spcPct val="0"/>
              </a:spcBef>
              <a:spcAft>
                <a:spcPct val="0"/>
              </a:spcAft>
              <a:defRPr>
                <a:solidFill>
                  <a:schemeClr val="tx1"/>
                </a:solidFill>
                <a:latin typeface="Arial" charset="0"/>
                <a:cs typeface="Arial" charset="0"/>
              </a:defRPr>
            </a:lvl9pPr>
          </a:lstStyle>
          <a:p>
            <a:pPr eaLnBrk="1" hangingPunct="1"/>
            <a:fld id="{D36AC36C-7392-40D6-9787-8AA876FB333B}" type="slidenum">
              <a:rPr lang="en-US" smtClean="0"/>
              <a:pPr eaLnBrk="1" hangingPunct="1"/>
              <a:t>13</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that</a:t>
            </a:r>
            <a:r>
              <a:rPr lang="en-US" baseline="0" dirty="0" smtClean="0"/>
              <a:t> I will go into more detail about IDE’s after this section.</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14</a:t>
            </a:fld>
            <a:endParaRPr lang="en-US" dirty="0"/>
          </a:p>
        </p:txBody>
      </p:sp>
    </p:spTree>
    <p:extLst>
      <p:ext uri="{BB962C8B-B14F-4D97-AF65-F5344CB8AC3E}">
        <p14:creationId xmlns:p14="http://schemas.microsoft.com/office/powerpoint/2010/main" val="3241261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17</a:t>
            </a:fld>
            <a:endParaRPr lang="en-US" dirty="0"/>
          </a:p>
        </p:txBody>
      </p:sp>
    </p:spTree>
    <p:extLst>
      <p:ext uri="{BB962C8B-B14F-4D97-AF65-F5344CB8AC3E}">
        <p14:creationId xmlns:p14="http://schemas.microsoft.com/office/powerpoint/2010/main" val="691195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latin typeface="Calibri" panose="020F0502020204030204" pitchFamily="34" charset="0"/>
                <a:cs typeface="Calibri" panose="020F0502020204030204" pitchFamily="34" charset="0"/>
              </a:rPr>
              <a:t>However -</a:t>
            </a:r>
            <a:r>
              <a:rPr lang="en-US" sz="1200" dirty="0" smtClean="0">
                <a:latin typeface="Calibri" panose="020F0502020204030204" pitchFamily="34" charset="0"/>
                <a:cs typeface="Calibri" panose="020F0502020204030204" pitchFamily="34" charset="0"/>
              </a:rPr>
              <a:t> CDRH considers diagnosis a different indication from selecting </a:t>
            </a:r>
            <a:r>
              <a:rPr lang="en-US" sz="1200" dirty="0" smtClean="0">
                <a:latin typeface="Calibri" panose="020F0502020204030204" pitchFamily="34" charset="0"/>
                <a:cs typeface="Calibri" panose="020F0502020204030204" pitchFamily="34" charset="0"/>
              </a:rPr>
              <a:t>treatment </a:t>
            </a:r>
            <a:r>
              <a:rPr lang="en-US" sz="1200" dirty="0" smtClean="0">
                <a:latin typeface="Calibri" panose="020F0502020204030204" pitchFamily="34" charset="0"/>
                <a:cs typeface="Calibri" panose="020F0502020204030204" pitchFamily="34" charset="0"/>
              </a:rPr>
              <a:t>– need to consider whether your </a:t>
            </a:r>
            <a:r>
              <a:rPr lang="en-US" sz="1200" dirty="0" err="1" smtClean="0">
                <a:latin typeface="Calibri" panose="020F0502020204030204" pitchFamily="34" charset="0"/>
                <a:cs typeface="Calibri" panose="020F0502020204030204" pitchFamily="34" charset="0"/>
              </a:rPr>
              <a:t>CDx</a:t>
            </a:r>
            <a:r>
              <a:rPr lang="en-US" sz="1200" dirty="0" smtClean="0">
                <a:latin typeface="Calibri" panose="020F0502020204030204" pitchFamily="34" charset="0"/>
                <a:cs typeface="Calibri" panose="020F0502020204030204" pitchFamily="34" charset="0"/>
              </a:rPr>
              <a:t> </a:t>
            </a:r>
            <a:r>
              <a:rPr lang="en-US" sz="1200" dirty="0" smtClean="0">
                <a:latin typeface="Calibri" panose="020F0502020204030204" pitchFamily="34" charset="0"/>
                <a:cs typeface="Calibri" panose="020F0502020204030204" pitchFamily="34" charset="0"/>
              </a:rPr>
              <a:t>is identifying a diagnostic subtype based on prognostic variables –may need </a:t>
            </a:r>
            <a:r>
              <a:rPr lang="en-US" sz="1200" dirty="0" err="1" smtClean="0">
                <a:latin typeface="Calibri" panose="020F0502020204030204" pitchFamily="34" charset="0"/>
                <a:cs typeface="Calibri" panose="020F0502020204030204" pitchFamily="34" charset="0"/>
              </a:rPr>
              <a:t>CDx</a:t>
            </a:r>
            <a:endParaRPr lang="en-US" sz="1200"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19</a:t>
            </a:fld>
            <a:endParaRPr lang="en-US" dirty="0"/>
          </a:p>
        </p:txBody>
      </p:sp>
    </p:spTree>
    <p:extLst>
      <p:ext uri="{BB962C8B-B14F-4D97-AF65-F5344CB8AC3E}">
        <p14:creationId xmlns:p14="http://schemas.microsoft.com/office/powerpoint/2010/main" val="4065812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last bullet will be addressed in detail in the next</a:t>
            </a:r>
            <a:r>
              <a:rPr lang="en-US" baseline="0" dirty="0" smtClean="0"/>
              <a:t> question</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20</a:t>
            </a:fld>
            <a:endParaRPr lang="en-US" dirty="0"/>
          </a:p>
        </p:txBody>
      </p:sp>
    </p:spTree>
    <p:extLst>
      <p:ext uri="{BB962C8B-B14F-4D97-AF65-F5344CB8AC3E}">
        <p14:creationId xmlns:p14="http://schemas.microsoft.com/office/powerpoint/2010/main" val="3103032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dirty="0" smtClean="0"/>
          </a:p>
        </p:txBody>
      </p:sp>
      <p:sp>
        <p:nvSpPr>
          <p:cNvPr id="30724"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29017" indent="-280391" eaLnBrk="0" hangingPunct="0">
              <a:defRPr>
                <a:solidFill>
                  <a:schemeClr val="tx1"/>
                </a:solidFill>
                <a:latin typeface="Arial" charset="0"/>
                <a:cs typeface="Arial" charset="0"/>
              </a:defRPr>
            </a:lvl2pPr>
            <a:lvl3pPr marL="1121564" indent="-224312" eaLnBrk="0" hangingPunct="0">
              <a:defRPr>
                <a:solidFill>
                  <a:schemeClr val="tx1"/>
                </a:solidFill>
                <a:latin typeface="Arial" charset="0"/>
                <a:cs typeface="Arial" charset="0"/>
              </a:defRPr>
            </a:lvl3pPr>
            <a:lvl4pPr marL="1570189" indent="-224312" eaLnBrk="0" hangingPunct="0">
              <a:defRPr>
                <a:solidFill>
                  <a:schemeClr val="tx1"/>
                </a:solidFill>
                <a:latin typeface="Arial" charset="0"/>
                <a:cs typeface="Arial" charset="0"/>
              </a:defRPr>
            </a:lvl4pPr>
            <a:lvl5pPr marL="2018816" indent="-224312" eaLnBrk="0" hangingPunct="0">
              <a:defRPr>
                <a:solidFill>
                  <a:schemeClr val="tx1"/>
                </a:solidFill>
                <a:latin typeface="Arial" charset="0"/>
                <a:cs typeface="Arial" charset="0"/>
              </a:defRPr>
            </a:lvl5pPr>
            <a:lvl6pPr marL="2467441" indent="-224312" eaLnBrk="0" fontAlgn="base" hangingPunct="0">
              <a:spcBef>
                <a:spcPct val="0"/>
              </a:spcBef>
              <a:spcAft>
                <a:spcPct val="0"/>
              </a:spcAft>
              <a:defRPr>
                <a:solidFill>
                  <a:schemeClr val="tx1"/>
                </a:solidFill>
                <a:latin typeface="Arial" charset="0"/>
                <a:cs typeface="Arial" charset="0"/>
              </a:defRPr>
            </a:lvl6pPr>
            <a:lvl7pPr marL="2916065" indent="-224312" eaLnBrk="0" fontAlgn="base" hangingPunct="0">
              <a:spcBef>
                <a:spcPct val="0"/>
              </a:spcBef>
              <a:spcAft>
                <a:spcPct val="0"/>
              </a:spcAft>
              <a:defRPr>
                <a:solidFill>
                  <a:schemeClr val="tx1"/>
                </a:solidFill>
                <a:latin typeface="Arial" charset="0"/>
                <a:cs typeface="Arial" charset="0"/>
              </a:defRPr>
            </a:lvl7pPr>
            <a:lvl8pPr marL="3364692" indent="-224312" eaLnBrk="0" fontAlgn="base" hangingPunct="0">
              <a:spcBef>
                <a:spcPct val="0"/>
              </a:spcBef>
              <a:spcAft>
                <a:spcPct val="0"/>
              </a:spcAft>
              <a:defRPr>
                <a:solidFill>
                  <a:schemeClr val="tx1"/>
                </a:solidFill>
                <a:latin typeface="Arial" charset="0"/>
                <a:cs typeface="Arial" charset="0"/>
              </a:defRPr>
            </a:lvl8pPr>
            <a:lvl9pPr marL="3813317" indent="-224312" eaLnBrk="0" fontAlgn="base" hangingPunct="0">
              <a:spcBef>
                <a:spcPct val="0"/>
              </a:spcBef>
              <a:spcAft>
                <a:spcPct val="0"/>
              </a:spcAft>
              <a:defRPr>
                <a:solidFill>
                  <a:schemeClr val="tx1"/>
                </a:solidFill>
                <a:latin typeface="Arial" charset="0"/>
                <a:cs typeface="Arial" charset="0"/>
              </a:defRPr>
            </a:lvl9pPr>
          </a:lstStyle>
          <a:p>
            <a:pPr eaLnBrk="1" hangingPunct="1"/>
            <a:fld id="{765B7926-12C1-4309-B10B-7EE9AD1BD102}" type="slidenum">
              <a:rPr lang="en-US" smtClean="0"/>
              <a:pPr eaLnBrk="1" hangingPunct="1"/>
              <a:t>22</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Emphasize</a:t>
            </a:r>
            <a:r>
              <a:rPr lang="en-US" b="1" baseline="0" dirty="0" smtClean="0"/>
              <a:t> that the guidance is DRAFT</a:t>
            </a:r>
            <a:endParaRPr lang="en-US" b="1" dirty="0" smtClean="0"/>
          </a:p>
          <a:p>
            <a:r>
              <a:rPr lang="en-US" dirty="0" smtClean="0"/>
              <a:t>This idea first applied to the therapeutic product trastuzumab</a:t>
            </a:r>
            <a:r>
              <a:rPr lang="en-US" baseline="0" dirty="0" smtClean="0"/>
              <a:t> (Herceptin) paired with an IHC IVD CDx HercepTest that measure her2 in breast tissue to ID patients likely to have a therapeutic response. 1998</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that co-development includes both benefits and challenges</a:t>
            </a:r>
          </a:p>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23</a:t>
            </a:fld>
            <a:endParaRPr lang="en-US" dirty="0"/>
          </a:p>
        </p:txBody>
      </p:sp>
    </p:spTree>
    <p:extLst>
      <p:ext uri="{BB962C8B-B14F-4D97-AF65-F5344CB8AC3E}">
        <p14:creationId xmlns:p14="http://schemas.microsoft.com/office/powerpoint/2010/main" val="889851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co-development includes both benefits and challenges</a:t>
            </a:r>
          </a:p>
          <a:p>
            <a:r>
              <a:rPr lang="en-US" dirty="0" smtClean="0"/>
              <a:t>Will touch on some of the solutions for the</a:t>
            </a:r>
            <a:r>
              <a:rPr lang="en-US" baseline="0" dirty="0" smtClean="0"/>
              <a:t> noted challenges a bit later in the talk</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24</a:t>
            </a:fld>
            <a:endParaRPr lang="en-US" dirty="0"/>
          </a:p>
        </p:txBody>
      </p:sp>
    </p:spTree>
    <p:extLst>
      <p:ext uri="{BB962C8B-B14F-4D97-AF65-F5344CB8AC3E}">
        <p14:creationId xmlns:p14="http://schemas.microsoft.com/office/powerpoint/2010/main" val="3066689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we already discussed one question about CTA vs. MRA</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25</a:t>
            </a:fld>
            <a:endParaRPr lang="en-US" dirty="0"/>
          </a:p>
        </p:txBody>
      </p:sp>
    </p:spTree>
    <p:extLst>
      <p:ext uri="{BB962C8B-B14F-4D97-AF65-F5344CB8AC3E}">
        <p14:creationId xmlns:p14="http://schemas.microsoft.com/office/powerpoint/2010/main" val="691195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how many attendees have used IVDs in clinical trials?</a:t>
            </a:r>
          </a:p>
          <a:p>
            <a:r>
              <a:rPr lang="en-US" dirty="0" smtClean="0"/>
              <a:t>Note that bullet one includes some basics of pre-market</a:t>
            </a:r>
            <a:r>
              <a:rPr lang="en-US" baseline="0" dirty="0" smtClean="0"/>
              <a:t> </a:t>
            </a:r>
            <a:r>
              <a:rPr lang="en-US" baseline="0" dirty="0" smtClean="0"/>
              <a:t>review</a:t>
            </a:r>
            <a:endParaRPr lang="en-US" dirty="0"/>
          </a:p>
        </p:txBody>
      </p:sp>
      <p:sp>
        <p:nvSpPr>
          <p:cNvPr id="4" name="Slide Number Placeholder 3"/>
          <p:cNvSpPr>
            <a:spLocks noGrp="1"/>
          </p:cNvSpPr>
          <p:nvPr>
            <p:ph type="sldNum" sz="quarter" idx="10"/>
          </p:nvPr>
        </p:nvSpPr>
        <p:spPr/>
        <p:txBody>
          <a:bodyPr/>
          <a:lstStyle/>
          <a:p>
            <a:fld id="{73890809-4783-40CD-A98B-028B323CF219}" type="slidenum">
              <a:rPr lang="en-US" altLang="en-US" smtClean="0"/>
              <a:pPr/>
              <a:t>2</a:t>
            </a:fld>
            <a:endParaRPr lang="en-US" altLang="en-US" dirty="0"/>
          </a:p>
        </p:txBody>
      </p:sp>
    </p:spTree>
    <p:extLst>
      <p:ext uri="{BB962C8B-B14F-4D97-AF65-F5344CB8AC3E}">
        <p14:creationId xmlns:p14="http://schemas.microsoft.com/office/powerpoint/2010/main" val="599235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lgn="l" defTabSz="914386" eaLnBrk="0" hangingPunct="0">
              <a:spcBef>
                <a:spcPct val="30000"/>
              </a:spcBef>
              <a:defRPr sz="1200">
                <a:solidFill>
                  <a:schemeClr val="tx1"/>
                </a:solidFill>
                <a:latin typeface="Arial" charset="0"/>
                <a:cs typeface="Arial" charset="0"/>
              </a:defRPr>
            </a:lvl1pPr>
            <a:lvl2pPr marL="729017" indent="-280391" algn="l" defTabSz="914386" eaLnBrk="0" hangingPunct="0">
              <a:spcBef>
                <a:spcPct val="30000"/>
              </a:spcBef>
              <a:defRPr sz="1200">
                <a:solidFill>
                  <a:schemeClr val="tx1"/>
                </a:solidFill>
                <a:latin typeface="Arial" charset="0"/>
                <a:cs typeface="Arial" charset="0"/>
              </a:defRPr>
            </a:lvl2pPr>
            <a:lvl3pPr marL="1121564" indent="-224312" algn="l" defTabSz="914386" eaLnBrk="0" hangingPunct="0">
              <a:spcBef>
                <a:spcPct val="30000"/>
              </a:spcBef>
              <a:defRPr sz="1200">
                <a:solidFill>
                  <a:schemeClr val="tx1"/>
                </a:solidFill>
                <a:latin typeface="Arial" charset="0"/>
                <a:cs typeface="Arial" charset="0"/>
              </a:defRPr>
            </a:lvl3pPr>
            <a:lvl4pPr marL="1570189" indent="-224312" algn="l" defTabSz="914386" eaLnBrk="0" hangingPunct="0">
              <a:spcBef>
                <a:spcPct val="30000"/>
              </a:spcBef>
              <a:defRPr sz="1200">
                <a:solidFill>
                  <a:schemeClr val="tx1"/>
                </a:solidFill>
                <a:latin typeface="Arial" charset="0"/>
                <a:cs typeface="Arial" charset="0"/>
              </a:defRPr>
            </a:lvl4pPr>
            <a:lvl5pPr marL="2018816" indent="-224312" algn="l" defTabSz="914386" eaLnBrk="0" hangingPunct="0">
              <a:spcBef>
                <a:spcPct val="30000"/>
              </a:spcBef>
              <a:defRPr sz="1200">
                <a:solidFill>
                  <a:schemeClr val="tx1"/>
                </a:solidFill>
                <a:latin typeface="Arial" charset="0"/>
                <a:cs typeface="Arial" charset="0"/>
              </a:defRPr>
            </a:lvl5pPr>
            <a:lvl6pPr marL="2467441" indent="-224312" defTabSz="914386" eaLnBrk="0" fontAlgn="base" hangingPunct="0">
              <a:spcBef>
                <a:spcPct val="30000"/>
              </a:spcBef>
              <a:spcAft>
                <a:spcPct val="0"/>
              </a:spcAft>
              <a:defRPr sz="1200">
                <a:solidFill>
                  <a:schemeClr val="tx1"/>
                </a:solidFill>
                <a:latin typeface="Arial" charset="0"/>
                <a:cs typeface="Arial" charset="0"/>
              </a:defRPr>
            </a:lvl6pPr>
            <a:lvl7pPr marL="2916065" indent="-224312" defTabSz="914386" eaLnBrk="0" fontAlgn="base" hangingPunct="0">
              <a:spcBef>
                <a:spcPct val="30000"/>
              </a:spcBef>
              <a:spcAft>
                <a:spcPct val="0"/>
              </a:spcAft>
              <a:defRPr sz="1200">
                <a:solidFill>
                  <a:schemeClr val="tx1"/>
                </a:solidFill>
                <a:latin typeface="Arial" charset="0"/>
                <a:cs typeface="Arial" charset="0"/>
              </a:defRPr>
            </a:lvl7pPr>
            <a:lvl8pPr marL="3364692" indent="-224312" defTabSz="914386" eaLnBrk="0" fontAlgn="base" hangingPunct="0">
              <a:spcBef>
                <a:spcPct val="30000"/>
              </a:spcBef>
              <a:spcAft>
                <a:spcPct val="0"/>
              </a:spcAft>
              <a:defRPr sz="1200">
                <a:solidFill>
                  <a:schemeClr val="tx1"/>
                </a:solidFill>
                <a:latin typeface="Arial" charset="0"/>
                <a:cs typeface="Arial" charset="0"/>
              </a:defRPr>
            </a:lvl8pPr>
            <a:lvl9pPr marL="3813317" indent="-224312" defTabSz="914386"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C0516941-C4FE-4E7B-9769-DC36161CB8BB}" type="slidenum">
              <a:rPr lang="en-US" altLang="en-US" smtClean="0"/>
              <a:pPr algn="r" eaLnBrk="1" hangingPunct="1">
                <a:spcBef>
                  <a:spcPct val="0"/>
                </a:spcBef>
              </a:pPr>
              <a:t>28</a:t>
            </a:fld>
            <a:endParaRPr lang="en-US" altLang="en-US" dirty="0" smtClean="0"/>
          </a:p>
        </p:txBody>
      </p:sp>
      <p:sp>
        <p:nvSpPr>
          <p:cNvPr id="54275" name="Rectangle 2"/>
          <p:cNvSpPr>
            <a:spLocks noGrp="1" noRot="1" noChangeAspect="1" noChangeArrowheads="1" noTextEdit="1"/>
          </p:cNvSpPr>
          <p:nvPr>
            <p:ph type="sldImg"/>
          </p:nvPr>
        </p:nvSpPr>
        <p:spPr>
          <a:xfrm>
            <a:off x="1141413" y="685800"/>
            <a:ext cx="4572000" cy="3429000"/>
          </a:xfrm>
          <a:ln/>
        </p:spPr>
      </p:sp>
      <p:sp>
        <p:nvSpPr>
          <p:cNvPr id="54276" name="Rectangle 3"/>
          <p:cNvSpPr>
            <a:spLocks noGrp="1" noChangeArrowheads="1"/>
          </p:cNvSpPr>
          <p:nvPr>
            <p:ph type="body" idx="1"/>
          </p:nvPr>
        </p:nvSpPr>
        <p:spPr>
          <a:xfrm>
            <a:off x="914712" y="4344025"/>
            <a:ext cx="5028579" cy="4114488"/>
          </a:xfrm>
          <a:noFill/>
        </p:spPr>
        <p:txBody>
          <a:bodyPr/>
          <a:lstStyle/>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these are considerations for analytical performance</a:t>
            </a:r>
            <a:endParaRPr lang="en-US" dirty="0" smtClean="0"/>
          </a:p>
          <a:p>
            <a:r>
              <a:rPr lang="en-US" dirty="0" smtClean="0"/>
              <a:t>Lead into how specimen selection</a:t>
            </a:r>
            <a:r>
              <a:rPr lang="en-US" baseline="0" dirty="0" smtClean="0"/>
              <a:t> can create some issue</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30</a:t>
            </a:fld>
            <a:endParaRPr lang="en-US" dirty="0"/>
          </a:p>
        </p:txBody>
      </p:sp>
    </p:spTree>
    <p:extLst>
      <p:ext uri="{BB962C8B-B14F-4D97-AF65-F5344CB8AC3E}">
        <p14:creationId xmlns:p14="http://schemas.microsoft.com/office/powerpoint/2010/main" val="1062042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altLang="en-US" sz="2400" dirty="0" smtClean="0">
                <a:cs typeface="Calibri" panose="020F0502020204030204" pitchFamily="34" charset="0"/>
              </a:rPr>
              <a:t>Consider impact of storage (assess whether storage impacts analytes)</a:t>
            </a:r>
            <a:r>
              <a:rPr lang="en-US" sz="2400" dirty="0" smtClean="0">
                <a:cs typeface="Calibri" panose="020F0502020204030204" pitchFamily="34" charset="0"/>
              </a:rPr>
              <a:t> </a:t>
            </a:r>
          </a:p>
          <a:p>
            <a:pPr marL="800100" lvl="1" indent="-342900">
              <a:buFont typeface="Arial" panose="020B0604020202020204" pitchFamily="34" charset="0"/>
              <a:buChar char="•"/>
            </a:pPr>
            <a:r>
              <a:rPr lang="en-US" sz="2000" dirty="0" smtClean="0">
                <a:cs typeface="Calibri" panose="020F0502020204030204" pitchFamily="34" charset="0"/>
              </a:rPr>
              <a:t>Plan ahead to conduct stability testing of the samples by comparing different time points to baseline results</a:t>
            </a:r>
          </a:p>
          <a:p>
            <a:pPr marL="342900" indent="-342900">
              <a:buFont typeface="Arial" panose="020B0604020202020204" pitchFamily="34" charset="0"/>
              <a:buChar char="•"/>
            </a:pPr>
            <a:r>
              <a:rPr lang="en-US" sz="2400" dirty="0" smtClean="0">
                <a:cs typeface="Calibri" panose="020F0502020204030204" pitchFamily="34" charset="0"/>
              </a:rPr>
              <a:t>Plan to assess intra-biological variability with a few patients</a:t>
            </a:r>
            <a:endParaRPr lang="en-US" altLang="en-US" sz="2400" dirty="0" smtClean="0">
              <a:cs typeface="Calibri" panose="020F0502020204030204" pitchFamily="34" charset="0"/>
            </a:endParaRPr>
          </a:p>
          <a:p>
            <a:pPr marL="342900" indent="-342900">
              <a:buFont typeface="Arial" panose="020B0604020202020204" pitchFamily="34" charset="0"/>
              <a:buChar char="•"/>
            </a:pPr>
            <a:r>
              <a:rPr lang="en-US" altLang="en-US" sz="2400" dirty="0" smtClean="0">
                <a:cs typeface="Calibri" panose="020F0502020204030204" pitchFamily="34" charset="0"/>
              </a:rPr>
              <a:t>Ensure a single uniform method is employed for specimen handling</a:t>
            </a:r>
          </a:p>
          <a:p>
            <a:pPr marL="342900" indent="-342900">
              <a:buFont typeface="Arial" panose="020B0604020202020204" pitchFamily="34" charset="0"/>
              <a:buChar char="•"/>
            </a:pPr>
            <a:r>
              <a:rPr lang="en-US" altLang="en-US" sz="2400" dirty="0" smtClean="0">
                <a:cs typeface="Calibri" panose="020F0502020204030204" pitchFamily="34" charset="0"/>
              </a:rPr>
              <a:t>Avoid sample handling that uses RUO instruments such as microdissection</a:t>
            </a:r>
          </a:p>
          <a:p>
            <a:pPr marL="342900" indent="-342900">
              <a:buFont typeface="Arial" panose="020B0604020202020204" pitchFamily="34" charset="0"/>
              <a:buChar char="•"/>
            </a:pPr>
            <a:r>
              <a:rPr lang="en-US" altLang="en-US" sz="2400" dirty="0" smtClean="0">
                <a:cs typeface="Calibri" panose="020F0502020204030204" pitchFamily="34" charset="0"/>
              </a:rPr>
              <a:t>Ensure you have adequate annotation in the event you need to retest the samples and account for missing samples</a:t>
            </a:r>
          </a:p>
          <a:p>
            <a:pPr marL="342900" indent="-342900">
              <a:buFont typeface="Arial" panose="020B0604020202020204" pitchFamily="34" charset="0"/>
              <a:buChar char="•"/>
            </a:pPr>
            <a:r>
              <a:rPr lang="en-US" sz="2400" dirty="0" smtClean="0">
                <a:cs typeface="Calibri" panose="020F0502020204030204" pitchFamily="34" charset="0"/>
              </a:rPr>
              <a:t>The collection device must already be legally marketed for the intended use (e.g., cleared or approved) or brought in with the submission</a:t>
            </a:r>
            <a:endParaRPr lang="en-US" altLang="en-US" sz="2000" dirty="0" smtClean="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32</a:t>
            </a:fld>
            <a:endParaRPr lang="en-US" dirty="0"/>
          </a:p>
        </p:txBody>
      </p:sp>
    </p:spTree>
    <p:extLst>
      <p:ext uri="{BB962C8B-B14F-4D97-AF65-F5344CB8AC3E}">
        <p14:creationId xmlns:p14="http://schemas.microsoft.com/office/powerpoint/2010/main" val="273651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380CDE-BA57-4520-85FB-346447EB4A3A}" type="slidenum">
              <a:rPr lang="en-US" altLang="en-US" smtClean="0"/>
              <a:pPr>
                <a:defRPr/>
              </a:pPr>
              <a:t>33</a:t>
            </a:fld>
            <a:endParaRPr lang="en-US" altLang="en-US" dirty="0"/>
          </a:p>
        </p:txBody>
      </p:sp>
    </p:spTree>
    <p:extLst>
      <p:ext uri="{BB962C8B-B14F-4D97-AF65-F5344CB8AC3E}">
        <p14:creationId xmlns:p14="http://schemas.microsoft.com/office/powerpoint/2010/main" val="3077117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we already discussed one question about CTA vs. MRA</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34</a:t>
            </a:fld>
            <a:endParaRPr lang="en-US" dirty="0"/>
          </a:p>
        </p:txBody>
      </p:sp>
    </p:spTree>
    <p:extLst>
      <p:ext uri="{BB962C8B-B14F-4D97-AF65-F5344CB8AC3E}">
        <p14:creationId xmlns:p14="http://schemas.microsoft.com/office/powerpoint/2010/main" val="691195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35</a:t>
            </a:fld>
            <a:endParaRPr lang="en-US" dirty="0"/>
          </a:p>
        </p:txBody>
      </p:sp>
    </p:spTree>
    <p:extLst>
      <p:ext uri="{BB962C8B-B14F-4D97-AF65-F5344CB8AC3E}">
        <p14:creationId xmlns:p14="http://schemas.microsoft.com/office/powerpoint/2010/main" val="3202469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Elaborate a bit on each bullet point</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36</a:t>
            </a:fld>
            <a:endParaRPr lang="en-US" dirty="0"/>
          </a:p>
        </p:txBody>
      </p:sp>
    </p:spTree>
    <p:extLst>
      <p:ext uri="{BB962C8B-B14F-4D97-AF65-F5344CB8AC3E}">
        <p14:creationId xmlns:p14="http://schemas.microsoft.com/office/powerpoint/2010/main" val="2446998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Re-analysis of the trial for effectiveness of device is potentially biased if subset not representative. </a:t>
            </a:r>
          </a:p>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37</a:t>
            </a:fld>
            <a:endParaRPr lang="en-US" dirty="0"/>
          </a:p>
        </p:txBody>
      </p:sp>
    </p:spTree>
    <p:extLst>
      <p:ext uri="{BB962C8B-B14F-4D97-AF65-F5344CB8AC3E}">
        <p14:creationId xmlns:p14="http://schemas.microsoft.com/office/powerpoint/2010/main" val="4000548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Re-orient</a:t>
            </a:r>
            <a:r>
              <a:rPr lang="en-US" baseline="0" dirty="0" smtClean="0"/>
              <a:t> to presentation overview and let them know we are wrapping up</a:t>
            </a:r>
            <a:endParaRPr lang="en-US" dirty="0"/>
          </a:p>
        </p:txBody>
      </p:sp>
      <p:sp>
        <p:nvSpPr>
          <p:cNvPr id="4" name="Slide Number Placeholder 3"/>
          <p:cNvSpPr>
            <a:spLocks noGrp="1"/>
          </p:cNvSpPr>
          <p:nvPr>
            <p:ph type="sldNum" sz="quarter" idx="10"/>
          </p:nvPr>
        </p:nvSpPr>
        <p:spPr/>
        <p:txBody>
          <a:bodyPr/>
          <a:lstStyle/>
          <a:p>
            <a:fld id="{73890809-4783-40CD-A98B-028B323CF219}" type="slidenum">
              <a:rPr lang="en-US" altLang="en-US" smtClean="0"/>
              <a:pPr/>
              <a:t>38</a:t>
            </a:fld>
            <a:endParaRPr lang="en-US" altLang="en-US" dirty="0"/>
          </a:p>
        </p:txBody>
      </p:sp>
    </p:spTree>
    <p:extLst>
      <p:ext uri="{BB962C8B-B14F-4D97-AF65-F5344CB8AC3E}">
        <p14:creationId xmlns:p14="http://schemas.microsoft.com/office/powerpoint/2010/main" val="599235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link to the PMA is included on the website.</a:t>
            </a:r>
            <a:r>
              <a:rPr lang="en-US" baseline="0" dirty="0" smtClean="0"/>
              <a:t> Developers can review the SSED to get an idea of how the device was validated and how it relates to the drug efficacy data</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43</a:t>
            </a:fld>
            <a:endParaRPr lang="en-US" dirty="0"/>
          </a:p>
        </p:txBody>
      </p:sp>
    </p:spTree>
    <p:extLst>
      <p:ext uri="{BB962C8B-B14F-4D97-AF65-F5344CB8AC3E}">
        <p14:creationId xmlns:p14="http://schemas.microsoft.com/office/powerpoint/2010/main" val="139573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has a reg – CFR is code of federal regulation</a:t>
            </a:r>
            <a:endParaRPr lang="en-US" dirty="0"/>
          </a:p>
        </p:txBody>
      </p:sp>
      <p:sp>
        <p:nvSpPr>
          <p:cNvPr id="4" name="Slide Number Placeholder 3"/>
          <p:cNvSpPr>
            <a:spLocks noGrp="1"/>
          </p:cNvSpPr>
          <p:nvPr>
            <p:ph type="sldNum" sz="quarter" idx="10"/>
          </p:nvPr>
        </p:nvSpPr>
        <p:spPr/>
        <p:txBody>
          <a:bodyPr/>
          <a:lstStyle/>
          <a:p>
            <a:fld id="{73890809-4783-40CD-A98B-028B323CF219}" type="slidenum">
              <a:rPr lang="en-US" altLang="en-US" smtClean="0"/>
              <a:pPr/>
              <a:t>4</a:t>
            </a:fld>
            <a:endParaRPr lang="en-US" altLang="en-US" dirty="0"/>
          </a:p>
        </p:txBody>
      </p:sp>
    </p:spTree>
    <p:extLst>
      <p:ext uri="{BB962C8B-B14F-4D97-AF65-F5344CB8AC3E}">
        <p14:creationId xmlns:p14="http://schemas.microsoft.com/office/powerpoint/2010/main" val="173040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important regs that</a:t>
            </a:r>
            <a:r>
              <a:rPr lang="en-US" baseline="0" dirty="0" smtClean="0"/>
              <a:t> apply to clinical investigators and the use of IVDs in clinical trials</a:t>
            </a:r>
          </a:p>
          <a:p>
            <a:r>
              <a:rPr lang="en-US" baseline="0" dirty="0" smtClean="0"/>
              <a:t>Note that there is a guidance for sponsors on “informed consent for IVD using left over human </a:t>
            </a:r>
            <a:r>
              <a:rPr lang="en-US" baseline="0" dirty="0" smtClean="0"/>
              <a:t>specimens </a:t>
            </a:r>
            <a:r>
              <a:rPr lang="en-US" baseline="0" dirty="0" smtClean="0"/>
              <a:t>that are not individually identifiable”</a:t>
            </a:r>
            <a:endParaRPr lang="en-US" dirty="0"/>
          </a:p>
        </p:txBody>
      </p:sp>
      <p:sp>
        <p:nvSpPr>
          <p:cNvPr id="4" name="Slide Number Placeholder 3"/>
          <p:cNvSpPr>
            <a:spLocks noGrp="1"/>
          </p:cNvSpPr>
          <p:nvPr>
            <p:ph type="sldNum" sz="quarter" idx="10"/>
          </p:nvPr>
        </p:nvSpPr>
        <p:spPr/>
        <p:txBody>
          <a:bodyPr/>
          <a:lstStyle/>
          <a:p>
            <a:fld id="{73890809-4783-40CD-A98B-028B323CF219}" type="slidenum">
              <a:rPr lang="en-US" altLang="en-US" smtClean="0"/>
              <a:pPr/>
              <a:t>6</a:t>
            </a:fld>
            <a:endParaRPr lang="en-US" altLang="en-US" dirty="0"/>
          </a:p>
        </p:txBody>
      </p:sp>
    </p:spTree>
    <p:extLst>
      <p:ext uri="{BB962C8B-B14F-4D97-AF65-F5344CB8AC3E}">
        <p14:creationId xmlns:p14="http://schemas.microsoft.com/office/powerpoint/2010/main" val="3521264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1C533A-152A-46E5-B603-855FE54B1EA6}" type="slidenum">
              <a:rPr lang="en-US" altLang="en-US"/>
              <a:pPr/>
              <a:t>7</a:t>
            </a:fld>
            <a:endParaRPr lang="en-US" altLang="en-US" dirty="0"/>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r>
              <a:rPr lang="en-US" altLang="en-US" dirty="0" smtClean="0"/>
              <a:t>Special controls could be: implementation of performance</a:t>
            </a:r>
            <a:r>
              <a:rPr lang="en-US" altLang="en-US" baseline="0" dirty="0" smtClean="0"/>
              <a:t> standards, post-market surveillance, patient registries, etc.</a:t>
            </a:r>
          </a:p>
          <a:p>
            <a:r>
              <a:rPr lang="en-US" altLang="en-US" dirty="0" smtClean="0"/>
              <a:t>Developed with good manufacturing</a:t>
            </a:r>
            <a:r>
              <a:rPr lang="en-US" altLang="en-US" baseline="0" dirty="0" smtClean="0"/>
              <a:t> practices (GMP) which guides inspections in the field</a:t>
            </a:r>
          </a:p>
          <a:p>
            <a:r>
              <a:rPr lang="en-US" altLang="en-US" baseline="0" dirty="0" smtClean="0"/>
              <a:t>What do we know about particular analytes? Request more information when sponsor comes in with new tests. They get inspected for manufacturing </a:t>
            </a:r>
          </a:p>
          <a:p>
            <a:r>
              <a:rPr lang="en-US" altLang="en-US" baseline="0" dirty="0" smtClean="0"/>
              <a:t>Highest risk devices, require more information and a PMA for approval </a:t>
            </a: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Devices reviewed based on safety and effectiveness</a:t>
            </a:r>
            <a:endParaRPr lang="en-US" dirty="0"/>
          </a:p>
        </p:txBody>
      </p:sp>
      <p:sp>
        <p:nvSpPr>
          <p:cNvPr id="4" name="Slide Number Placeholder 3"/>
          <p:cNvSpPr>
            <a:spLocks noGrp="1"/>
          </p:cNvSpPr>
          <p:nvPr>
            <p:ph type="sldNum" sz="quarter" idx="10"/>
          </p:nvPr>
        </p:nvSpPr>
        <p:spPr/>
        <p:txBody>
          <a:bodyPr/>
          <a:lstStyle/>
          <a:p>
            <a:fld id="{73890809-4783-40CD-A98B-028B323CF219}" type="slidenum">
              <a:rPr lang="en-US" altLang="en-US" smtClean="0"/>
              <a:pPr/>
              <a:t>8</a:t>
            </a:fld>
            <a:endParaRPr lang="en-US" altLang="en-US" dirty="0"/>
          </a:p>
        </p:txBody>
      </p:sp>
    </p:spTree>
    <p:extLst>
      <p:ext uri="{BB962C8B-B14F-4D97-AF65-F5344CB8AC3E}">
        <p14:creationId xmlns:p14="http://schemas.microsoft.com/office/powerpoint/2010/main" val="249340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Premarket </a:t>
            </a:r>
            <a:r>
              <a:rPr lang="en-US" dirty="0" smtClean="0"/>
              <a:t>review</a:t>
            </a:r>
          </a:p>
          <a:p>
            <a:r>
              <a:rPr lang="en-US" dirty="0" smtClean="0"/>
              <a:t>We examine</a:t>
            </a:r>
            <a:r>
              <a:rPr lang="en-US" baseline="0" dirty="0" smtClean="0"/>
              <a:t> multiple pieces of the application to get a total idea of the device safety and effectiveness</a:t>
            </a:r>
          </a:p>
          <a:p>
            <a:r>
              <a:rPr lang="en-US" baseline="0" dirty="0" smtClean="0"/>
              <a:t>I will give a brief </a:t>
            </a:r>
            <a:r>
              <a:rPr lang="en-US" baseline="0" dirty="0" smtClean="0"/>
              <a:t>overview </a:t>
            </a:r>
            <a:r>
              <a:rPr lang="en-US" baseline="0" dirty="0" smtClean="0"/>
              <a:t>now but will go into more detail later in the presentation</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9</a:t>
            </a:fld>
            <a:endParaRPr lang="en-US" dirty="0"/>
          </a:p>
        </p:txBody>
      </p:sp>
    </p:spTree>
    <p:extLst>
      <p:ext uri="{BB962C8B-B14F-4D97-AF65-F5344CB8AC3E}">
        <p14:creationId xmlns:p14="http://schemas.microsoft.com/office/powerpoint/2010/main" val="2718752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we already discussed one question about CTA vs. MRA</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10</a:t>
            </a:fld>
            <a:endParaRPr lang="en-US" dirty="0"/>
          </a:p>
        </p:txBody>
      </p:sp>
    </p:spTree>
    <p:extLst>
      <p:ext uri="{BB962C8B-B14F-4D97-AF65-F5344CB8AC3E}">
        <p14:creationId xmlns:p14="http://schemas.microsoft.com/office/powerpoint/2010/main" val="691195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we already discussed one question about CTA vs. MRA</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11</a:t>
            </a:fld>
            <a:endParaRPr lang="en-US" dirty="0"/>
          </a:p>
        </p:txBody>
      </p:sp>
    </p:spTree>
    <p:extLst>
      <p:ext uri="{BB962C8B-B14F-4D97-AF65-F5344CB8AC3E}">
        <p14:creationId xmlns:p14="http://schemas.microsoft.com/office/powerpoint/2010/main" val="691195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10/12/2016</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t>10/12/2016</a:t>
            </a:fld>
            <a:endParaRPr lang="en-US" dirty="0"/>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t>10/12/2016</a:t>
            </a:fld>
            <a:endParaRPr lang="en-US" dirty="0"/>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7159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468438" y="1593850"/>
            <a:ext cx="7261225" cy="4826000"/>
          </a:xfrm>
        </p:spPr>
        <p:txBody>
          <a:bodyPr/>
          <a:lstStyle/>
          <a:p>
            <a:endParaRPr lang="en-US" dirty="0"/>
          </a:p>
        </p:txBody>
      </p:sp>
      <p:sp>
        <p:nvSpPr>
          <p:cNvPr id="4" name="Slide Number Placeholder 3"/>
          <p:cNvSpPr>
            <a:spLocks noGrp="1"/>
          </p:cNvSpPr>
          <p:nvPr>
            <p:ph type="sldNum" sz="quarter" idx="10"/>
          </p:nvPr>
        </p:nvSpPr>
        <p:spPr>
          <a:xfrm>
            <a:off x="6553200" y="6245225"/>
            <a:ext cx="2133600" cy="476250"/>
          </a:xfrm>
        </p:spPr>
        <p:txBody>
          <a:bodyPr/>
          <a:lstStyle>
            <a:lvl1pPr>
              <a:defRPr/>
            </a:lvl1pPr>
          </a:lstStyle>
          <a:p>
            <a:fld id="{B0DA0C6D-EF3B-4FA3-83AF-E643D96B9339}" type="slidenum">
              <a:rPr lang="en-US" altLang="en-US"/>
              <a:pPr/>
              <a:t>‹#›</a:t>
            </a:fld>
            <a:endParaRPr lang="en-US" altLang="en-US" dirty="0"/>
          </a:p>
        </p:txBody>
      </p:sp>
    </p:spTree>
    <p:extLst>
      <p:ext uri="{BB962C8B-B14F-4D97-AF65-F5344CB8AC3E}">
        <p14:creationId xmlns:p14="http://schemas.microsoft.com/office/powerpoint/2010/main" val="350547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smtClean="0"/>
              <a:t>Click to edit Master title style</a:t>
            </a:r>
            <a:endParaRPr lang="en-US"/>
          </a:p>
        </p:txBody>
      </p:sp>
      <p:sp>
        <p:nvSpPr>
          <p:cNvPr id="3" name="Content Placeholder 2"/>
          <p:cNvSpPr>
            <a:spLocks noGrp="1"/>
          </p:cNvSpPr>
          <p:nvPr>
            <p:ph idx="1"/>
          </p:nvPr>
        </p:nvSpPr>
        <p:spPr>
          <a:xfrm>
            <a:off x="323850" y="2009775"/>
            <a:ext cx="8509103" cy="42860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10/12/2016</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t>10/12/2016</a:t>
            </a:fld>
            <a:endParaRPr lang="en-US" dirty="0"/>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t>10/12/2016</a:t>
            </a:fld>
            <a:endParaRPr lang="en-US" dirty="0"/>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t>10/12/2016</a:t>
            </a:fld>
            <a:endParaRPr lang="en-US" dirty="0"/>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t>10/12/2016</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t>10/12/2016</a:t>
            </a:fld>
            <a:endParaRPr lang="en-US" dirty="0"/>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t>10/12/2016</a:t>
            </a:fld>
            <a:endParaRPr lang="en-US" dirty="0"/>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t>10/12/2016</a:t>
            </a:fld>
            <a:endParaRPr lang="en-US" dirty="0"/>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10/12/2016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dirty="0"/>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fda.gov/MedicalDevices/DeviceRegulationandGuidance/HowtoMarketYourDevice/InvestigationalDeviceExemptionIDE/ucm162453.htm" TargetMode="External"/><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fda.gov/companiondiagnostic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819150"/>
            <a:ext cx="7772400" cy="2305050"/>
          </a:xfrm>
        </p:spPr>
        <p:txBody>
          <a:bodyPr/>
          <a:lstStyle/>
          <a:p>
            <a:r>
              <a:rPr lang="en-US" altLang="en-US" sz="3600" b="1" dirty="0"/>
              <a:t>Issues in Clinical Trial Design for Companion Diagnostic Devices </a:t>
            </a:r>
            <a:endParaRPr lang="en-US" altLang="en-US" sz="3600" b="1" dirty="0" smtClean="0"/>
          </a:p>
        </p:txBody>
      </p:sp>
      <p:sp>
        <p:nvSpPr>
          <p:cNvPr id="2051" name="Rectangle 3"/>
          <p:cNvSpPr>
            <a:spLocks noGrp="1" noChangeArrowheads="1"/>
          </p:cNvSpPr>
          <p:nvPr>
            <p:ph type="subTitle" idx="1"/>
          </p:nvPr>
        </p:nvSpPr>
        <p:spPr>
          <a:xfrm>
            <a:off x="1295400" y="2819400"/>
            <a:ext cx="6705600" cy="3429000"/>
          </a:xfrm>
          <a:solidFill>
            <a:schemeClr val="bg1"/>
          </a:solidFill>
        </p:spPr>
        <p:txBody>
          <a:bodyPr>
            <a:normAutofit/>
          </a:bodyPr>
          <a:lstStyle/>
          <a:p>
            <a:pPr eaLnBrk="1" hangingPunct="1">
              <a:spcBef>
                <a:spcPts val="1200"/>
              </a:spcBef>
            </a:pPr>
            <a:r>
              <a:rPr lang="en-US" altLang="en-US" sz="2400" b="1" dirty="0" smtClean="0"/>
              <a:t>Clinical Trials Investigator Training Course</a:t>
            </a:r>
            <a:r>
              <a:rPr lang="en-US" altLang="en-US" sz="2400" b="1" dirty="0"/>
              <a:t/>
            </a:r>
            <a:br>
              <a:rPr lang="en-US" altLang="en-US" sz="2400" b="1" dirty="0"/>
            </a:br>
            <a:r>
              <a:rPr lang="en-US" altLang="en-US" sz="2400" b="1" dirty="0" smtClean="0"/>
              <a:t>November 7, 2016</a:t>
            </a:r>
          </a:p>
          <a:p>
            <a:pPr eaLnBrk="1" hangingPunct="1">
              <a:lnSpc>
                <a:spcPct val="80000"/>
              </a:lnSpc>
            </a:pPr>
            <a:endParaRPr lang="en-US" altLang="en-US" sz="2400" b="1" dirty="0" smtClean="0"/>
          </a:p>
          <a:p>
            <a:pPr eaLnBrk="1" hangingPunct="1">
              <a:spcBef>
                <a:spcPts val="0"/>
              </a:spcBef>
            </a:pPr>
            <a:r>
              <a:rPr lang="en-US" altLang="en-US" sz="1800" b="1" dirty="0" smtClean="0"/>
              <a:t/>
            </a:r>
            <a:br>
              <a:rPr lang="en-US" altLang="en-US" sz="1800" b="1" dirty="0" smtClean="0"/>
            </a:br>
            <a:r>
              <a:rPr lang="en-US" altLang="en-US" sz="1800" b="1" dirty="0" smtClean="0"/>
              <a:t>Hisani Madison, Ph.D., M.P.H.</a:t>
            </a:r>
          </a:p>
          <a:p>
            <a:pPr eaLnBrk="1" hangingPunct="1">
              <a:spcBef>
                <a:spcPts val="0"/>
              </a:spcBef>
            </a:pPr>
            <a:r>
              <a:rPr lang="en-US" altLang="en-US" sz="1800" b="1" dirty="0" smtClean="0"/>
              <a:t>Division of Molecular Genetics and Pathology</a:t>
            </a:r>
          </a:p>
          <a:p>
            <a:pPr eaLnBrk="1" hangingPunct="1">
              <a:spcBef>
                <a:spcPts val="0"/>
              </a:spcBef>
            </a:pPr>
            <a:r>
              <a:rPr lang="en-US" altLang="en-US" sz="1800" dirty="0" smtClean="0"/>
              <a:t>Food and Drug Administration (FDA)</a:t>
            </a:r>
          </a:p>
          <a:p>
            <a:pPr eaLnBrk="1" hangingPunct="1">
              <a:lnSpc>
                <a:spcPct val="90000"/>
              </a:lnSpc>
              <a:spcBef>
                <a:spcPct val="25000"/>
              </a:spcBef>
            </a:pPr>
            <a:r>
              <a:rPr lang="en-US" altLang="en-US" sz="1800" dirty="0" smtClean="0"/>
              <a:t>Center for Devices and Radiological Health (CDRH)</a:t>
            </a:r>
          </a:p>
          <a:p>
            <a:pPr eaLnBrk="1" hangingPunct="1">
              <a:lnSpc>
                <a:spcPct val="90000"/>
              </a:lnSpc>
              <a:spcBef>
                <a:spcPct val="25000"/>
              </a:spcBef>
            </a:pPr>
            <a:r>
              <a:rPr lang="en-US" altLang="en-US" sz="1800" dirty="0" smtClean="0"/>
              <a:t>Office of In Vitro Diagnostics and Radiological Health (OIR)</a:t>
            </a:r>
          </a:p>
        </p:txBody>
      </p:sp>
    </p:spTree>
    <p:extLst>
      <p:ext uri="{BB962C8B-B14F-4D97-AF65-F5344CB8AC3E}">
        <p14:creationId xmlns:p14="http://schemas.microsoft.com/office/powerpoint/2010/main" val="2937502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5" descr="MP90043316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565" y="5137079"/>
            <a:ext cx="3621474" cy="158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849" y="226011"/>
            <a:ext cx="8509103" cy="926020"/>
          </a:xfrm>
        </p:spPr>
        <p:txBody>
          <a:bodyPr>
            <a:noAutofit/>
          </a:bodyPr>
          <a:lstStyle/>
          <a:p>
            <a:r>
              <a:rPr lang="en-US" sz="3600" b="1" dirty="0" smtClean="0"/>
              <a:t>Drug/Device Codevelopment: </a:t>
            </a:r>
            <a:br>
              <a:rPr lang="en-US" sz="3600" b="1" dirty="0" smtClean="0"/>
            </a:br>
            <a:r>
              <a:rPr lang="en-US" sz="3600" b="1" dirty="0" smtClean="0"/>
              <a:t>Key Regulatory Questions</a:t>
            </a:r>
            <a:endParaRPr lang="en-US" sz="3600" b="1" dirty="0"/>
          </a:p>
        </p:txBody>
      </p:sp>
      <p:sp>
        <p:nvSpPr>
          <p:cNvPr id="6" name="Content Placeholder 5"/>
          <p:cNvSpPr>
            <a:spLocks noGrp="1"/>
          </p:cNvSpPr>
          <p:nvPr>
            <p:ph idx="1"/>
          </p:nvPr>
        </p:nvSpPr>
        <p:spPr>
          <a:xfrm>
            <a:off x="323849" y="1471476"/>
            <a:ext cx="8509103" cy="4179311"/>
          </a:xfrm>
        </p:spPr>
        <p:txBody>
          <a:bodyPr>
            <a:normAutofit fontScale="85000" lnSpcReduction="20000"/>
          </a:bodyPr>
          <a:lstStyle/>
          <a:p>
            <a:r>
              <a:rPr lang="en-US" dirty="0" smtClean="0"/>
              <a:t>Will an IDE be required?</a:t>
            </a:r>
          </a:p>
          <a:p>
            <a:endParaRPr lang="en-US" sz="2100" dirty="0" smtClean="0"/>
          </a:p>
          <a:p>
            <a:r>
              <a:rPr lang="en-US" dirty="0" smtClean="0"/>
              <a:t>If </a:t>
            </a:r>
            <a:r>
              <a:rPr lang="en-US" dirty="0"/>
              <a:t>the drug development program is based on a biomarker, </a:t>
            </a:r>
            <a:r>
              <a:rPr lang="en-US" dirty="0" smtClean="0"/>
              <a:t>will the </a:t>
            </a:r>
            <a:r>
              <a:rPr lang="en-US" dirty="0"/>
              <a:t>test for the biomarker result in a companion diagnostic device?</a:t>
            </a:r>
          </a:p>
          <a:p>
            <a:pPr marL="0" indent="0">
              <a:buNone/>
            </a:pPr>
            <a:endParaRPr lang="en-US" sz="2100" dirty="0"/>
          </a:p>
          <a:p>
            <a:r>
              <a:rPr lang="en-US" dirty="0"/>
              <a:t>Does the companion diagnostic </a:t>
            </a:r>
            <a:r>
              <a:rPr lang="en-US" dirty="0" smtClean="0"/>
              <a:t>device </a:t>
            </a:r>
            <a:r>
              <a:rPr lang="en-US" dirty="0"/>
              <a:t>have adequate performance data to be approved contemporaneously with the drug? </a:t>
            </a:r>
          </a:p>
          <a:p>
            <a:endParaRPr lang="en-US" sz="2100" dirty="0" smtClean="0"/>
          </a:p>
          <a:p>
            <a:r>
              <a:rPr lang="en-US" dirty="0" smtClean="0"/>
              <a:t>Will a bridging study be required?</a:t>
            </a:r>
            <a:endParaRPr lang="en-US" sz="2100" dirty="0"/>
          </a:p>
          <a:p>
            <a:endParaRPr lang="en-US" sz="1900" dirty="0"/>
          </a:p>
        </p:txBody>
      </p:sp>
      <p:sp>
        <p:nvSpPr>
          <p:cNvPr id="8"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451237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5" descr="MP90043316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565" y="5137079"/>
            <a:ext cx="3621474" cy="158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849" y="226011"/>
            <a:ext cx="8509103" cy="926020"/>
          </a:xfrm>
        </p:spPr>
        <p:txBody>
          <a:bodyPr>
            <a:noAutofit/>
          </a:bodyPr>
          <a:lstStyle/>
          <a:p>
            <a:r>
              <a:rPr lang="en-US" sz="3600" b="1" dirty="0" smtClean="0"/>
              <a:t>Drug/Device Codevelopment: </a:t>
            </a:r>
            <a:br>
              <a:rPr lang="en-US" sz="3600" b="1" dirty="0" smtClean="0"/>
            </a:br>
            <a:r>
              <a:rPr lang="en-US" sz="3600" b="1" dirty="0" smtClean="0"/>
              <a:t>Key Regulatory Questions</a:t>
            </a:r>
            <a:endParaRPr lang="en-US" sz="3600" b="1" dirty="0"/>
          </a:p>
        </p:txBody>
      </p:sp>
      <p:sp>
        <p:nvSpPr>
          <p:cNvPr id="6" name="Content Placeholder 5"/>
          <p:cNvSpPr>
            <a:spLocks noGrp="1"/>
          </p:cNvSpPr>
          <p:nvPr>
            <p:ph idx="1"/>
          </p:nvPr>
        </p:nvSpPr>
        <p:spPr>
          <a:xfrm>
            <a:off x="323849" y="1471476"/>
            <a:ext cx="8509103" cy="4179311"/>
          </a:xfrm>
        </p:spPr>
        <p:txBody>
          <a:bodyPr>
            <a:normAutofit fontScale="85000" lnSpcReduction="20000"/>
          </a:bodyPr>
          <a:lstStyle/>
          <a:p>
            <a:r>
              <a:rPr lang="en-US" dirty="0" smtClean="0"/>
              <a:t>Will an IDE be required?</a:t>
            </a:r>
          </a:p>
          <a:p>
            <a:endParaRPr lang="en-US" sz="2100" dirty="0" smtClean="0"/>
          </a:p>
          <a:p>
            <a:r>
              <a:rPr lang="en-US" dirty="0" smtClean="0">
                <a:solidFill>
                  <a:schemeClr val="bg1">
                    <a:lumMod val="65000"/>
                  </a:schemeClr>
                </a:solidFill>
              </a:rPr>
              <a:t>If </a:t>
            </a:r>
            <a:r>
              <a:rPr lang="en-US" dirty="0">
                <a:solidFill>
                  <a:schemeClr val="bg1">
                    <a:lumMod val="65000"/>
                  </a:schemeClr>
                </a:solidFill>
              </a:rPr>
              <a:t>the drug development program is based on a biomarker, </a:t>
            </a:r>
            <a:r>
              <a:rPr lang="en-US" dirty="0" smtClean="0">
                <a:solidFill>
                  <a:schemeClr val="bg1">
                    <a:lumMod val="65000"/>
                  </a:schemeClr>
                </a:solidFill>
              </a:rPr>
              <a:t>will the </a:t>
            </a:r>
            <a:r>
              <a:rPr lang="en-US" dirty="0">
                <a:solidFill>
                  <a:schemeClr val="bg1">
                    <a:lumMod val="65000"/>
                  </a:schemeClr>
                </a:solidFill>
              </a:rPr>
              <a:t>test for the biomarker result in a companion diagnostic device?</a:t>
            </a:r>
          </a:p>
          <a:p>
            <a:pPr marL="0" indent="0">
              <a:buNone/>
            </a:pPr>
            <a:endParaRPr lang="en-US" sz="2100" dirty="0">
              <a:solidFill>
                <a:schemeClr val="bg1">
                  <a:lumMod val="65000"/>
                </a:schemeClr>
              </a:solidFill>
            </a:endParaRPr>
          </a:p>
          <a:p>
            <a:r>
              <a:rPr lang="en-US" dirty="0">
                <a:solidFill>
                  <a:schemeClr val="bg1">
                    <a:lumMod val="65000"/>
                  </a:schemeClr>
                </a:solidFill>
              </a:rPr>
              <a:t>Does the companion diagnostic </a:t>
            </a:r>
            <a:r>
              <a:rPr lang="en-US" dirty="0" smtClean="0">
                <a:solidFill>
                  <a:schemeClr val="bg1">
                    <a:lumMod val="65000"/>
                  </a:schemeClr>
                </a:solidFill>
              </a:rPr>
              <a:t>device </a:t>
            </a:r>
            <a:r>
              <a:rPr lang="en-US" dirty="0">
                <a:solidFill>
                  <a:schemeClr val="bg1">
                    <a:lumMod val="65000"/>
                  </a:schemeClr>
                </a:solidFill>
              </a:rPr>
              <a:t>have adequate performance data to be approved contemporaneously with the drug? </a:t>
            </a:r>
          </a:p>
          <a:p>
            <a:endParaRPr lang="en-US" sz="2100" dirty="0" smtClean="0">
              <a:solidFill>
                <a:schemeClr val="bg1">
                  <a:lumMod val="65000"/>
                </a:schemeClr>
              </a:solidFill>
            </a:endParaRPr>
          </a:p>
          <a:p>
            <a:r>
              <a:rPr lang="en-US" dirty="0" smtClean="0">
                <a:solidFill>
                  <a:schemeClr val="bg1">
                    <a:lumMod val="65000"/>
                  </a:schemeClr>
                </a:solidFill>
              </a:rPr>
              <a:t>Will a bridging study be required?</a:t>
            </a:r>
            <a:endParaRPr lang="en-US" sz="2100" dirty="0">
              <a:solidFill>
                <a:schemeClr val="bg1">
                  <a:lumMod val="65000"/>
                </a:schemeClr>
              </a:solidFill>
            </a:endParaRPr>
          </a:p>
          <a:p>
            <a:endParaRPr lang="en-US" sz="1900" dirty="0"/>
          </a:p>
        </p:txBody>
      </p:sp>
      <p:sp>
        <p:nvSpPr>
          <p:cNvPr id="8"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738998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449" y="188614"/>
            <a:ext cx="8509103" cy="926020"/>
          </a:xfrm>
        </p:spPr>
        <p:txBody>
          <a:bodyPr>
            <a:normAutofit/>
          </a:bodyPr>
          <a:lstStyle/>
          <a:p>
            <a:r>
              <a:rPr lang="en-US" sz="3600" b="1" dirty="0" smtClean="0"/>
              <a:t>Investigational Device Exemption</a:t>
            </a:r>
            <a:endParaRPr lang="en-US" sz="3600" b="1" dirty="0"/>
          </a:p>
        </p:txBody>
      </p:sp>
      <p:sp>
        <p:nvSpPr>
          <p:cNvPr id="4" name="TextBox 3"/>
          <p:cNvSpPr txBox="1"/>
          <p:nvPr/>
        </p:nvSpPr>
        <p:spPr>
          <a:xfrm>
            <a:off x="1573696" y="6064296"/>
            <a:ext cx="7148946" cy="923330"/>
          </a:xfrm>
          <a:prstGeom prst="rect">
            <a:avLst/>
          </a:prstGeom>
          <a:noFill/>
        </p:spPr>
        <p:txBody>
          <a:bodyPr wrap="square" rtlCol="0">
            <a:spAutoFit/>
          </a:bodyPr>
          <a:lstStyle/>
          <a:p>
            <a:r>
              <a:rPr lang="en-US" dirty="0">
                <a:hlinkClick r:id="rId3"/>
              </a:rPr>
              <a:t>http://</a:t>
            </a:r>
            <a:r>
              <a:rPr lang="en-US" dirty="0" smtClean="0">
                <a:hlinkClick r:id="rId3"/>
              </a:rPr>
              <a:t>www.fda.gov/MedicalDevices/DeviceRegulationandGuidance/HowtoMarketYourDevice/InvestigationalDeviceExemptionIDE/ucm162453.htm</a:t>
            </a:r>
            <a:endParaRPr lang="en-US" dirty="0" smtClean="0"/>
          </a:p>
          <a:p>
            <a:endParaRPr lang="en-US" dirty="0" smtClean="0"/>
          </a:p>
        </p:txBody>
      </p:sp>
      <p:sp>
        <p:nvSpPr>
          <p:cNvPr id="5"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81" y="1395413"/>
            <a:ext cx="3670034" cy="21063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5745" y="3846370"/>
            <a:ext cx="4186275" cy="18098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0093" y="1501284"/>
            <a:ext cx="4753465" cy="1894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940" y="3846370"/>
            <a:ext cx="3202916" cy="20336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3680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fade">
                                      <p:cBhvr>
                                        <p:cTn id="14" dur="750"/>
                                        <p:tgtEl>
                                          <p:spTgt spid="4100"/>
                                        </p:tgtEl>
                                      </p:cBhvr>
                                    </p:animEffect>
                                  </p:childTnLst>
                                </p:cTn>
                              </p:par>
                            </p:childTnLst>
                          </p:cTn>
                        </p:par>
                        <p:par>
                          <p:cTn id="15" fill="hold">
                            <p:stCondLst>
                              <p:cond delay="1250"/>
                            </p:stCondLst>
                            <p:childTnLst>
                              <p:par>
                                <p:cTn id="16" presetID="10"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fade">
                                      <p:cBhvr>
                                        <p:cTn id="18" dur="750"/>
                                        <p:tgtEl>
                                          <p:spTgt spid="4101"/>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fade">
                                      <p:cBhvr>
                                        <p:cTn id="22" dur="75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274134" y="73403"/>
            <a:ext cx="6553200" cy="1143000"/>
          </a:xfrm>
        </p:spPr>
        <p:txBody>
          <a:bodyPr>
            <a:noAutofit/>
          </a:bodyPr>
          <a:lstStyle/>
          <a:p>
            <a:r>
              <a:rPr lang="en-US" sz="3600" b="1" dirty="0" smtClean="0"/>
              <a:t>Investigational Use of tests:  </a:t>
            </a:r>
            <a:br>
              <a:rPr lang="en-US" sz="3600" b="1" dirty="0" smtClean="0"/>
            </a:br>
            <a:r>
              <a:rPr lang="en-US" sz="3600" b="1" dirty="0" smtClean="0"/>
              <a:t>IDEs and INDs</a:t>
            </a:r>
          </a:p>
        </p:txBody>
      </p:sp>
      <p:sp>
        <p:nvSpPr>
          <p:cNvPr id="17411" name="Content Placeholder 2"/>
          <p:cNvSpPr>
            <a:spLocks noGrp="1"/>
          </p:cNvSpPr>
          <p:nvPr>
            <p:ph idx="1"/>
          </p:nvPr>
        </p:nvSpPr>
        <p:spPr>
          <a:xfrm>
            <a:off x="562640" y="1251097"/>
            <a:ext cx="7848600" cy="2438400"/>
          </a:xfrm>
        </p:spPr>
        <p:txBody>
          <a:bodyPr>
            <a:noAutofit/>
          </a:bodyPr>
          <a:lstStyle/>
          <a:p>
            <a:r>
              <a:rPr lang="en-US" sz="2400" dirty="0" smtClean="0"/>
              <a:t>Sponsors of therapeutic product trials that incorporate an investigational test must consider regulations that pertain to both drugs and devices.</a:t>
            </a:r>
          </a:p>
          <a:p>
            <a:endParaRPr lang="en-US" sz="1800" dirty="0"/>
          </a:p>
          <a:p>
            <a:r>
              <a:rPr lang="en-US" sz="2400" dirty="0" smtClean="0"/>
              <a:t>Exemptions from premarket approval requirements for new drugs and devices.</a:t>
            </a:r>
          </a:p>
          <a:p>
            <a:pPr marL="0" indent="0">
              <a:buNone/>
            </a:pPr>
            <a:endParaRPr lang="en-US" sz="1800" dirty="0" smtClean="0"/>
          </a:p>
          <a:p>
            <a:r>
              <a:rPr lang="en-US" sz="2400" dirty="0" smtClean="0"/>
              <a:t>Investigational Device Exemption (IDE) regulation (21 CFR 812)</a:t>
            </a:r>
          </a:p>
          <a:p>
            <a:pPr marL="0" indent="0">
              <a:buNone/>
            </a:pPr>
            <a:endParaRPr lang="en-US" sz="1800" dirty="0" smtClean="0"/>
          </a:p>
          <a:p>
            <a:r>
              <a:rPr lang="en-US" sz="2400" dirty="0" smtClean="0"/>
              <a:t>Investigational New Drug (IND) regulation (21 CFR 312)</a:t>
            </a:r>
          </a:p>
          <a:p>
            <a:endParaRPr lang="en-US" sz="1800" dirty="0"/>
          </a:p>
          <a:p>
            <a:r>
              <a:rPr lang="en-US" sz="2400" dirty="0" smtClean="0"/>
              <a:t>IDE and IND regulations have different requirements!</a:t>
            </a:r>
          </a:p>
        </p:txBody>
      </p:sp>
      <p:sp>
        <p:nvSpPr>
          <p:cNvPr id="5"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946821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6425"/>
            <a:ext cx="7924800" cy="609600"/>
          </a:xfrm>
        </p:spPr>
        <p:txBody>
          <a:bodyPr>
            <a:noAutofit/>
          </a:bodyPr>
          <a:lstStyle/>
          <a:p>
            <a:r>
              <a:rPr lang="en-US" sz="3600" b="1" dirty="0" smtClean="0"/>
              <a:t>Key </a:t>
            </a:r>
            <a:r>
              <a:rPr lang="en-US" sz="3600" b="1" dirty="0"/>
              <a:t>Regulatory </a:t>
            </a:r>
            <a:r>
              <a:rPr lang="en-US" sz="3600" b="1" dirty="0" smtClean="0"/>
              <a:t>Questions: </a:t>
            </a:r>
            <a:br>
              <a:rPr lang="en-US" sz="3600" b="1" dirty="0" smtClean="0"/>
            </a:br>
            <a:r>
              <a:rPr lang="en-US" sz="3600" b="1" dirty="0" smtClean="0"/>
              <a:t>Is an IDE needed?</a:t>
            </a:r>
            <a:endParaRPr lang="en-US" sz="3600" b="1" dirty="0"/>
          </a:p>
        </p:txBody>
      </p:sp>
      <p:sp>
        <p:nvSpPr>
          <p:cNvPr id="3" name="Content Placeholder 2"/>
          <p:cNvSpPr>
            <a:spLocks noGrp="1"/>
          </p:cNvSpPr>
          <p:nvPr>
            <p:ph idx="1"/>
          </p:nvPr>
        </p:nvSpPr>
        <p:spPr>
          <a:xfrm>
            <a:off x="457200" y="1340428"/>
            <a:ext cx="8229600" cy="4927745"/>
          </a:xfrm>
        </p:spPr>
        <p:txBody>
          <a:bodyPr>
            <a:normAutofit lnSpcReduction="10000"/>
          </a:bodyPr>
          <a:lstStyle/>
          <a:p>
            <a:r>
              <a:rPr lang="en-US" sz="2400" b="1" dirty="0" smtClean="0">
                <a:solidFill>
                  <a:srgbClr val="CC0000"/>
                </a:solidFill>
              </a:rPr>
              <a:t>If a diagnostic is used to identify a biomarker in a drug trial</a:t>
            </a:r>
            <a:r>
              <a:rPr lang="en-US" sz="2400" dirty="0" smtClean="0"/>
              <a:t>, then an Investigational Device Exemption (IDE) may be needed (if the diagnostic is not already FDA cleared or approved for the intended use).</a:t>
            </a:r>
          </a:p>
          <a:p>
            <a:endParaRPr lang="en-US" sz="1800" dirty="0" smtClean="0"/>
          </a:p>
          <a:p>
            <a:r>
              <a:rPr lang="en-US" sz="2400" dirty="0" smtClean="0"/>
              <a:t>FDA approval of IDE application exempts device from premarket clearance/approval requirement when used in the investigational setting.</a:t>
            </a:r>
          </a:p>
          <a:p>
            <a:endParaRPr lang="en-US" sz="1800" dirty="0" smtClean="0"/>
          </a:p>
          <a:p>
            <a:r>
              <a:rPr lang="en-US" sz="2400" dirty="0" smtClean="0"/>
              <a:t>IDE requirement is based on risk to patients – does the use of the test result pose a </a:t>
            </a:r>
            <a:r>
              <a:rPr lang="en-US" sz="2400" i="1" dirty="0" smtClean="0"/>
              <a:t>significant risk </a:t>
            </a:r>
            <a:r>
              <a:rPr lang="en-US" sz="2400" dirty="0" smtClean="0"/>
              <a:t>or a </a:t>
            </a:r>
            <a:r>
              <a:rPr lang="en-US" sz="2400" i="1" dirty="0" smtClean="0"/>
              <a:t>non-significant risk? </a:t>
            </a:r>
          </a:p>
          <a:p>
            <a:endParaRPr lang="en-US" sz="1800" i="1" dirty="0" smtClean="0"/>
          </a:p>
          <a:p>
            <a:r>
              <a:rPr lang="en-US" sz="2400" dirty="0" smtClean="0"/>
              <a:t>Submit risk assessment pre-submission to CDRH to determine if an IDE is needed for your diagnostic.</a:t>
            </a:r>
          </a:p>
          <a:p>
            <a:pPr marL="0" indent="0">
              <a:buNone/>
            </a:pPr>
            <a:endParaRPr lang="en-US" sz="2400" dirty="0"/>
          </a:p>
          <a:p>
            <a:pPr marL="0" indent="0">
              <a:buNone/>
            </a:pPr>
            <a:endParaRPr lang="en-US" sz="2400" dirty="0"/>
          </a:p>
        </p:txBody>
      </p:sp>
      <p:sp>
        <p:nvSpPr>
          <p:cNvPr id="5" name="Footer Placeholder 3"/>
          <p:cNvSpPr>
            <a:spLocks noGrp="1"/>
          </p:cNvSpPr>
          <p:nvPr>
            <p:ph type="ftr" sz="quarter" idx="11"/>
          </p:nvPr>
        </p:nvSpPr>
        <p:spPr>
          <a:xfrm>
            <a:off x="24765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84441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5100" y="35437"/>
            <a:ext cx="3733800" cy="1143000"/>
          </a:xfrm>
        </p:spPr>
        <p:txBody>
          <a:bodyPr>
            <a:normAutofit/>
          </a:bodyPr>
          <a:lstStyle/>
          <a:p>
            <a:r>
              <a:rPr lang="en-US" sz="3600" b="1" dirty="0" smtClean="0"/>
              <a:t>Assessing Risk</a:t>
            </a:r>
            <a:endParaRPr lang="en-US" sz="3600" b="1" dirty="0"/>
          </a:p>
        </p:txBody>
      </p:sp>
      <p:sp>
        <p:nvSpPr>
          <p:cNvPr id="3" name="Content Placeholder 2"/>
          <p:cNvSpPr>
            <a:spLocks noGrp="1"/>
          </p:cNvSpPr>
          <p:nvPr>
            <p:ph idx="1"/>
          </p:nvPr>
        </p:nvSpPr>
        <p:spPr>
          <a:xfrm>
            <a:off x="359735" y="893357"/>
            <a:ext cx="8229600" cy="4525962"/>
          </a:xfrm>
        </p:spPr>
        <p:txBody>
          <a:bodyPr>
            <a:noAutofit/>
          </a:bodyPr>
          <a:lstStyle/>
          <a:p>
            <a:pPr marL="457200" lvl="0" indent="-457200">
              <a:buFont typeface="+mj-lt"/>
              <a:buAutoNum type="arabicPeriod"/>
            </a:pPr>
            <a:r>
              <a:rPr lang="en-US" sz="2200" dirty="0"/>
              <a:t>Will use of the investigational test results lead to some trial subjects foregoing or delaying a treatment that is known to be </a:t>
            </a:r>
            <a:r>
              <a:rPr lang="en-US" sz="2200" dirty="0" smtClean="0"/>
              <a:t>effective?</a:t>
            </a:r>
          </a:p>
          <a:p>
            <a:pPr marL="0" lvl="0" indent="0">
              <a:buNone/>
            </a:pPr>
            <a:endParaRPr lang="en-US" sz="1800" dirty="0"/>
          </a:p>
          <a:p>
            <a:pPr marL="457200" lvl="0" indent="-457200">
              <a:buFont typeface="+mj-lt"/>
              <a:buAutoNum type="arabicPeriod" startAt="2"/>
            </a:pPr>
            <a:r>
              <a:rPr lang="en-US" sz="2200" dirty="0" smtClean="0"/>
              <a:t>Will </a:t>
            </a:r>
            <a:r>
              <a:rPr lang="en-US" sz="2200" dirty="0"/>
              <a:t>use of the investigational test results expose trial subjects to safety risks (e.g., adverse events from the experimental therapy) that (in some “net” sense) exceed the risks encountered with control therapies or non-trial standard of care</a:t>
            </a:r>
            <a:r>
              <a:rPr lang="en-US" sz="2200" dirty="0" smtClean="0"/>
              <a:t>?</a:t>
            </a:r>
          </a:p>
          <a:p>
            <a:pPr marL="0" lvl="0" indent="0">
              <a:buNone/>
            </a:pPr>
            <a:endParaRPr lang="en-US" sz="1800" dirty="0" smtClean="0"/>
          </a:p>
          <a:p>
            <a:pPr marL="457200" lvl="0" indent="-457200">
              <a:buFont typeface="+mj-lt"/>
              <a:buAutoNum type="arabicPeriod" startAt="3"/>
            </a:pPr>
            <a:r>
              <a:rPr lang="en-US" sz="2200" dirty="0" smtClean="0"/>
              <a:t>Is </a:t>
            </a:r>
            <a:r>
              <a:rPr lang="en-US" sz="2200" dirty="0"/>
              <a:t>it likely, based on a priori information about the investigational therapy, that incorrect test results would degrade the safety or efficacy of subjects’ treatment</a:t>
            </a:r>
            <a:r>
              <a:rPr lang="en-US" sz="2200" dirty="0" smtClean="0"/>
              <a:t>?</a:t>
            </a:r>
          </a:p>
          <a:p>
            <a:pPr marL="0" lvl="0" indent="0">
              <a:buNone/>
            </a:pPr>
            <a:endParaRPr lang="en-US" sz="1800" dirty="0"/>
          </a:p>
          <a:p>
            <a:pPr marL="457200" lvl="0" indent="-457200">
              <a:buFont typeface="+mj-lt"/>
              <a:buAutoNum type="arabicPeriod" startAt="4"/>
            </a:pPr>
            <a:r>
              <a:rPr lang="en-US" sz="2200" dirty="0"/>
              <a:t>Does specimen acquisition, done for investigational testing and outside the standard of care, require an invasive sampling procedure that presents significant risk</a:t>
            </a:r>
            <a:r>
              <a:rPr lang="en-US" sz="2200" dirty="0" smtClean="0"/>
              <a:t>?</a:t>
            </a:r>
            <a:endParaRPr lang="en-US" sz="2200" dirty="0"/>
          </a:p>
        </p:txBody>
      </p:sp>
      <p:sp>
        <p:nvSpPr>
          <p:cNvPr id="4" name="Footer Placeholder 3"/>
          <p:cNvSpPr>
            <a:spLocks noGrp="1"/>
          </p:cNvSpPr>
          <p:nvPr>
            <p:ph type="ftr" sz="quarter" idx="11"/>
          </p:nvPr>
        </p:nvSpPr>
        <p:spPr>
          <a:xfrm>
            <a:off x="24765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402764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81100" y="228600"/>
            <a:ext cx="6781800" cy="914400"/>
          </a:xfrm>
        </p:spPr>
        <p:txBody>
          <a:bodyPr>
            <a:normAutofit/>
          </a:bodyPr>
          <a:lstStyle/>
          <a:p>
            <a:r>
              <a:rPr lang="en-US" sz="3600" b="1" dirty="0" smtClean="0">
                <a:latin typeface="+mn-lt"/>
                <a:cs typeface="Times New Roman" pitchFamily="18" charset="0"/>
              </a:rPr>
              <a:t>What’s in an IDE Application?</a:t>
            </a:r>
          </a:p>
        </p:txBody>
      </p:sp>
      <p:sp>
        <p:nvSpPr>
          <p:cNvPr id="22531" name="Content Placeholder 2"/>
          <p:cNvSpPr>
            <a:spLocks noGrp="1"/>
          </p:cNvSpPr>
          <p:nvPr>
            <p:ph idx="1"/>
          </p:nvPr>
        </p:nvSpPr>
        <p:spPr>
          <a:xfrm>
            <a:off x="914400" y="1637484"/>
            <a:ext cx="5943600" cy="1981200"/>
          </a:xfrm>
        </p:spPr>
        <p:txBody>
          <a:bodyPr>
            <a:noAutofit/>
          </a:bodyPr>
          <a:lstStyle/>
          <a:p>
            <a:pPr>
              <a:buClr>
                <a:srgbClr val="FF0000"/>
              </a:buClr>
              <a:defRPr/>
            </a:pPr>
            <a:r>
              <a:rPr lang="en-US" sz="2800" dirty="0" smtClean="0">
                <a:cs typeface="Times New Roman" pitchFamily="18" charset="0"/>
              </a:rPr>
              <a:t>Detailed in 21 CFR 812.20</a:t>
            </a:r>
          </a:p>
          <a:p>
            <a:pPr>
              <a:buClr>
                <a:srgbClr val="FF0000"/>
              </a:buClr>
              <a:defRPr/>
            </a:pPr>
            <a:r>
              <a:rPr lang="en-US" sz="2800" dirty="0" smtClean="0">
                <a:cs typeface="Times New Roman" pitchFamily="18" charset="0"/>
              </a:rPr>
              <a:t>Administrative elements</a:t>
            </a:r>
          </a:p>
          <a:p>
            <a:pPr>
              <a:buClr>
                <a:srgbClr val="FF0000"/>
              </a:buClr>
              <a:defRPr/>
            </a:pPr>
            <a:r>
              <a:rPr lang="en-US" sz="2800" dirty="0" smtClean="0">
                <a:cs typeface="Times New Roman" pitchFamily="18" charset="0"/>
              </a:rPr>
              <a:t>Report of prior investigations</a:t>
            </a:r>
          </a:p>
          <a:p>
            <a:pPr>
              <a:buClr>
                <a:srgbClr val="FF0000"/>
              </a:buClr>
              <a:defRPr/>
            </a:pPr>
            <a:r>
              <a:rPr lang="en-US" sz="2800" dirty="0" smtClean="0">
                <a:cs typeface="Times New Roman" pitchFamily="18" charset="0"/>
              </a:rPr>
              <a:t>Investigational plan</a:t>
            </a:r>
          </a:p>
        </p:txBody>
      </p:sp>
      <p:sp>
        <p:nvSpPr>
          <p:cNvPr id="3" name="Rectangle 2"/>
          <p:cNvSpPr/>
          <p:nvPr/>
        </p:nvSpPr>
        <p:spPr>
          <a:xfrm>
            <a:off x="914400" y="3666481"/>
            <a:ext cx="3733800" cy="1938992"/>
          </a:xfrm>
          <a:prstGeom prst="rect">
            <a:avLst/>
          </a:prstGeom>
        </p:spPr>
        <p:txBody>
          <a:bodyPr wrap="square">
            <a:spAutoFit/>
          </a:bodyPr>
          <a:lstStyle/>
          <a:p>
            <a:pPr marL="228600">
              <a:buFont typeface="Arial" pitchFamily="34" charset="0"/>
              <a:buChar char="•"/>
            </a:pPr>
            <a:r>
              <a:rPr lang="en-US" sz="2400" dirty="0">
                <a:cs typeface="Times New Roman" pitchFamily="18" charset="0"/>
              </a:rPr>
              <a:t>Purpose</a:t>
            </a:r>
          </a:p>
          <a:p>
            <a:pPr marL="228600">
              <a:buFont typeface="Arial" pitchFamily="34" charset="0"/>
              <a:buChar char="•"/>
            </a:pPr>
            <a:r>
              <a:rPr lang="en-US" sz="2400" dirty="0">
                <a:cs typeface="Times New Roman" pitchFamily="18" charset="0"/>
              </a:rPr>
              <a:t>Protocol</a:t>
            </a:r>
          </a:p>
          <a:p>
            <a:pPr marL="228600">
              <a:buFont typeface="Arial" pitchFamily="34" charset="0"/>
              <a:buChar char="•"/>
            </a:pPr>
            <a:r>
              <a:rPr lang="en-US" sz="2400" dirty="0">
                <a:cs typeface="Times New Roman" pitchFamily="18" charset="0"/>
              </a:rPr>
              <a:t>Risk analysis</a:t>
            </a:r>
          </a:p>
          <a:p>
            <a:pPr marL="228600">
              <a:buFont typeface="Arial" pitchFamily="34" charset="0"/>
              <a:buChar char="•"/>
            </a:pPr>
            <a:r>
              <a:rPr lang="en-US" sz="2400" dirty="0">
                <a:cs typeface="Times New Roman" pitchFamily="18" charset="0"/>
              </a:rPr>
              <a:t>Description of device</a:t>
            </a:r>
          </a:p>
          <a:p>
            <a:pPr marL="228600">
              <a:buFont typeface="Arial" pitchFamily="34" charset="0"/>
              <a:buChar char="•"/>
            </a:pPr>
            <a:r>
              <a:rPr lang="en-US" sz="2400" dirty="0">
                <a:cs typeface="Times New Roman" pitchFamily="18" charset="0"/>
              </a:rPr>
              <a:t>Monitoring </a:t>
            </a:r>
            <a:r>
              <a:rPr lang="en-US" sz="2400" dirty="0" smtClean="0">
                <a:cs typeface="Times New Roman" pitchFamily="18" charset="0"/>
              </a:rPr>
              <a:t>procedures</a:t>
            </a:r>
            <a:endParaRPr lang="en-US" sz="2400" dirty="0">
              <a:cs typeface="Times New Roman" pitchFamily="18" charset="0"/>
            </a:endParaRPr>
          </a:p>
        </p:txBody>
      </p:sp>
      <p:sp>
        <p:nvSpPr>
          <p:cNvPr id="4" name="Rectangle 3"/>
          <p:cNvSpPr/>
          <p:nvPr/>
        </p:nvSpPr>
        <p:spPr>
          <a:xfrm>
            <a:off x="4572000" y="3651408"/>
            <a:ext cx="4572000" cy="1938992"/>
          </a:xfrm>
          <a:prstGeom prst="rect">
            <a:avLst/>
          </a:prstGeom>
        </p:spPr>
        <p:txBody>
          <a:bodyPr>
            <a:spAutoFit/>
          </a:bodyPr>
          <a:lstStyle/>
          <a:p>
            <a:pPr marL="228600">
              <a:buFont typeface="Arial" pitchFamily="34" charset="0"/>
              <a:buChar char="•"/>
            </a:pPr>
            <a:r>
              <a:rPr lang="en-US" sz="2400" dirty="0">
                <a:cs typeface="Times New Roman" pitchFamily="18" charset="0"/>
              </a:rPr>
              <a:t>Labeling</a:t>
            </a:r>
          </a:p>
          <a:p>
            <a:pPr marL="228600">
              <a:buFont typeface="Arial" pitchFamily="34" charset="0"/>
              <a:buChar char="•"/>
            </a:pPr>
            <a:r>
              <a:rPr lang="en-US" sz="2400" dirty="0">
                <a:cs typeface="Times New Roman" pitchFamily="18" charset="0"/>
              </a:rPr>
              <a:t>Consent materials</a:t>
            </a:r>
          </a:p>
          <a:p>
            <a:pPr marL="228600">
              <a:buFont typeface="Arial" pitchFamily="34" charset="0"/>
              <a:buChar char="•"/>
            </a:pPr>
            <a:r>
              <a:rPr lang="en-US" sz="2400" dirty="0">
                <a:cs typeface="Times New Roman" pitchFamily="18" charset="0"/>
              </a:rPr>
              <a:t>IRB information</a:t>
            </a:r>
          </a:p>
          <a:p>
            <a:pPr marL="228600">
              <a:buFont typeface="Arial" pitchFamily="34" charset="0"/>
              <a:buChar char="•"/>
            </a:pPr>
            <a:r>
              <a:rPr lang="en-US" sz="2400" dirty="0">
                <a:cs typeface="Times New Roman" pitchFamily="18" charset="0"/>
              </a:rPr>
              <a:t>Other institutions</a:t>
            </a:r>
          </a:p>
          <a:p>
            <a:pPr marL="228600">
              <a:buFont typeface="Arial" pitchFamily="34" charset="0"/>
              <a:buChar char="•"/>
            </a:pPr>
            <a:r>
              <a:rPr lang="en-US" sz="2400" dirty="0">
                <a:cs typeface="Times New Roman" pitchFamily="18" charset="0"/>
              </a:rPr>
              <a:t>Additional records and reports</a:t>
            </a:r>
          </a:p>
        </p:txBody>
      </p:sp>
      <p:sp>
        <p:nvSpPr>
          <p:cNvPr id="6"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pic>
        <p:nvPicPr>
          <p:cNvPr id="1026" name="Picture 2" descr="C:\Users\Hisani.Madison\AppData\Local\Microsoft\Windows\Temporary Internet Files\Content.IE5\KFYACTCV\sheikh-tuhin-To-Do-Lis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391" y="1482937"/>
            <a:ext cx="1603561" cy="200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965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5" descr="MP90043316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565" y="5137079"/>
            <a:ext cx="3621474" cy="158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849" y="226011"/>
            <a:ext cx="8509103" cy="926020"/>
          </a:xfrm>
        </p:spPr>
        <p:txBody>
          <a:bodyPr>
            <a:noAutofit/>
          </a:bodyPr>
          <a:lstStyle/>
          <a:p>
            <a:r>
              <a:rPr lang="en-US" sz="3600" b="1" dirty="0" smtClean="0"/>
              <a:t>Drug/Device Codevelopment: </a:t>
            </a:r>
            <a:br>
              <a:rPr lang="en-US" sz="3600" b="1" dirty="0" smtClean="0"/>
            </a:br>
            <a:r>
              <a:rPr lang="en-US" sz="3600" b="1" dirty="0" smtClean="0"/>
              <a:t>Key Regulatory Questions</a:t>
            </a:r>
            <a:endParaRPr lang="en-US" sz="3600" b="1" dirty="0"/>
          </a:p>
        </p:txBody>
      </p:sp>
      <p:sp>
        <p:nvSpPr>
          <p:cNvPr id="6" name="Content Placeholder 5"/>
          <p:cNvSpPr>
            <a:spLocks noGrp="1"/>
          </p:cNvSpPr>
          <p:nvPr>
            <p:ph idx="1"/>
          </p:nvPr>
        </p:nvSpPr>
        <p:spPr>
          <a:xfrm>
            <a:off x="323849" y="1471476"/>
            <a:ext cx="8509103" cy="4179311"/>
          </a:xfrm>
        </p:spPr>
        <p:txBody>
          <a:bodyPr>
            <a:normAutofit fontScale="85000" lnSpcReduction="20000"/>
          </a:bodyPr>
          <a:lstStyle/>
          <a:p>
            <a:r>
              <a:rPr lang="en-US" dirty="0" smtClean="0">
                <a:solidFill>
                  <a:schemeClr val="bg1">
                    <a:lumMod val="65000"/>
                  </a:schemeClr>
                </a:solidFill>
              </a:rPr>
              <a:t>Will an IDE be required?</a:t>
            </a:r>
          </a:p>
          <a:p>
            <a:endParaRPr lang="en-US" sz="2100" dirty="0" smtClean="0"/>
          </a:p>
          <a:p>
            <a:r>
              <a:rPr lang="en-US" dirty="0" smtClean="0"/>
              <a:t>If </a:t>
            </a:r>
            <a:r>
              <a:rPr lang="en-US" dirty="0"/>
              <a:t>the drug development program is based on a biomarker, </a:t>
            </a:r>
            <a:r>
              <a:rPr lang="en-US" dirty="0" smtClean="0"/>
              <a:t>will the </a:t>
            </a:r>
            <a:r>
              <a:rPr lang="en-US" dirty="0"/>
              <a:t>test for the biomarker result in a companion diagnostic device?</a:t>
            </a:r>
          </a:p>
          <a:p>
            <a:pPr marL="0" indent="0">
              <a:buNone/>
            </a:pPr>
            <a:endParaRPr lang="en-US" sz="2100" dirty="0"/>
          </a:p>
          <a:p>
            <a:r>
              <a:rPr lang="en-US" dirty="0">
                <a:solidFill>
                  <a:schemeClr val="bg1">
                    <a:lumMod val="65000"/>
                  </a:schemeClr>
                </a:solidFill>
              </a:rPr>
              <a:t>Does the companion diagnostic device have adequate performance data to be approved contemporaneously with the drug? </a:t>
            </a:r>
          </a:p>
          <a:p>
            <a:endParaRPr lang="en-US" sz="2100" dirty="0" smtClean="0">
              <a:solidFill>
                <a:schemeClr val="bg1">
                  <a:lumMod val="65000"/>
                </a:schemeClr>
              </a:solidFill>
            </a:endParaRPr>
          </a:p>
          <a:p>
            <a:r>
              <a:rPr lang="en-US" dirty="0" smtClean="0">
                <a:solidFill>
                  <a:schemeClr val="bg1">
                    <a:lumMod val="65000"/>
                  </a:schemeClr>
                </a:solidFill>
              </a:rPr>
              <a:t>Will a bridging study be required?</a:t>
            </a:r>
            <a:endParaRPr lang="en-US" sz="2100" dirty="0">
              <a:solidFill>
                <a:schemeClr val="bg1">
                  <a:lumMod val="65000"/>
                </a:schemeClr>
              </a:solidFill>
            </a:endParaRPr>
          </a:p>
          <a:p>
            <a:endParaRPr lang="en-US" sz="1900" dirty="0"/>
          </a:p>
        </p:txBody>
      </p:sp>
      <p:sp>
        <p:nvSpPr>
          <p:cNvPr id="8"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474367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245466"/>
            <a:ext cx="8509103" cy="926020"/>
          </a:xfrm>
        </p:spPr>
        <p:txBody>
          <a:bodyPr>
            <a:noAutofit/>
          </a:bodyPr>
          <a:lstStyle/>
          <a:p>
            <a:r>
              <a:rPr lang="en-US" sz="3600" b="1" dirty="0" smtClean="0"/>
              <a:t>Key </a:t>
            </a:r>
            <a:r>
              <a:rPr lang="en-US" sz="3600" b="1" dirty="0"/>
              <a:t>Regulatory </a:t>
            </a:r>
            <a:r>
              <a:rPr lang="en-US" sz="3600" b="1" dirty="0" smtClean="0"/>
              <a:t>Questions: </a:t>
            </a:r>
            <a:br>
              <a:rPr lang="en-US" sz="3600" b="1" dirty="0" smtClean="0"/>
            </a:br>
            <a:r>
              <a:rPr lang="en-US" sz="3600" b="1" dirty="0" smtClean="0"/>
              <a:t>Is my test a </a:t>
            </a:r>
            <a:r>
              <a:rPr lang="en-US" sz="3600" b="1" dirty="0" smtClean="0"/>
              <a:t>CDx</a:t>
            </a:r>
            <a:r>
              <a:rPr lang="en-US" sz="3600" b="1" dirty="0"/>
              <a:t>?</a:t>
            </a:r>
            <a:endParaRPr lang="en-US" sz="3600" dirty="0"/>
          </a:p>
        </p:txBody>
      </p:sp>
      <p:sp>
        <p:nvSpPr>
          <p:cNvPr id="3" name="Content Placeholder 2"/>
          <p:cNvSpPr>
            <a:spLocks noGrp="1"/>
          </p:cNvSpPr>
          <p:nvPr>
            <p:ph idx="1"/>
          </p:nvPr>
        </p:nvSpPr>
        <p:spPr>
          <a:xfrm>
            <a:off x="457200" y="1568658"/>
            <a:ext cx="8229600" cy="4876800"/>
          </a:xfrm>
        </p:spPr>
        <p:txBody>
          <a:bodyPr>
            <a:noAutofit/>
          </a:bodyPr>
          <a:lstStyle/>
          <a:p>
            <a:r>
              <a:rPr lang="en-US" sz="2400" b="1" dirty="0">
                <a:solidFill>
                  <a:srgbClr val="CC0000"/>
                </a:solidFill>
              </a:rPr>
              <a:t>Will the </a:t>
            </a:r>
            <a:r>
              <a:rPr lang="en-US" sz="2400" b="1" dirty="0" smtClean="0">
                <a:solidFill>
                  <a:srgbClr val="CC0000"/>
                </a:solidFill>
              </a:rPr>
              <a:t>test for the biomarker </a:t>
            </a:r>
            <a:r>
              <a:rPr lang="en-US" sz="2400" b="1" dirty="0">
                <a:solidFill>
                  <a:srgbClr val="CC0000"/>
                </a:solidFill>
              </a:rPr>
              <a:t>result in a companion diagnostic device</a:t>
            </a:r>
            <a:r>
              <a:rPr lang="en-US" sz="2400" b="1" dirty="0" smtClean="0">
                <a:solidFill>
                  <a:srgbClr val="CC0000"/>
                </a:solidFill>
              </a:rPr>
              <a:t>?</a:t>
            </a:r>
          </a:p>
          <a:p>
            <a:pPr marL="0" indent="0">
              <a:buNone/>
            </a:pPr>
            <a:endParaRPr lang="en-US" sz="1800" dirty="0"/>
          </a:p>
          <a:p>
            <a:r>
              <a:rPr lang="en-US" sz="2400" dirty="0" smtClean="0"/>
              <a:t>Companion diagnostic requirement decision made by drug/biologic review division – [CDER/CBER]; device </a:t>
            </a:r>
            <a:r>
              <a:rPr lang="en-US" sz="2400" dirty="0"/>
              <a:t>review center (CDRH) provides </a:t>
            </a:r>
            <a:r>
              <a:rPr lang="en-US" sz="2400" dirty="0" smtClean="0"/>
              <a:t>insight</a:t>
            </a:r>
          </a:p>
          <a:p>
            <a:endParaRPr lang="en-US" sz="1200" dirty="0"/>
          </a:p>
          <a:p>
            <a:r>
              <a:rPr lang="en-US" sz="2400" i="1" dirty="0" smtClean="0"/>
              <a:t>Is there adequate evidence of clinical activity of the drug in the biomarker positive population identified by the companion diagnostic?</a:t>
            </a:r>
          </a:p>
          <a:p>
            <a:endParaRPr lang="en-US" sz="1800" i="1" dirty="0" smtClean="0"/>
          </a:p>
          <a:p>
            <a:r>
              <a:rPr lang="en-US" sz="2400" i="1" dirty="0" smtClean="0"/>
              <a:t>Is the companion diagnostic essential </a:t>
            </a:r>
            <a:r>
              <a:rPr lang="en-US" sz="2400" i="1" dirty="0"/>
              <a:t>for the safe and </a:t>
            </a:r>
            <a:r>
              <a:rPr lang="en-US" sz="2400" i="1" dirty="0" smtClean="0"/>
              <a:t>effective use of the </a:t>
            </a:r>
            <a:r>
              <a:rPr lang="en-US" sz="2400" i="1" dirty="0"/>
              <a:t>corresponding therapeutic </a:t>
            </a:r>
            <a:r>
              <a:rPr lang="en-US" sz="2400" i="1" dirty="0" smtClean="0"/>
              <a:t>product?</a:t>
            </a:r>
          </a:p>
          <a:p>
            <a:endParaRPr lang="en-US" sz="2400" i="1" dirty="0">
              <a:solidFill>
                <a:srgbClr val="CC0000"/>
              </a:solidFill>
            </a:endParaRPr>
          </a:p>
          <a:p>
            <a:pPr marL="0" indent="0">
              <a:buNone/>
            </a:pPr>
            <a:r>
              <a:rPr lang="en-US" sz="2400" dirty="0" smtClean="0"/>
              <a:t>     </a:t>
            </a:r>
            <a:endParaRPr lang="en-US" sz="2400" dirty="0"/>
          </a:p>
          <a:p>
            <a:pPr marL="0" indent="0">
              <a:buNone/>
            </a:pPr>
            <a:r>
              <a:rPr lang="en-US" sz="2400" dirty="0" smtClean="0"/>
              <a:t> </a:t>
            </a:r>
            <a:endParaRPr lang="en-US" sz="2400" dirty="0"/>
          </a:p>
        </p:txBody>
      </p:sp>
      <p:sp>
        <p:nvSpPr>
          <p:cNvPr id="5"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36359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46028" y="37214"/>
            <a:ext cx="6175375" cy="1257300"/>
          </a:xfrm>
          <a:ln/>
        </p:spPr>
        <p:txBody>
          <a:bodyPr rIns="132080">
            <a:normAutofit/>
          </a:bodyPr>
          <a:lstStyle/>
          <a:p>
            <a:r>
              <a:rPr lang="en-US" sz="3600" b="1" dirty="0" smtClean="0"/>
              <a:t>IVDs: Companion Diagnostics</a:t>
            </a:r>
            <a:endParaRPr lang="en-US" sz="3600" b="1" dirty="0"/>
          </a:p>
        </p:txBody>
      </p:sp>
      <p:sp>
        <p:nvSpPr>
          <p:cNvPr id="6147" name="Rectangle 3"/>
          <p:cNvSpPr>
            <a:spLocks noGrp="1" noChangeArrowheads="1"/>
          </p:cNvSpPr>
          <p:nvPr>
            <p:ph type="body" idx="1"/>
          </p:nvPr>
        </p:nvSpPr>
        <p:spPr>
          <a:xfrm>
            <a:off x="457200" y="1063541"/>
            <a:ext cx="8229600" cy="2387600"/>
          </a:xfrm>
          <a:ln/>
        </p:spPr>
        <p:txBody>
          <a:bodyPr rIns="132080">
            <a:noAutofit/>
          </a:bodyPr>
          <a:lstStyle/>
          <a:p>
            <a:pPr>
              <a:buClr>
                <a:srgbClr val="000000"/>
              </a:buClr>
            </a:pPr>
            <a:r>
              <a:rPr lang="en-US" sz="2400" dirty="0"/>
              <a:t>Companion diagnostics are a subset of IVDs.</a:t>
            </a:r>
            <a:endParaRPr lang="en-US" sz="1200" dirty="0"/>
          </a:p>
          <a:p>
            <a:pPr>
              <a:buClr>
                <a:srgbClr val="000000"/>
              </a:buClr>
            </a:pPr>
            <a:r>
              <a:rPr lang="en-US" sz="2400" dirty="0"/>
              <a:t>An </a:t>
            </a:r>
            <a:r>
              <a:rPr lang="en-US" sz="2400" i="1" dirty="0"/>
              <a:t>IVD companion diagnostic device</a:t>
            </a:r>
            <a:r>
              <a:rPr lang="en-US" sz="2400" dirty="0"/>
              <a:t> is an in vitro diagnostic device that provides information that is essential for the safe and effective use of a corresponding therapeutic product</a:t>
            </a:r>
            <a:r>
              <a:rPr lang="en-US" sz="2400" dirty="0" smtClean="0"/>
              <a:t>.</a:t>
            </a:r>
          </a:p>
          <a:p>
            <a:pPr marL="857250" lvl="2" indent="-457200">
              <a:buClr>
                <a:srgbClr val="000000"/>
              </a:buClr>
            </a:pPr>
            <a:r>
              <a:rPr lang="en-US" altLang="en-US" i="1" dirty="0" smtClean="0">
                <a:solidFill>
                  <a:srgbClr val="20128A"/>
                </a:solidFill>
              </a:rPr>
              <a:t>If the safe and effective use of the therapeutic product </a:t>
            </a:r>
            <a:r>
              <a:rPr lang="en-US" altLang="en-US" i="1" u="sng" dirty="0" smtClean="0">
                <a:solidFill>
                  <a:srgbClr val="20128A"/>
                </a:solidFill>
              </a:rPr>
              <a:t>requires </a:t>
            </a:r>
            <a:r>
              <a:rPr lang="en-US" altLang="en-US" i="1" dirty="0" smtClean="0">
                <a:solidFill>
                  <a:srgbClr val="20128A"/>
                </a:solidFill>
              </a:rPr>
              <a:t>a particular test result, that test is a companion diagnostic.</a:t>
            </a:r>
          </a:p>
          <a:p>
            <a:pPr>
              <a:buClr>
                <a:srgbClr val="000000"/>
              </a:buClr>
            </a:pPr>
            <a:endParaRPr lang="en-US" sz="1200" dirty="0" smtClean="0"/>
          </a:p>
          <a:p>
            <a:pPr>
              <a:buClr>
                <a:srgbClr val="000000"/>
              </a:buClr>
            </a:pPr>
            <a:r>
              <a:rPr lang="en-US" sz="2400" dirty="0" smtClean="0"/>
              <a:t>Drugs </a:t>
            </a:r>
            <a:r>
              <a:rPr lang="en-US" sz="2400" dirty="0"/>
              <a:t>and their companion tests refer to each other in their </a:t>
            </a:r>
            <a:r>
              <a:rPr lang="en-US" sz="2400" dirty="0" smtClean="0"/>
              <a:t>labels.</a:t>
            </a:r>
          </a:p>
          <a:p>
            <a:pPr>
              <a:buClr>
                <a:srgbClr val="000000"/>
              </a:buClr>
            </a:pPr>
            <a:endParaRPr lang="en-US" sz="1200" dirty="0"/>
          </a:p>
          <a:p>
            <a:pPr marL="342900" lvl="1" indent="-342900">
              <a:buClr>
                <a:srgbClr val="000000"/>
              </a:buClr>
              <a:buFontTx/>
              <a:buChar char="•"/>
            </a:pPr>
            <a:r>
              <a:rPr lang="en-US" sz="2400" dirty="0" smtClean="0"/>
              <a:t>Guidance on In </a:t>
            </a:r>
            <a:r>
              <a:rPr lang="en-US" sz="2400" dirty="0"/>
              <a:t>V</a:t>
            </a:r>
            <a:r>
              <a:rPr lang="en-US" sz="2400" dirty="0" smtClean="0"/>
              <a:t>itro </a:t>
            </a:r>
            <a:r>
              <a:rPr lang="en-US" sz="2400" dirty="0"/>
              <a:t>C</a:t>
            </a:r>
            <a:r>
              <a:rPr lang="en-US" sz="2400" dirty="0" smtClean="0"/>
              <a:t>ompanion </a:t>
            </a:r>
            <a:r>
              <a:rPr lang="en-US" sz="2400" dirty="0"/>
              <a:t>D</a:t>
            </a:r>
            <a:r>
              <a:rPr lang="en-US" sz="2400" dirty="0" smtClean="0"/>
              <a:t>iagnostic </a:t>
            </a:r>
            <a:r>
              <a:rPr lang="en-US" sz="2400" dirty="0"/>
              <a:t>D</a:t>
            </a:r>
            <a:r>
              <a:rPr lang="en-US" sz="2400" dirty="0" smtClean="0"/>
              <a:t>evices</a:t>
            </a:r>
            <a:r>
              <a:rPr lang="en-US" sz="2400" dirty="0"/>
              <a:t>. </a:t>
            </a:r>
            <a:r>
              <a:rPr lang="en-US" sz="2400" u="sng" dirty="0" smtClean="0">
                <a:solidFill>
                  <a:srgbClr val="20128A"/>
                </a:solidFill>
              </a:rPr>
              <a:t>http://www.fda.gov/downloads/MedicalDevices/DeviceRegulationandGuidance/GuidanceDocuments/UCM262327.pdf</a:t>
            </a:r>
            <a:endParaRPr lang="en-US" sz="2400" dirty="0">
              <a:solidFill>
                <a:srgbClr val="20128A"/>
              </a:solidFill>
            </a:endParaRPr>
          </a:p>
        </p:txBody>
      </p:sp>
      <p:sp>
        <p:nvSpPr>
          <p:cNvPr id="4"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926804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323849" y="204938"/>
            <a:ext cx="8509103" cy="926020"/>
          </a:xfrm>
        </p:spPr>
        <p:txBody>
          <a:bodyPr>
            <a:normAutofit/>
          </a:bodyPr>
          <a:lstStyle/>
          <a:p>
            <a:r>
              <a:rPr lang="en-US" altLang="en-US" sz="3600" b="1" dirty="0"/>
              <a:t>Presentation </a:t>
            </a:r>
            <a:r>
              <a:rPr lang="en-US" altLang="en-US" sz="3600" b="1" dirty="0" smtClean="0"/>
              <a:t>Overview</a:t>
            </a:r>
            <a:endParaRPr lang="en-US" altLang="en-US" sz="3600" b="1" dirty="0"/>
          </a:p>
        </p:txBody>
      </p:sp>
      <p:sp>
        <p:nvSpPr>
          <p:cNvPr id="277507" name="Rectangle 3"/>
          <p:cNvSpPr>
            <a:spLocks noGrp="1" noChangeArrowheads="1"/>
          </p:cNvSpPr>
          <p:nvPr>
            <p:ph type="body" idx="1"/>
          </p:nvPr>
        </p:nvSpPr>
        <p:spPr>
          <a:xfrm>
            <a:off x="872682" y="1517502"/>
            <a:ext cx="7261225" cy="4826000"/>
          </a:xfrm>
        </p:spPr>
        <p:txBody>
          <a:bodyPr>
            <a:normAutofit/>
          </a:bodyPr>
          <a:lstStyle/>
          <a:p>
            <a:pPr>
              <a:lnSpc>
                <a:spcPct val="90000"/>
              </a:lnSpc>
            </a:pPr>
            <a:r>
              <a:rPr lang="en-US" altLang="en-US" sz="2800" dirty="0"/>
              <a:t>Overview of Regulation of In Vitro Diagnostic Devices (IVDs)</a:t>
            </a:r>
          </a:p>
          <a:p>
            <a:pPr>
              <a:lnSpc>
                <a:spcPct val="90000"/>
              </a:lnSpc>
              <a:buFontTx/>
              <a:buNone/>
            </a:pPr>
            <a:endParaRPr lang="en-US" altLang="en-US" sz="2800" dirty="0"/>
          </a:p>
          <a:p>
            <a:pPr>
              <a:lnSpc>
                <a:spcPct val="90000"/>
              </a:lnSpc>
            </a:pPr>
            <a:r>
              <a:rPr lang="en-US" altLang="en-US" sz="2800" dirty="0" smtClean="0"/>
              <a:t>Key Regulatory Questions: </a:t>
            </a:r>
          </a:p>
          <a:p>
            <a:pPr marL="0" indent="0">
              <a:lnSpc>
                <a:spcPct val="90000"/>
              </a:lnSpc>
              <a:buNone/>
            </a:pPr>
            <a:r>
              <a:rPr lang="en-US" altLang="en-US" sz="2800" dirty="0"/>
              <a:t>	</a:t>
            </a:r>
            <a:r>
              <a:rPr lang="en-US" altLang="en-US" sz="2800" dirty="0" smtClean="0"/>
              <a:t>	Drug/Device Codevelopment</a:t>
            </a:r>
          </a:p>
          <a:p>
            <a:pPr lvl="2">
              <a:lnSpc>
                <a:spcPct val="90000"/>
              </a:lnSpc>
              <a:buFont typeface="Calibri" panose="020F0502020204030204" pitchFamily="34" charset="0"/>
              <a:buChar char="‒"/>
            </a:pPr>
            <a:r>
              <a:rPr lang="en-US" altLang="en-US" dirty="0" smtClean="0"/>
              <a:t>Challenges &amp; Solutions</a:t>
            </a:r>
          </a:p>
          <a:p>
            <a:pPr marL="0" indent="0">
              <a:lnSpc>
                <a:spcPct val="90000"/>
              </a:lnSpc>
              <a:buNone/>
            </a:pPr>
            <a:endParaRPr lang="en-US" altLang="en-US" sz="2800" dirty="0" smtClean="0"/>
          </a:p>
          <a:p>
            <a:pPr>
              <a:lnSpc>
                <a:spcPct val="90000"/>
              </a:lnSpc>
            </a:pPr>
            <a:r>
              <a:rPr lang="en-US" altLang="en-US" sz="2800" dirty="0" smtClean="0"/>
              <a:t>Useful Tips &amp; Tools</a:t>
            </a:r>
            <a:endParaRPr lang="en-US" altLang="en-US" sz="2800" dirty="0"/>
          </a:p>
          <a:p>
            <a:pPr>
              <a:lnSpc>
                <a:spcPct val="90000"/>
              </a:lnSpc>
            </a:pPr>
            <a:endParaRPr lang="en-US" altLang="en-US" sz="2800" dirty="0"/>
          </a:p>
        </p:txBody>
      </p:sp>
      <p:sp>
        <p:nvSpPr>
          <p:cNvPr id="5"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449" y="252658"/>
            <a:ext cx="8509103" cy="926020"/>
          </a:xfrm>
        </p:spPr>
        <p:txBody>
          <a:bodyPr>
            <a:normAutofit/>
          </a:bodyPr>
          <a:lstStyle/>
          <a:p>
            <a:r>
              <a:rPr lang="en-US" sz="3600" b="1" dirty="0" smtClean="0"/>
              <a:t>Companion Diagnostics</a:t>
            </a:r>
            <a:endParaRPr lang="en-US" sz="3600" b="1" dirty="0"/>
          </a:p>
        </p:txBody>
      </p:sp>
      <p:sp>
        <p:nvSpPr>
          <p:cNvPr id="4" name="Content Placeholder 2"/>
          <p:cNvSpPr>
            <a:spLocks noGrp="1"/>
          </p:cNvSpPr>
          <p:nvPr>
            <p:ph idx="1"/>
          </p:nvPr>
        </p:nvSpPr>
        <p:spPr>
          <a:xfrm>
            <a:off x="232409" y="1251584"/>
            <a:ext cx="8509103" cy="5080636"/>
          </a:xfrm>
        </p:spPr>
        <p:txBody>
          <a:bodyPr>
            <a:normAutofit lnSpcReduction="10000"/>
          </a:bodyPr>
          <a:lstStyle/>
          <a:p>
            <a:r>
              <a:rPr lang="en-US" sz="2400" dirty="0" smtClean="0">
                <a:latin typeface="Calibri" panose="020F0502020204030204" pitchFamily="34" charset="0"/>
                <a:cs typeface="Calibri" panose="020F0502020204030204" pitchFamily="34" charset="0"/>
              </a:rPr>
              <a:t>Tests required to determine whether a specific drug should or should not be administered to a patient</a:t>
            </a:r>
          </a:p>
          <a:p>
            <a:endParaRPr lang="en-US" sz="18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Test used for patient selection into therapeutic trial</a:t>
            </a:r>
          </a:p>
          <a:p>
            <a:endParaRPr lang="en-US" sz="18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Clinical validation of test comes from a successful drug trial</a:t>
            </a:r>
          </a:p>
          <a:p>
            <a:endParaRPr lang="en-US" sz="18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Problems can arise when the final test intended for marketing is not the one used to screen patients for the trial</a:t>
            </a:r>
          </a:p>
          <a:p>
            <a:pPr lvl="1"/>
            <a:r>
              <a:rPr lang="en-US" sz="2400" dirty="0" smtClean="0">
                <a:latin typeface="Calibri" panose="020F0502020204030204" pitchFamily="34" charset="0"/>
                <a:cs typeface="Calibri" panose="020F0502020204030204" pitchFamily="34" charset="0"/>
              </a:rPr>
              <a:t>Prescreening</a:t>
            </a:r>
          </a:p>
          <a:p>
            <a:pPr lvl="1"/>
            <a:r>
              <a:rPr lang="en-US" sz="2400" dirty="0" smtClean="0">
                <a:latin typeface="Calibri" panose="020F0502020204030204" pitchFamily="34" charset="0"/>
                <a:cs typeface="Calibri" panose="020F0502020204030204" pitchFamily="34" charset="0"/>
              </a:rPr>
              <a:t>Test changes</a:t>
            </a:r>
          </a:p>
          <a:p>
            <a:pPr lvl="1"/>
            <a:r>
              <a:rPr lang="en-US" sz="2400" dirty="0" smtClean="0">
                <a:latin typeface="Calibri" panose="020F0502020204030204" pitchFamily="34" charset="0"/>
                <a:cs typeface="Calibri" panose="020F0502020204030204" pitchFamily="34" charset="0"/>
              </a:rPr>
              <a:t>Missing outcome data in clinical trial assay (CTA) negative population</a:t>
            </a:r>
            <a:endParaRPr lang="en-US" sz="2400" dirty="0">
              <a:latin typeface="Calibri" panose="020F0502020204030204" pitchFamily="34" charset="0"/>
              <a:cs typeface="Calibri" panose="020F0502020204030204" pitchFamily="34" charset="0"/>
            </a:endParaRPr>
          </a:p>
        </p:txBody>
      </p:sp>
      <p:pic>
        <p:nvPicPr>
          <p:cNvPr id="5" name="Picture 2" descr="C:\Users\DZR\AppData\Local\Microsoft\Windows\Temporary Internet Files\Content.IE5\VVASEW7J\MC90043960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2178998" cy="1089499"/>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419322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1119"/>
            <a:ext cx="8229600" cy="1143000"/>
          </a:xfrm>
        </p:spPr>
        <p:txBody>
          <a:bodyPr>
            <a:normAutofit/>
          </a:bodyPr>
          <a:lstStyle/>
          <a:p>
            <a:r>
              <a:rPr lang="en-US" sz="3600" b="1" dirty="0" smtClean="0"/>
              <a:t>Codevelopment: Therapeutic + IVD</a:t>
            </a:r>
            <a:endParaRPr lang="en-US" sz="36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5999" y="2896186"/>
            <a:ext cx="2176463"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C:\Users\Hisani.Madison\AppData\Local\Microsoft\Windows\Temporary Internet Files\Content.IE5\UMTTCA9B\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380" y="3425190"/>
            <a:ext cx="15240" cy="76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7371" y="2576948"/>
            <a:ext cx="1315585" cy="197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1103711" y="4649705"/>
            <a:ext cx="1141483" cy="646331"/>
          </a:xfrm>
          <a:prstGeom prst="rect">
            <a:avLst/>
          </a:prstGeom>
          <a:noFill/>
        </p:spPr>
        <p:txBody>
          <a:bodyPr wrap="square" rtlCol="0">
            <a:spAutoFit/>
          </a:bodyPr>
          <a:lstStyle/>
          <a:p>
            <a:pPr algn="ctr"/>
            <a:r>
              <a:rPr lang="en-US" b="1" dirty="0" smtClean="0">
                <a:solidFill>
                  <a:srgbClr val="4D63BF"/>
                </a:solidFill>
              </a:rPr>
              <a:t>IVD</a:t>
            </a:r>
          </a:p>
          <a:p>
            <a:pPr algn="ctr"/>
            <a:r>
              <a:rPr lang="en-US" b="1" dirty="0" smtClean="0">
                <a:solidFill>
                  <a:srgbClr val="4D63BF"/>
                </a:solidFill>
              </a:rPr>
              <a:t>Sponsor</a:t>
            </a:r>
            <a:endParaRPr lang="en-US" b="1" dirty="0">
              <a:solidFill>
                <a:srgbClr val="4D63BF"/>
              </a:solidFill>
            </a:endParaRPr>
          </a:p>
        </p:txBody>
      </p:sp>
      <p:sp>
        <p:nvSpPr>
          <p:cNvPr id="11" name="TextBox 10"/>
          <p:cNvSpPr txBox="1"/>
          <p:nvPr/>
        </p:nvSpPr>
        <p:spPr>
          <a:xfrm>
            <a:off x="7206949" y="4670487"/>
            <a:ext cx="1322542" cy="646331"/>
          </a:xfrm>
          <a:prstGeom prst="rect">
            <a:avLst/>
          </a:prstGeom>
          <a:noFill/>
        </p:spPr>
        <p:txBody>
          <a:bodyPr wrap="none" rtlCol="0">
            <a:spAutoFit/>
          </a:bodyPr>
          <a:lstStyle/>
          <a:p>
            <a:pPr algn="ctr"/>
            <a:r>
              <a:rPr lang="en-US" b="1" dirty="0" smtClean="0">
                <a:solidFill>
                  <a:srgbClr val="4D63BF"/>
                </a:solidFill>
              </a:rPr>
              <a:t>Therapeutic</a:t>
            </a:r>
          </a:p>
          <a:p>
            <a:pPr algn="ctr"/>
            <a:r>
              <a:rPr lang="en-US" b="1" dirty="0" smtClean="0">
                <a:solidFill>
                  <a:srgbClr val="4D63BF"/>
                </a:solidFill>
              </a:rPr>
              <a:t> Sponsor</a:t>
            </a:r>
            <a:endParaRPr lang="en-US" b="1" dirty="0">
              <a:solidFill>
                <a:srgbClr val="4D63BF"/>
              </a:solidFill>
            </a:endParaRPr>
          </a:p>
        </p:txBody>
      </p:sp>
      <p:pic>
        <p:nvPicPr>
          <p:cNvPr id="3078" name="Picture 6" descr="C:\Users\Hisani.Madison\AppData\Local\Microsoft\Windows\Temporary Internet Files\Content.IE5\Y6GEH0E1\cure%20staminali[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4" y="2815423"/>
            <a:ext cx="2269124" cy="16919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Oval 6"/>
          <p:cNvSpPr/>
          <p:nvPr/>
        </p:nvSpPr>
        <p:spPr>
          <a:xfrm>
            <a:off x="2245194" y="5207448"/>
            <a:ext cx="1548245" cy="12988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CDER</a:t>
            </a:r>
            <a:endParaRPr lang="en-US" dirty="0"/>
          </a:p>
        </p:txBody>
      </p:sp>
      <p:sp>
        <p:nvSpPr>
          <p:cNvPr id="15" name="Oval 14"/>
          <p:cNvSpPr/>
          <p:nvPr/>
        </p:nvSpPr>
        <p:spPr>
          <a:xfrm>
            <a:off x="3990109" y="1132095"/>
            <a:ext cx="1548245" cy="12988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CDRH</a:t>
            </a:r>
            <a:endParaRPr lang="en-US" b="1" dirty="0"/>
          </a:p>
        </p:txBody>
      </p:sp>
      <p:sp>
        <p:nvSpPr>
          <p:cNvPr id="12" name="Footer Placeholder 3"/>
          <p:cNvSpPr>
            <a:spLocks noGrp="1"/>
          </p:cNvSpPr>
          <p:nvPr>
            <p:ph type="ftr" sz="quarter" idx="11"/>
          </p:nvPr>
        </p:nvSpPr>
        <p:spPr>
          <a:xfrm>
            <a:off x="247650" y="6367672"/>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
        <p:nvSpPr>
          <p:cNvPr id="13" name="Oval 12"/>
          <p:cNvSpPr/>
          <p:nvPr/>
        </p:nvSpPr>
        <p:spPr>
          <a:xfrm>
            <a:off x="5852462" y="5217925"/>
            <a:ext cx="1548245" cy="12988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CBER</a:t>
            </a:r>
            <a:endParaRPr lang="en-US" dirty="0"/>
          </a:p>
        </p:txBody>
      </p:sp>
    </p:spTree>
    <p:extLst>
      <p:ext uri="{BB962C8B-B14F-4D97-AF65-F5344CB8AC3E}">
        <p14:creationId xmlns:p14="http://schemas.microsoft.com/office/powerpoint/2010/main" val="3290156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406849" y="185056"/>
            <a:ext cx="4330303" cy="685800"/>
          </a:xfrm>
        </p:spPr>
        <p:txBody>
          <a:bodyPr>
            <a:noAutofit/>
          </a:bodyPr>
          <a:lstStyle/>
          <a:p>
            <a:r>
              <a:rPr lang="en-US" sz="3600" b="1" dirty="0" smtClean="0"/>
              <a:t>Codevelopment</a:t>
            </a:r>
          </a:p>
        </p:txBody>
      </p:sp>
      <p:sp>
        <p:nvSpPr>
          <p:cNvPr id="7171" name="Content Placeholder 2"/>
          <p:cNvSpPr>
            <a:spLocks noGrp="1"/>
          </p:cNvSpPr>
          <p:nvPr>
            <p:ph idx="1"/>
          </p:nvPr>
        </p:nvSpPr>
        <p:spPr>
          <a:xfrm>
            <a:off x="685800" y="914400"/>
            <a:ext cx="8229600" cy="838200"/>
          </a:xfrm>
        </p:spPr>
        <p:txBody>
          <a:bodyPr>
            <a:noAutofit/>
          </a:bodyPr>
          <a:lstStyle/>
          <a:p>
            <a:pPr>
              <a:defRPr/>
            </a:pPr>
            <a:r>
              <a:rPr lang="en-US" sz="2000" dirty="0" smtClean="0"/>
              <a:t>The development of paired therapeutic products and diagnostic devices with interdependent uses (e.g., a drug and a companion diagnostic).</a:t>
            </a:r>
          </a:p>
          <a:p>
            <a:pPr>
              <a:defRPr/>
            </a:pPr>
            <a:r>
              <a:rPr lang="en-US" sz="2000" dirty="0" smtClean="0"/>
              <a:t>Biomarker discovery and test development can occur anytime during the drug development process.</a:t>
            </a:r>
          </a:p>
          <a:p>
            <a:pPr>
              <a:defRPr/>
            </a:pPr>
            <a:r>
              <a:rPr lang="en-US" sz="2000" dirty="0" smtClean="0"/>
              <a:t>Safety and efficacy of the new drug and new diagnostic are typically demonstrated in the same clinical trial.</a:t>
            </a:r>
          </a:p>
          <a:p>
            <a:pPr>
              <a:defRPr/>
            </a:pPr>
            <a:r>
              <a:rPr lang="en-US" sz="2000" dirty="0" smtClean="0"/>
              <a:t>From a regulatory perspective, the goal is simultaneous approval of the drug and diagnostic.</a:t>
            </a:r>
          </a:p>
        </p:txBody>
      </p:sp>
      <p:sp>
        <p:nvSpPr>
          <p:cNvPr id="2" name="Chevron 1"/>
          <p:cNvSpPr/>
          <p:nvPr/>
        </p:nvSpPr>
        <p:spPr>
          <a:xfrm>
            <a:off x="2119312" y="5791208"/>
            <a:ext cx="1509713" cy="685800"/>
          </a:xfrm>
          <a:prstGeom prst="chevron">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Biomarker discovery</a:t>
            </a:r>
          </a:p>
        </p:txBody>
      </p:sp>
      <p:sp>
        <p:nvSpPr>
          <p:cNvPr id="11" name="Chevron 10"/>
          <p:cNvSpPr/>
          <p:nvPr/>
        </p:nvSpPr>
        <p:spPr>
          <a:xfrm>
            <a:off x="3295650" y="5791208"/>
            <a:ext cx="1676400" cy="685800"/>
          </a:xfrm>
          <a:prstGeom prst="chevron">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Assay development</a:t>
            </a:r>
          </a:p>
        </p:txBody>
      </p:sp>
      <p:sp>
        <p:nvSpPr>
          <p:cNvPr id="12" name="Chevron 11"/>
          <p:cNvSpPr/>
          <p:nvPr/>
        </p:nvSpPr>
        <p:spPr>
          <a:xfrm>
            <a:off x="4543425" y="5791208"/>
            <a:ext cx="1509712" cy="685800"/>
          </a:xfrm>
          <a:prstGeom prst="chevron">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Assay validation</a:t>
            </a:r>
          </a:p>
        </p:txBody>
      </p:sp>
      <p:sp>
        <p:nvSpPr>
          <p:cNvPr id="13" name="Chevron 12"/>
          <p:cNvSpPr/>
          <p:nvPr/>
        </p:nvSpPr>
        <p:spPr>
          <a:xfrm>
            <a:off x="5686425" y="5791208"/>
            <a:ext cx="1509712" cy="685800"/>
          </a:xfrm>
          <a:prstGeom prst="chevron">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Clinical validation</a:t>
            </a:r>
          </a:p>
        </p:txBody>
      </p:sp>
      <p:sp>
        <p:nvSpPr>
          <p:cNvPr id="15" name="Chevron 14"/>
          <p:cNvSpPr/>
          <p:nvPr/>
        </p:nvSpPr>
        <p:spPr>
          <a:xfrm>
            <a:off x="6753225" y="5791208"/>
            <a:ext cx="1752600" cy="685800"/>
          </a:xfrm>
          <a:prstGeom prst="chevron">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FDA filing/approval</a:t>
            </a:r>
          </a:p>
        </p:txBody>
      </p:sp>
      <p:sp>
        <p:nvSpPr>
          <p:cNvPr id="17" name="Chevron 16"/>
          <p:cNvSpPr/>
          <p:nvPr/>
        </p:nvSpPr>
        <p:spPr>
          <a:xfrm>
            <a:off x="366712" y="4105283"/>
            <a:ext cx="1509713" cy="685800"/>
          </a:xfrm>
          <a:prstGeom prst="chevron">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Basic research</a:t>
            </a:r>
          </a:p>
        </p:txBody>
      </p:sp>
      <p:sp>
        <p:nvSpPr>
          <p:cNvPr id="18" name="Chevron 17"/>
          <p:cNvSpPr/>
          <p:nvPr/>
        </p:nvSpPr>
        <p:spPr>
          <a:xfrm>
            <a:off x="1433512" y="4105283"/>
            <a:ext cx="1695450" cy="685800"/>
          </a:xfrm>
          <a:prstGeom prst="chevron">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Lead optimization</a:t>
            </a:r>
          </a:p>
        </p:txBody>
      </p:sp>
      <p:sp>
        <p:nvSpPr>
          <p:cNvPr id="19" name="Chevron 18"/>
          <p:cNvSpPr/>
          <p:nvPr/>
        </p:nvSpPr>
        <p:spPr>
          <a:xfrm>
            <a:off x="2700337" y="4105283"/>
            <a:ext cx="1704975" cy="685800"/>
          </a:xfrm>
          <a:prstGeom prst="chevron">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Preclinical development</a:t>
            </a:r>
          </a:p>
        </p:txBody>
      </p:sp>
      <p:sp>
        <p:nvSpPr>
          <p:cNvPr id="20" name="Chevron 19"/>
          <p:cNvSpPr/>
          <p:nvPr/>
        </p:nvSpPr>
        <p:spPr>
          <a:xfrm>
            <a:off x="4024312" y="4105283"/>
            <a:ext cx="3200400" cy="685800"/>
          </a:xfrm>
          <a:prstGeom prst="chevron">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Clinical development</a:t>
            </a:r>
          </a:p>
          <a:p>
            <a:pPr algn="ctr">
              <a:defRPr/>
            </a:pPr>
            <a:endParaRPr lang="en-US" sz="1100" dirty="0">
              <a:solidFill>
                <a:schemeClr val="tx1"/>
              </a:solidFill>
            </a:endParaRPr>
          </a:p>
          <a:p>
            <a:pPr algn="ctr">
              <a:defRPr/>
            </a:pPr>
            <a:r>
              <a:rPr lang="en-US" sz="1100" dirty="0">
                <a:solidFill>
                  <a:schemeClr val="tx1"/>
                </a:solidFill>
              </a:rPr>
              <a:t>Phase I          Phase II          Phase III</a:t>
            </a:r>
          </a:p>
        </p:txBody>
      </p:sp>
      <p:sp>
        <p:nvSpPr>
          <p:cNvPr id="21" name="Chevron 20"/>
          <p:cNvSpPr/>
          <p:nvPr/>
        </p:nvSpPr>
        <p:spPr>
          <a:xfrm>
            <a:off x="6781800" y="4105283"/>
            <a:ext cx="1752600" cy="685800"/>
          </a:xfrm>
          <a:prstGeom prst="chevron">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FDA filing/approval</a:t>
            </a:r>
          </a:p>
        </p:txBody>
      </p:sp>
      <p:cxnSp>
        <p:nvCxnSpPr>
          <p:cNvPr id="26" name="Elbow Connector 25"/>
          <p:cNvCxnSpPr>
            <a:stCxn id="21" idx="3"/>
            <a:endCxn id="15" idx="3"/>
          </p:cNvCxnSpPr>
          <p:nvPr/>
        </p:nvCxnSpPr>
        <p:spPr>
          <a:xfrm flipH="1">
            <a:off x="8505825" y="4448183"/>
            <a:ext cx="28575" cy="1685925"/>
          </a:xfrm>
          <a:prstGeom prst="bentConnector3">
            <a:avLst>
              <a:gd name="adj1" fmla="val -800000"/>
            </a:avLst>
          </a:prstGeom>
          <a:ln w="38100">
            <a:solidFill>
              <a:schemeClr val="tx2">
                <a:lumMod val="85000"/>
                <a:lumOff val="1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024312" y="3648083"/>
            <a:ext cx="2728913"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IND</a:t>
            </a:r>
            <a:endParaRPr lang="en-US" dirty="0">
              <a:solidFill>
                <a:srgbClr val="FF0000"/>
              </a:solidFill>
            </a:endParaRPr>
          </a:p>
        </p:txBody>
      </p:sp>
      <p:sp>
        <p:nvSpPr>
          <p:cNvPr id="22" name="Rectangle 21"/>
          <p:cNvSpPr/>
          <p:nvPr/>
        </p:nvSpPr>
        <p:spPr>
          <a:xfrm>
            <a:off x="5720952" y="5303845"/>
            <a:ext cx="1032273"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IDE</a:t>
            </a:r>
            <a:endParaRPr lang="en-US" dirty="0">
              <a:solidFill>
                <a:srgbClr val="FF0000"/>
              </a:solidFill>
            </a:endParaRPr>
          </a:p>
        </p:txBody>
      </p:sp>
      <p:sp>
        <p:nvSpPr>
          <p:cNvPr id="23"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342438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99" b="3378"/>
          <a:stretch/>
        </p:blipFill>
        <p:spPr bwMode="auto">
          <a:xfrm>
            <a:off x="428625" y="1043191"/>
            <a:ext cx="8286750" cy="4958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6" name="Rectangle 2"/>
          <p:cNvSpPr>
            <a:spLocks noChangeArrowheads="1"/>
          </p:cNvSpPr>
          <p:nvPr/>
        </p:nvSpPr>
        <p:spPr bwMode="auto">
          <a:xfrm>
            <a:off x="76200" y="6211888"/>
            <a:ext cx="861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http://www.fda.gov/ucm/groups/fdagov-public/@fdagov-meddev-gen/documents/document/ucm510824.pdf</a:t>
            </a:r>
          </a:p>
        </p:txBody>
      </p:sp>
      <p:sp>
        <p:nvSpPr>
          <p:cNvPr id="6" name="Horizontal Scroll 5"/>
          <p:cNvSpPr/>
          <p:nvPr/>
        </p:nvSpPr>
        <p:spPr>
          <a:xfrm>
            <a:off x="363165" y="165370"/>
            <a:ext cx="2438400" cy="1143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New!</a:t>
            </a:r>
          </a:p>
        </p:txBody>
      </p:sp>
      <p:sp>
        <p:nvSpPr>
          <p:cNvPr id="2" name="Rectangle 1"/>
          <p:cNvSpPr/>
          <p:nvPr/>
        </p:nvSpPr>
        <p:spPr>
          <a:xfrm rot="1921394">
            <a:off x="6942481" y="1087017"/>
            <a:ext cx="231666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DRAFT!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1029747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normAutofit/>
          </a:bodyPr>
          <a:lstStyle/>
          <a:p>
            <a:r>
              <a:rPr lang="en-US" altLang="en-US" sz="3600" b="1" dirty="0" smtClean="0"/>
              <a:t>Codevelopment:</a:t>
            </a:r>
            <a:r>
              <a:rPr lang="en-US" altLang="en-US" sz="3200" b="1" dirty="0" smtClean="0"/>
              <a:t> </a:t>
            </a:r>
            <a:r>
              <a:rPr lang="en-US" altLang="en-US" sz="3200" b="1" dirty="0"/>
              <a:t>Benefits </a:t>
            </a:r>
            <a:r>
              <a:rPr lang="en-US" altLang="en-US" sz="3200" b="1" dirty="0" smtClean="0"/>
              <a:t>&amp; Challenges</a:t>
            </a:r>
            <a:endParaRPr lang="en-US" altLang="en-US" sz="3200" b="1" dirty="0"/>
          </a:p>
        </p:txBody>
      </p:sp>
      <p:sp>
        <p:nvSpPr>
          <p:cNvPr id="3" name="Text Placeholder 2"/>
          <p:cNvSpPr>
            <a:spLocks noGrp="1"/>
          </p:cNvSpPr>
          <p:nvPr>
            <p:ph type="body" idx="1"/>
          </p:nvPr>
        </p:nvSpPr>
        <p:spPr>
          <a:xfrm>
            <a:off x="457200" y="1277533"/>
            <a:ext cx="4040188" cy="639762"/>
          </a:xfrm>
        </p:spPr>
        <p:txBody>
          <a:bodyPr/>
          <a:lstStyle/>
          <a:p>
            <a:r>
              <a:rPr lang="en-US" sz="2800" dirty="0" smtClean="0"/>
              <a:t>Benefits</a:t>
            </a:r>
            <a:endParaRPr lang="en-US" dirty="0"/>
          </a:p>
        </p:txBody>
      </p:sp>
      <p:sp>
        <p:nvSpPr>
          <p:cNvPr id="349187" name="Rectangle 3"/>
          <p:cNvSpPr>
            <a:spLocks noGrp="1" noChangeArrowheads="1"/>
          </p:cNvSpPr>
          <p:nvPr>
            <p:ph sz="half" idx="2"/>
          </p:nvPr>
        </p:nvSpPr>
        <p:spPr>
          <a:xfrm>
            <a:off x="457200" y="1917295"/>
            <a:ext cx="4040188" cy="3951288"/>
          </a:xfrm>
        </p:spPr>
        <p:txBody>
          <a:bodyPr>
            <a:normAutofit fontScale="85000" lnSpcReduction="10000"/>
          </a:bodyPr>
          <a:lstStyle/>
          <a:p>
            <a:r>
              <a:rPr lang="en-US" altLang="en-US" sz="2800" dirty="0" smtClean="0">
                <a:solidFill>
                  <a:srgbClr val="000099"/>
                </a:solidFill>
              </a:rPr>
              <a:t>For </a:t>
            </a:r>
            <a:r>
              <a:rPr lang="en-US" altLang="en-US" sz="2800" dirty="0">
                <a:solidFill>
                  <a:srgbClr val="000099"/>
                </a:solidFill>
              </a:rPr>
              <a:t>pharmaceutical </a:t>
            </a:r>
            <a:r>
              <a:rPr lang="en-US" altLang="en-US" sz="2800" dirty="0" smtClean="0">
                <a:solidFill>
                  <a:srgbClr val="000099"/>
                </a:solidFill>
              </a:rPr>
              <a:t>companies:</a:t>
            </a:r>
            <a:endParaRPr lang="en-US" altLang="en-US" sz="2800" dirty="0">
              <a:solidFill>
                <a:srgbClr val="000099"/>
              </a:solidFill>
            </a:endParaRPr>
          </a:p>
          <a:p>
            <a:pPr lvl="1"/>
            <a:r>
              <a:rPr lang="en-US" altLang="en-US" sz="2400" dirty="0" smtClean="0"/>
              <a:t>Potential </a:t>
            </a:r>
            <a:r>
              <a:rPr lang="en-US" altLang="en-US" sz="2400" dirty="0"/>
              <a:t>for optimum patient population and smaller future trials</a:t>
            </a:r>
          </a:p>
          <a:p>
            <a:pPr lvl="1"/>
            <a:r>
              <a:rPr lang="en-US" altLang="en-US" sz="2400" dirty="0"/>
              <a:t>I</a:t>
            </a:r>
            <a:r>
              <a:rPr lang="en-US" altLang="en-US" sz="2400" dirty="0" smtClean="0"/>
              <a:t>mproved </a:t>
            </a:r>
            <a:r>
              <a:rPr lang="en-US" altLang="en-US" sz="2400" dirty="0"/>
              <a:t>drug effect if marker effective </a:t>
            </a:r>
          </a:p>
          <a:p>
            <a:pPr lvl="1">
              <a:buFontTx/>
              <a:buNone/>
            </a:pPr>
            <a:endParaRPr lang="en-US" altLang="en-US" sz="900" dirty="0"/>
          </a:p>
          <a:p>
            <a:r>
              <a:rPr lang="en-US" altLang="en-US" sz="2800" dirty="0">
                <a:solidFill>
                  <a:srgbClr val="000099"/>
                </a:solidFill>
              </a:rPr>
              <a:t>For diagnostic companies:</a:t>
            </a:r>
          </a:p>
          <a:p>
            <a:pPr lvl="1"/>
            <a:r>
              <a:rPr lang="en-US" altLang="en-US" sz="2400" dirty="0"/>
              <a:t>N</a:t>
            </a:r>
            <a:r>
              <a:rPr lang="en-US" altLang="en-US" sz="2400" dirty="0" smtClean="0"/>
              <a:t>ew </a:t>
            </a:r>
            <a:r>
              <a:rPr lang="en-US" altLang="en-US" sz="2400" dirty="0"/>
              <a:t>type of diagnostic claim</a:t>
            </a:r>
          </a:p>
          <a:p>
            <a:pPr lvl="1"/>
            <a:r>
              <a:rPr lang="en-US" altLang="en-US" sz="2400" dirty="0"/>
              <a:t>W</a:t>
            </a:r>
            <a:r>
              <a:rPr lang="en-US" altLang="en-US" sz="2400" dirty="0" smtClean="0"/>
              <a:t>ell </a:t>
            </a:r>
            <a:r>
              <a:rPr lang="en-US" altLang="en-US" sz="2400" dirty="0"/>
              <a:t>characterized subjects</a:t>
            </a:r>
          </a:p>
          <a:p>
            <a:pPr lvl="1"/>
            <a:r>
              <a:rPr lang="en-US" altLang="en-US" sz="2400" dirty="0"/>
              <a:t>E</a:t>
            </a:r>
            <a:r>
              <a:rPr lang="en-US" altLang="en-US" sz="2400" dirty="0" smtClean="0"/>
              <a:t>xtensive </a:t>
            </a:r>
            <a:r>
              <a:rPr lang="en-US" altLang="en-US" sz="2400" dirty="0"/>
              <a:t>follow-up</a:t>
            </a:r>
          </a:p>
          <a:p>
            <a:endParaRPr lang="en-US" altLang="en-US" sz="2400" dirty="0"/>
          </a:p>
        </p:txBody>
      </p:sp>
      <p:sp>
        <p:nvSpPr>
          <p:cNvPr id="4" name="Text Placeholder 3"/>
          <p:cNvSpPr>
            <a:spLocks noGrp="1"/>
          </p:cNvSpPr>
          <p:nvPr>
            <p:ph type="body" sz="quarter" idx="3"/>
          </p:nvPr>
        </p:nvSpPr>
        <p:spPr>
          <a:xfrm>
            <a:off x="4645025" y="1277533"/>
            <a:ext cx="4041775" cy="639762"/>
          </a:xfrm>
        </p:spPr>
        <p:txBody>
          <a:bodyPr/>
          <a:lstStyle/>
          <a:p>
            <a:r>
              <a:rPr lang="en-US" sz="2800" dirty="0" smtClean="0"/>
              <a:t>Challenges</a:t>
            </a:r>
            <a:endParaRPr lang="en-US" dirty="0"/>
          </a:p>
        </p:txBody>
      </p:sp>
      <p:sp>
        <p:nvSpPr>
          <p:cNvPr id="6" name="Content Placeholder 5"/>
          <p:cNvSpPr>
            <a:spLocks noGrp="1"/>
          </p:cNvSpPr>
          <p:nvPr>
            <p:ph sz="quarter" idx="4"/>
          </p:nvPr>
        </p:nvSpPr>
        <p:spPr>
          <a:xfrm>
            <a:off x="4645025" y="1917295"/>
            <a:ext cx="4041775" cy="3951288"/>
          </a:xfrm>
        </p:spPr>
        <p:txBody>
          <a:bodyPr>
            <a:normAutofit fontScale="85000" lnSpcReduction="20000"/>
          </a:bodyPr>
          <a:lstStyle/>
          <a:p>
            <a:pPr>
              <a:buFontTx/>
              <a:buChar char="•"/>
            </a:pPr>
            <a:r>
              <a:rPr lang="en-US" altLang="en-US" dirty="0">
                <a:cs typeface="Times New Roman" pitchFamily="18" charset="0"/>
              </a:rPr>
              <a:t>May not be adequate data early on to determine the best biomarker to measure; whether test needed</a:t>
            </a:r>
          </a:p>
          <a:p>
            <a:pPr>
              <a:buFontTx/>
              <a:buAutoNum type="arabicPeriod"/>
            </a:pPr>
            <a:endParaRPr lang="en-US" altLang="en-US" sz="1000" dirty="0">
              <a:cs typeface="Times New Roman" pitchFamily="18" charset="0"/>
            </a:endParaRPr>
          </a:p>
          <a:p>
            <a:pPr>
              <a:buFontTx/>
              <a:buChar char="•"/>
            </a:pPr>
            <a:r>
              <a:rPr lang="en-US" altLang="en-US" dirty="0">
                <a:cs typeface="Times New Roman" pitchFamily="18" charset="0"/>
              </a:rPr>
              <a:t>Appropriate statistics (may allow for e.g., adaptive trial design if drug not effective in the general population) </a:t>
            </a:r>
          </a:p>
          <a:p>
            <a:pPr>
              <a:buFontTx/>
              <a:buAutoNum type="arabicPeriod"/>
            </a:pPr>
            <a:endParaRPr lang="en-US" altLang="en-US" sz="1000" dirty="0">
              <a:cs typeface="Times New Roman" pitchFamily="18" charset="0"/>
            </a:endParaRPr>
          </a:p>
          <a:p>
            <a:pPr>
              <a:buFontTx/>
              <a:buChar char="•"/>
            </a:pPr>
            <a:r>
              <a:rPr lang="en-US" altLang="en-US" dirty="0">
                <a:cs typeface="Times New Roman" pitchFamily="18" charset="0"/>
              </a:rPr>
              <a:t>Test used in drug trials not the marketed version (platform change)</a:t>
            </a:r>
          </a:p>
          <a:p>
            <a:pPr>
              <a:buFontTx/>
              <a:buAutoNum type="arabicPeriod"/>
            </a:pPr>
            <a:endParaRPr lang="en-US" altLang="en-US" sz="900" dirty="0">
              <a:cs typeface="Times New Roman" pitchFamily="18" charset="0"/>
            </a:endParaRPr>
          </a:p>
          <a:p>
            <a:pPr>
              <a:buFontTx/>
              <a:buChar char="•"/>
            </a:pPr>
            <a:r>
              <a:rPr lang="en-US" altLang="en-US" dirty="0">
                <a:cs typeface="Times New Roman" pitchFamily="18" charset="0"/>
              </a:rPr>
              <a:t>Appropriate storage of clinical trial samples; IRB, IC </a:t>
            </a:r>
          </a:p>
          <a:p>
            <a:endParaRPr lang="en-US" dirty="0"/>
          </a:p>
        </p:txBody>
      </p:sp>
      <p:sp>
        <p:nvSpPr>
          <p:cNvPr id="5" name="Footer Placeholder 3"/>
          <p:cNvSpPr>
            <a:spLocks noGrp="1"/>
          </p:cNvSpPr>
          <p:nvPr>
            <p:ph type="ftr" sz="quarter" idx="11"/>
          </p:nvPr>
        </p:nvSpPr>
        <p:spPr/>
        <p:txBody>
          <a:bodyPr/>
          <a:lstStyle/>
          <a:p>
            <a:pPr algn="l"/>
            <a:r>
              <a:rPr lang="en-US" b="1" dirty="0" smtClean="0">
                <a:solidFill>
                  <a:schemeClr val="tx2">
                    <a:lumMod val="60000"/>
                    <a:lumOff val="40000"/>
                  </a:schemeClr>
                </a:solidFill>
                <a:latin typeface="Helvetica"/>
                <a:cs typeface="Helvetica"/>
              </a:rPr>
              <a:t>www.fda.gov</a:t>
            </a:r>
          </a:p>
        </p:txBody>
      </p:sp>
      <p:pic>
        <p:nvPicPr>
          <p:cNvPr id="1026" name="Picture 2" descr="C:\Program Files (x86)\Microsoft Office\MEDIA\CAGCAT10\j0300840.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194" y="5690192"/>
            <a:ext cx="1386090" cy="1167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4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5" descr="MP90043316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565" y="5137079"/>
            <a:ext cx="3621474" cy="158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849" y="226011"/>
            <a:ext cx="8509103" cy="926020"/>
          </a:xfrm>
        </p:spPr>
        <p:txBody>
          <a:bodyPr>
            <a:noAutofit/>
          </a:bodyPr>
          <a:lstStyle/>
          <a:p>
            <a:r>
              <a:rPr lang="en-US" sz="3600" b="1" dirty="0" smtClean="0"/>
              <a:t>Drug/Device Codevelopment: </a:t>
            </a:r>
            <a:br>
              <a:rPr lang="en-US" sz="3600" b="1" dirty="0" smtClean="0"/>
            </a:br>
            <a:r>
              <a:rPr lang="en-US" sz="3600" b="1" dirty="0" smtClean="0"/>
              <a:t>Key Regulatory Questions</a:t>
            </a:r>
            <a:endParaRPr lang="en-US" sz="3600" b="1" dirty="0"/>
          </a:p>
        </p:txBody>
      </p:sp>
      <p:sp>
        <p:nvSpPr>
          <p:cNvPr id="6" name="Content Placeholder 5"/>
          <p:cNvSpPr>
            <a:spLocks noGrp="1"/>
          </p:cNvSpPr>
          <p:nvPr>
            <p:ph idx="1"/>
          </p:nvPr>
        </p:nvSpPr>
        <p:spPr>
          <a:xfrm>
            <a:off x="323849" y="1471476"/>
            <a:ext cx="8509103" cy="4179311"/>
          </a:xfrm>
        </p:spPr>
        <p:txBody>
          <a:bodyPr>
            <a:normAutofit fontScale="85000" lnSpcReduction="20000"/>
          </a:bodyPr>
          <a:lstStyle/>
          <a:p>
            <a:r>
              <a:rPr lang="en-US" dirty="0" smtClean="0">
                <a:solidFill>
                  <a:schemeClr val="bg1">
                    <a:lumMod val="65000"/>
                  </a:schemeClr>
                </a:solidFill>
              </a:rPr>
              <a:t>Will an IDE be required?</a:t>
            </a:r>
          </a:p>
          <a:p>
            <a:endParaRPr lang="en-US" sz="2100" dirty="0" smtClean="0">
              <a:solidFill>
                <a:schemeClr val="bg1">
                  <a:lumMod val="65000"/>
                </a:schemeClr>
              </a:solidFill>
            </a:endParaRPr>
          </a:p>
          <a:p>
            <a:r>
              <a:rPr lang="en-US" dirty="0" smtClean="0">
                <a:solidFill>
                  <a:schemeClr val="bg1">
                    <a:lumMod val="65000"/>
                  </a:schemeClr>
                </a:solidFill>
              </a:rPr>
              <a:t>If </a:t>
            </a:r>
            <a:r>
              <a:rPr lang="en-US" dirty="0">
                <a:solidFill>
                  <a:schemeClr val="bg1">
                    <a:lumMod val="65000"/>
                  </a:schemeClr>
                </a:solidFill>
              </a:rPr>
              <a:t>the drug development program is based on a biomarker, </a:t>
            </a:r>
            <a:r>
              <a:rPr lang="en-US" dirty="0" smtClean="0">
                <a:solidFill>
                  <a:schemeClr val="bg1">
                    <a:lumMod val="65000"/>
                  </a:schemeClr>
                </a:solidFill>
              </a:rPr>
              <a:t>will the </a:t>
            </a:r>
            <a:r>
              <a:rPr lang="en-US" dirty="0">
                <a:solidFill>
                  <a:schemeClr val="bg1">
                    <a:lumMod val="65000"/>
                  </a:schemeClr>
                </a:solidFill>
              </a:rPr>
              <a:t>test for the biomarker result in a companion diagnostic device?</a:t>
            </a:r>
          </a:p>
          <a:p>
            <a:pPr marL="0" indent="0">
              <a:buNone/>
            </a:pPr>
            <a:endParaRPr lang="en-US" sz="2100" dirty="0"/>
          </a:p>
          <a:p>
            <a:r>
              <a:rPr lang="en-US" dirty="0"/>
              <a:t>Does the companion diagnostic device have adequate performance data to be approved contemporaneously with the drug? </a:t>
            </a:r>
          </a:p>
          <a:p>
            <a:endParaRPr lang="en-US" sz="2100" dirty="0" smtClean="0"/>
          </a:p>
          <a:p>
            <a:r>
              <a:rPr lang="en-US" dirty="0" smtClean="0">
                <a:solidFill>
                  <a:schemeClr val="bg1">
                    <a:lumMod val="65000"/>
                  </a:schemeClr>
                </a:solidFill>
              </a:rPr>
              <a:t>Will a bridging study be required?</a:t>
            </a:r>
            <a:endParaRPr lang="en-US" sz="2100" dirty="0">
              <a:solidFill>
                <a:schemeClr val="bg1">
                  <a:lumMod val="65000"/>
                </a:schemeClr>
              </a:solidFill>
            </a:endParaRPr>
          </a:p>
          <a:p>
            <a:endParaRPr lang="en-US" sz="1900" dirty="0"/>
          </a:p>
        </p:txBody>
      </p:sp>
      <p:sp>
        <p:nvSpPr>
          <p:cNvPr id="8"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474367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421" y="251298"/>
            <a:ext cx="7924800" cy="609600"/>
          </a:xfrm>
        </p:spPr>
        <p:txBody>
          <a:bodyPr>
            <a:noAutofit/>
          </a:bodyPr>
          <a:lstStyle/>
          <a:p>
            <a:r>
              <a:rPr lang="en-US" sz="3600" b="1" dirty="0" smtClean="0"/>
              <a:t>Key </a:t>
            </a:r>
            <a:r>
              <a:rPr lang="en-US" sz="3600" b="1" dirty="0"/>
              <a:t>Regulatory </a:t>
            </a:r>
            <a:r>
              <a:rPr lang="en-US" sz="3600" b="1" dirty="0" smtClean="0"/>
              <a:t>Questions: </a:t>
            </a:r>
            <a:br>
              <a:rPr lang="en-US" sz="3600" b="1" dirty="0" smtClean="0"/>
            </a:br>
            <a:r>
              <a:rPr lang="en-US" sz="3600" b="1" dirty="0" smtClean="0"/>
              <a:t>Is my device performance adequate?</a:t>
            </a:r>
            <a:endParaRPr lang="en-US" sz="3600" b="1" dirty="0"/>
          </a:p>
        </p:txBody>
      </p:sp>
      <p:sp>
        <p:nvSpPr>
          <p:cNvPr id="3" name="Content Placeholder 2"/>
          <p:cNvSpPr>
            <a:spLocks noGrp="1"/>
          </p:cNvSpPr>
          <p:nvPr>
            <p:ph idx="1"/>
          </p:nvPr>
        </p:nvSpPr>
        <p:spPr>
          <a:xfrm>
            <a:off x="457200" y="1320132"/>
            <a:ext cx="8229600" cy="5337242"/>
          </a:xfrm>
        </p:spPr>
        <p:txBody>
          <a:bodyPr>
            <a:normAutofit/>
          </a:bodyPr>
          <a:lstStyle/>
          <a:p>
            <a:pPr marL="0" indent="0">
              <a:buNone/>
            </a:pPr>
            <a:r>
              <a:rPr lang="en-US" sz="2400" b="1" dirty="0" smtClean="0">
                <a:solidFill>
                  <a:srgbClr val="CC0000"/>
                </a:solidFill>
              </a:rPr>
              <a:t>Does </a:t>
            </a:r>
            <a:r>
              <a:rPr lang="en-US" sz="2400" b="1" dirty="0">
                <a:solidFill>
                  <a:srgbClr val="CC0000"/>
                </a:solidFill>
              </a:rPr>
              <a:t>the companion diagnostic device have adequate performance data to be approved contemporaneously with the drug? </a:t>
            </a:r>
            <a:endParaRPr lang="en-US" sz="2400" b="1" dirty="0" smtClean="0">
              <a:solidFill>
                <a:srgbClr val="CC0000"/>
              </a:solidFill>
            </a:endParaRPr>
          </a:p>
          <a:p>
            <a:pPr marL="0" lvl="0" indent="0">
              <a:buNone/>
            </a:pPr>
            <a:r>
              <a:rPr lang="en-US" sz="2400" i="1" dirty="0">
                <a:solidFill>
                  <a:srgbClr val="CC0000"/>
                </a:solidFill>
              </a:rPr>
              <a:t>Analytical </a:t>
            </a:r>
            <a:r>
              <a:rPr lang="en-US" sz="2400" i="1" dirty="0" smtClean="0">
                <a:solidFill>
                  <a:srgbClr val="CC0000"/>
                </a:solidFill>
              </a:rPr>
              <a:t>Performance Validation</a:t>
            </a:r>
          </a:p>
          <a:p>
            <a:pPr lvl="0"/>
            <a:r>
              <a:rPr lang="en-US" sz="2000" dirty="0" smtClean="0">
                <a:solidFill>
                  <a:srgbClr val="000000"/>
                </a:solidFill>
              </a:rPr>
              <a:t>Performed </a:t>
            </a:r>
            <a:r>
              <a:rPr lang="en-US" sz="2000" dirty="0">
                <a:solidFill>
                  <a:srgbClr val="000000"/>
                </a:solidFill>
              </a:rPr>
              <a:t>using procured specimens from the intended </a:t>
            </a:r>
            <a:r>
              <a:rPr lang="en-US" sz="2000" dirty="0" smtClean="0">
                <a:solidFill>
                  <a:srgbClr val="000000"/>
                </a:solidFill>
              </a:rPr>
              <a:t>use         </a:t>
            </a:r>
            <a:r>
              <a:rPr lang="en-US" sz="2000" dirty="0">
                <a:solidFill>
                  <a:srgbClr val="000000"/>
                </a:solidFill>
              </a:rPr>
              <a:t>population (exception for rare mutations)</a:t>
            </a:r>
          </a:p>
          <a:p>
            <a:r>
              <a:rPr lang="en-US" sz="2000" dirty="0" smtClean="0">
                <a:solidFill>
                  <a:srgbClr val="000000"/>
                </a:solidFill>
              </a:rPr>
              <a:t>Critical performance characteristics should be assessed </a:t>
            </a:r>
            <a:r>
              <a:rPr lang="en-US" sz="2000" b="1" dirty="0" smtClean="0">
                <a:solidFill>
                  <a:srgbClr val="000000"/>
                </a:solidFill>
              </a:rPr>
              <a:t>before </a:t>
            </a:r>
            <a:r>
              <a:rPr lang="en-US" sz="2000" dirty="0" smtClean="0">
                <a:solidFill>
                  <a:srgbClr val="000000"/>
                </a:solidFill>
              </a:rPr>
              <a:t>using test in trial</a:t>
            </a:r>
          </a:p>
          <a:p>
            <a:r>
              <a:rPr lang="en-US" sz="2000" dirty="0" smtClean="0">
                <a:solidFill>
                  <a:srgbClr val="000000"/>
                </a:solidFill>
              </a:rPr>
              <a:t>Important </a:t>
            </a:r>
            <a:r>
              <a:rPr lang="en-US" sz="2000" dirty="0">
                <a:solidFill>
                  <a:srgbClr val="000000"/>
                </a:solidFill>
              </a:rPr>
              <a:t>to assess analytical performance at the clinical decision </a:t>
            </a:r>
            <a:r>
              <a:rPr lang="en-US" sz="2000" dirty="0" smtClean="0">
                <a:solidFill>
                  <a:srgbClr val="000000"/>
                </a:solidFill>
              </a:rPr>
              <a:t>        </a:t>
            </a:r>
            <a:r>
              <a:rPr lang="en-US" sz="2000" dirty="0">
                <a:solidFill>
                  <a:srgbClr val="000000"/>
                </a:solidFill>
              </a:rPr>
              <a:t>point (cut-off</a:t>
            </a:r>
            <a:r>
              <a:rPr lang="en-US" sz="2000" dirty="0" smtClean="0">
                <a:solidFill>
                  <a:srgbClr val="000000"/>
                </a:solidFill>
              </a:rPr>
              <a:t>)</a:t>
            </a:r>
            <a:endParaRPr lang="en-US" sz="2000" dirty="0">
              <a:solidFill>
                <a:srgbClr val="000000"/>
              </a:solidFill>
            </a:endParaRPr>
          </a:p>
          <a:p>
            <a:endParaRPr lang="en-US" sz="1200" i="1" dirty="0">
              <a:solidFill>
                <a:srgbClr val="000000"/>
              </a:solidFill>
            </a:endParaRPr>
          </a:p>
          <a:p>
            <a:pPr marL="0" indent="0">
              <a:buNone/>
            </a:pPr>
            <a:r>
              <a:rPr lang="en-US" sz="2400" i="1" dirty="0" smtClean="0">
                <a:solidFill>
                  <a:srgbClr val="CC0000"/>
                </a:solidFill>
              </a:rPr>
              <a:t>Clinical Performance Validation </a:t>
            </a:r>
            <a:endParaRPr lang="en-US" sz="2400" i="1" dirty="0">
              <a:solidFill>
                <a:srgbClr val="CC0000"/>
              </a:solidFill>
            </a:endParaRPr>
          </a:p>
          <a:p>
            <a:r>
              <a:rPr lang="en-US" sz="2000" dirty="0" smtClean="0">
                <a:solidFill>
                  <a:srgbClr val="000000"/>
                </a:solidFill>
              </a:rPr>
              <a:t>Supported </a:t>
            </a:r>
            <a:r>
              <a:rPr lang="en-US" sz="2000" dirty="0">
                <a:solidFill>
                  <a:srgbClr val="000000"/>
                </a:solidFill>
              </a:rPr>
              <a:t>by the results of the drug trial when </a:t>
            </a:r>
            <a:r>
              <a:rPr lang="en-US" sz="2000" dirty="0" smtClean="0">
                <a:solidFill>
                  <a:srgbClr val="000000"/>
                </a:solidFill>
              </a:rPr>
              <a:t>companion diagnostic </a:t>
            </a:r>
            <a:r>
              <a:rPr lang="en-US" sz="2000" dirty="0">
                <a:solidFill>
                  <a:srgbClr val="000000"/>
                </a:solidFill>
              </a:rPr>
              <a:t>device is used to test specimens and identify </a:t>
            </a:r>
            <a:r>
              <a:rPr lang="en-US" sz="2000" dirty="0" smtClean="0">
                <a:solidFill>
                  <a:srgbClr val="000000"/>
                </a:solidFill>
              </a:rPr>
              <a:t>patients eligible </a:t>
            </a:r>
            <a:r>
              <a:rPr lang="en-US" sz="2000" dirty="0">
                <a:solidFill>
                  <a:srgbClr val="000000"/>
                </a:solidFill>
              </a:rPr>
              <a:t>for the </a:t>
            </a:r>
            <a:r>
              <a:rPr lang="en-US" sz="2000" dirty="0" smtClean="0">
                <a:solidFill>
                  <a:srgbClr val="000000"/>
                </a:solidFill>
              </a:rPr>
              <a:t>trial</a:t>
            </a:r>
            <a:endParaRPr lang="en-US" sz="2000" dirty="0">
              <a:solidFill>
                <a:srgbClr val="000000"/>
              </a:solidFill>
            </a:endParaRPr>
          </a:p>
          <a:p>
            <a:pPr marL="0" indent="0">
              <a:buNone/>
            </a:pPr>
            <a:endParaRPr lang="en-US" sz="2000" dirty="0"/>
          </a:p>
          <a:p>
            <a:endParaRPr lang="en-US" sz="2400" dirty="0"/>
          </a:p>
        </p:txBody>
      </p:sp>
      <p:sp>
        <p:nvSpPr>
          <p:cNvPr id="5"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82186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123722" y="193356"/>
            <a:ext cx="8509103" cy="926020"/>
          </a:xfrm>
        </p:spPr>
        <p:txBody>
          <a:bodyPr>
            <a:normAutofit/>
          </a:bodyPr>
          <a:lstStyle/>
          <a:p>
            <a:pPr algn="ctr"/>
            <a:r>
              <a:rPr lang="en-US" altLang="en-US" sz="3600" b="1" dirty="0"/>
              <a:t>Intended Use of the IVD</a:t>
            </a:r>
          </a:p>
        </p:txBody>
      </p:sp>
      <p:sp>
        <p:nvSpPr>
          <p:cNvPr id="309251" name="Rectangle 3"/>
          <p:cNvSpPr>
            <a:spLocks noGrp="1" noChangeArrowheads="1"/>
          </p:cNvSpPr>
          <p:nvPr>
            <p:ph type="body" idx="1"/>
          </p:nvPr>
        </p:nvSpPr>
        <p:spPr>
          <a:xfrm>
            <a:off x="467832" y="1119376"/>
            <a:ext cx="7261225" cy="4191000"/>
          </a:xfrm>
        </p:spPr>
        <p:txBody>
          <a:bodyPr>
            <a:noAutofit/>
          </a:bodyPr>
          <a:lstStyle/>
          <a:p>
            <a:pPr marL="465138" indent="-465138">
              <a:lnSpc>
                <a:spcPct val="80000"/>
              </a:lnSpc>
              <a:buFontTx/>
              <a:buNone/>
            </a:pPr>
            <a:r>
              <a:rPr lang="en-US" altLang="en-US" sz="2400" dirty="0">
                <a:solidFill>
                  <a:srgbClr val="CC3300"/>
                </a:solidFill>
              </a:rPr>
              <a:t>“Intended Use”</a:t>
            </a:r>
            <a:r>
              <a:rPr lang="en-US" altLang="en-US" sz="2400" dirty="0"/>
              <a:t>-driving force of the scientific review</a:t>
            </a:r>
            <a:endParaRPr lang="en-US" altLang="en-US" sz="2400" b="1" dirty="0"/>
          </a:p>
          <a:p>
            <a:pPr marL="465138" indent="-465138">
              <a:lnSpc>
                <a:spcPct val="80000"/>
              </a:lnSpc>
            </a:pPr>
            <a:endParaRPr lang="en-US" altLang="en-US" sz="2400" dirty="0"/>
          </a:p>
          <a:p>
            <a:pPr marL="465138" indent="-465138">
              <a:lnSpc>
                <a:spcPct val="80000"/>
              </a:lnSpc>
            </a:pPr>
            <a:r>
              <a:rPr lang="en-US" altLang="en-US" sz="2400" dirty="0">
                <a:solidFill>
                  <a:srgbClr val="CC3300"/>
                </a:solidFill>
              </a:rPr>
              <a:t>Understanding :</a:t>
            </a:r>
          </a:p>
          <a:p>
            <a:pPr marL="465138" indent="-465138">
              <a:lnSpc>
                <a:spcPct val="80000"/>
              </a:lnSpc>
              <a:buFontTx/>
              <a:buNone/>
            </a:pPr>
            <a:r>
              <a:rPr lang="en-US" altLang="en-US" sz="2400" dirty="0"/>
              <a:t>     Integration of disease(s)/condition(s).</a:t>
            </a:r>
          </a:p>
          <a:p>
            <a:pPr marL="465138" indent="-465138">
              <a:lnSpc>
                <a:spcPct val="80000"/>
              </a:lnSpc>
              <a:buFontTx/>
              <a:buNone/>
            </a:pPr>
            <a:r>
              <a:rPr lang="en-US" altLang="en-US" sz="2400" dirty="0"/>
              <a:t>     Integration of patient clinical management and     public health (surveillance) </a:t>
            </a:r>
          </a:p>
          <a:p>
            <a:pPr marL="465138" indent="-465138">
              <a:lnSpc>
                <a:spcPct val="80000"/>
              </a:lnSpc>
              <a:buFontTx/>
              <a:buNone/>
            </a:pPr>
            <a:endParaRPr lang="en-US" altLang="en-US" sz="1800" dirty="0" smtClean="0"/>
          </a:p>
          <a:p>
            <a:pPr lvl="1">
              <a:lnSpc>
                <a:spcPct val="80000"/>
              </a:lnSpc>
            </a:pPr>
            <a:r>
              <a:rPr lang="en-US" altLang="en-US" sz="2400" dirty="0" smtClean="0"/>
              <a:t> </a:t>
            </a:r>
            <a:r>
              <a:rPr lang="en-US" altLang="en-US" sz="2400" dirty="0">
                <a:solidFill>
                  <a:srgbClr val="CC3300"/>
                </a:solidFill>
              </a:rPr>
              <a:t>Who</a:t>
            </a:r>
            <a:r>
              <a:rPr lang="en-US" altLang="en-US" sz="2400" dirty="0"/>
              <a:t> will be tested, where and when:  outpatients, inpatients, pediatrics, adults, acutely ill, </a:t>
            </a:r>
            <a:r>
              <a:rPr lang="en-US" altLang="en-US" sz="2400" dirty="0" smtClean="0"/>
              <a:t>etc.</a:t>
            </a:r>
          </a:p>
          <a:p>
            <a:pPr marL="457200" lvl="1" indent="0">
              <a:lnSpc>
                <a:spcPct val="80000"/>
              </a:lnSpc>
              <a:buNone/>
            </a:pPr>
            <a:endParaRPr lang="en-US" altLang="en-US" sz="1800" dirty="0" smtClean="0"/>
          </a:p>
          <a:p>
            <a:pPr lvl="1">
              <a:lnSpc>
                <a:spcPct val="80000"/>
              </a:lnSpc>
            </a:pPr>
            <a:r>
              <a:rPr lang="en-US" altLang="en-US" sz="2400" dirty="0" smtClean="0">
                <a:solidFill>
                  <a:srgbClr val="CC3300"/>
                </a:solidFill>
              </a:rPr>
              <a:t>What</a:t>
            </a:r>
            <a:r>
              <a:rPr lang="en-US" altLang="en-US" sz="2400" dirty="0" smtClean="0"/>
              <a:t> </a:t>
            </a:r>
            <a:r>
              <a:rPr lang="en-US" altLang="en-US" sz="2400" dirty="0"/>
              <a:t>are the appropriate </a:t>
            </a:r>
            <a:r>
              <a:rPr lang="en-US" altLang="en-US" sz="2400" dirty="0" smtClean="0"/>
              <a:t>specimens and </a:t>
            </a:r>
            <a:r>
              <a:rPr lang="en-US" altLang="en-US" sz="2400" dirty="0" smtClean="0"/>
              <a:t>analytes</a:t>
            </a:r>
            <a:r>
              <a:rPr lang="en-US" altLang="en-US" sz="2400" dirty="0" smtClean="0"/>
              <a:t>: type, timing</a:t>
            </a:r>
            <a:r>
              <a:rPr lang="en-US" altLang="en-US" sz="2400" dirty="0"/>
              <a:t>, </a:t>
            </a:r>
            <a:r>
              <a:rPr lang="en-US" altLang="en-US" sz="2400" dirty="0" smtClean="0"/>
              <a:t>handling</a:t>
            </a:r>
          </a:p>
          <a:p>
            <a:pPr marL="457200" lvl="1" indent="0">
              <a:lnSpc>
                <a:spcPct val="80000"/>
              </a:lnSpc>
              <a:buNone/>
            </a:pPr>
            <a:endParaRPr lang="en-US" altLang="en-US" sz="1800" dirty="0" smtClean="0"/>
          </a:p>
          <a:p>
            <a:pPr lvl="1">
              <a:lnSpc>
                <a:spcPct val="80000"/>
              </a:lnSpc>
            </a:pPr>
            <a:r>
              <a:rPr lang="en-US" altLang="en-US" sz="2400" dirty="0" smtClean="0">
                <a:solidFill>
                  <a:srgbClr val="CC3300"/>
                </a:solidFill>
              </a:rPr>
              <a:t>How </a:t>
            </a:r>
            <a:r>
              <a:rPr lang="en-US" altLang="en-US" sz="2400" dirty="0"/>
              <a:t>test</a:t>
            </a:r>
            <a:r>
              <a:rPr lang="en-US" altLang="en-US" sz="2400" dirty="0">
                <a:solidFill>
                  <a:srgbClr val="CC3300"/>
                </a:solidFill>
              </a:rPr>
              <a:t> </a:t>
            </a:r>
            <a:r>
              <a:rPr lang="en-US" altLang="en-US" sz="2400" dirty="0"/>
              <a:t>result(s) may be used: patient management</a:t>
            </a:r>
          </a:p>
        </p:txBody>
      </p:sp>
      <p:sp>
        <p:nvSpPr>
          <p:cNvPr id="5"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83782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251">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251">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92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3"/>
          <p:cNvSpPr>
            <a:spLocks noChangeArrowheads="1"/>
          </p:cNvSpPr>
          <p:nvPr/>
        </p:nvSpPr>
        <p:spPr bwMode="auto">
          <a:xfrm>
            <a:off x="-226831" y="1524002"/>
            <a:ext cx="9144001" cy="419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lvl="1" algn="ctr" eaLnBrk="1" hangingPunct="1">
              <a:lnSpc>
                <a:spcPct val="70000"/>
              </a:lnSpc>
              <a:buFontTx/>
              <a:buNone/>
            </a:pPr>
            <a:endParaRPr lang="en-US" altLang="en-US" sz="1200" dirty="0">
              <a:solidFill>
                <a:schemeClr val="accent2"/>
              </a:solidFill>
              <a:latin typeface="+mn-lt"/>
            </a:endParaRPr>
          </a:p>
          <a:p>
            <a:pPr lvl="1" algn="ctr" eaLnBrk="1" hangingPunct="1">
              <a:lnSpc>
                <a:spcPct val="80000"/>
              </a:lnSpc>
              <a:buFontTx/>
              <a:buNone/>
            </a:pPr>
            <a:endParaRPr lang="en-US" altLang="en-US" sz="1200" dirty="0">
              <a:latin typeface="+mn-lt"/>
            </a:endParaRPr>
          </a:p>
          <a:p>
            <a:pPr lvl="1" algn="ctr" eaLnBrk="1" hangingPunct="1">
              <a:lnSpc>
                <a:spcPct val="80000"/>
              </a:lnSpc>
              <a:buFontTx/>
              <a:buNone/>
            </a:pPr>
            <a:endParaRPr lang="en-US" altLang="en-US" sz="1200" dirty="0">
              <a:latin typeface="+mn-lt"/>
            </a:endParaRPr>
          </a:p>
          <a:p>
            <a:pPr lvl="1" algn="ctr" eaLnBrk="1" hangingPunct="1">
              <a:lnSpc>
                <a:spcPct val="80000"/>
              </a:lnSpc>
              <a:buFontTx/>
              <a:buNone/>
            </a:pPr>
            <a:endParaRPr lang="en-US" altLang="en-US" sz="1200" dirty="0">
              <a:latin typeface="+mn-lt"/>
            </a:endParaRPr>
          </a:p>
          <a:p>
            <a:pPr lvl="1" algn="ctr" eaLnBrk="1" hangingPunct="1">
              <a:lnSpc>
                <a:spcPct val="80000"/>
              </a:lnSpc>
              <a:buFontTx/>
              <a:buNone/>
            </a:pPr>
            <a:endParaRPr lang="en-US" altLang="en-US" sz="1200" dirty="0">
              <a:latin typeface="+mn-lt"/>
            </a:endParaRPr>
          </a:p>
          <a:p>
            <a:pPr lvl="1" algn="ctr" eaLnBrk="1" hangingPunct="1">
              <a:lnSpc>
                <a:spcPct val="80000"/>
              </a:lnSpc>
              <a:buFontTx/>
              <a:buNone/>
            </a:pPr>
            <a:endParaRPr lang="en-US" altLang="en-US" sz="1200" dirty="0">
              <a:latin typeface="+mn-lt"/>
            </a:endParaRPr>
          </a:p>
          <a:p>
            <a:pPr lvl="1" algn="ctr" eaLnBrk="1" hangingPunct="1">
              <a:lnSpc>
                <a:spcPct val="80000"/>
              </a:lnSpc>
              <a:buFontTx/>
              <a:buNone/>
            </a:pPr>
            <a:endParaRPr lang="en-US" altLang="en-US" sz="1200" dirty="0">
              <a:latin typeface="+mn-lt"/>
            </a:endParaRPr>
          </a:p>
          <a:p>
            <a:pPr lvl="1" algn="ctr" eaLnBrk="1" hangingPunct="1">
              <a:lnSpc>
                <a:spcPct val="80000"/>
              </a:lnSpc>
              <a:buFontTx/>
              <a:buNone/>
            </a:pPr>
            <a:endParaRPr lang="en-US" altLang="en-US" sz="1200" dirty="0">
              <a:latin typeface="+mn-lt"/>
            </a:endParaRPr>
          </a:p>
          <a:p>
            <a:pPr lvl="1" algn="ctr" eaLnBrk="1" hangingPunct="1">
              <a:lnSpc>
                <a:spcPct val="80000"/>
              </a:lnSpc>
              <a:buFontTx/>
              <a:buNone/>
            </a:pPr>
            <a:r>
              <a:rPr lang="en-US" altLang="en-US" sz="2400" dirty="0">
                <a:solidFill>
                  <a:srgbClr val="CC3300"/>
                </a:solidFill>
                <a:latin typeface="+mn-lt"/>
              </a:rPr>
              <a:t>Example:</a:t>
            </a:r>
          </a:p>
          <a:p>
            <a:pPr lvl="1" algn="ctr" eaLnBrk="1" hangingPunct="1">
              <a:lnSpc>
                <a:spcPct val="85000"/>
              </a:lnSpc>
              <a:buFontTx/>
              <a:buNone/>
            </a:pPr>
            <a:r>
              <a:rPr lang="en-US" altLang="en-US" sz="1800" i="1" dirty="0">
                <a:latin typeface="+mn-lt"/>
              </a:rPr>
              <a:t>MammaPrint</a:t>
            </a:r>
            <a:r>
              <a:rPr lang="en-US" altLang="en-US" sz="1800" i="1" dirty="0">
                <a:latin typeface="+mn-lt"/>
              </a:rPr>
              <a:t>® is a qualitative in vitro diagnostic test service, performed in a single laboratory, using the </a:t>
            </a:r>
            <a:r>
              <a:rPr lang="en-US" altLang="en-US" sz="1800" b="1" i="1" dirty="0">
                <a:latin typeface="+mn-lt"/>
              </a:rPr>
              <a:t>gene expression profile</a:t>
            </a:r>
            <a:r>
              <a:rPr lang="en-US" altLang="en-US" sz="1800" i="1" dirty="0">
                <a:latin typeface="+mn-lt"/>
              </a:rPr>
              <a:t> of fresh frozen breast cancer tissue samples to assess a patients' risk for distant metastasis.</a:t>
            </a:r>
          </a:p>
          <a:p>
            <a:pPr lvl="1" algn="ctr" eaLnBrk="1" hangingPunct="1">
              <a:lnSpc>
                <a:spcPct val="85000"/>
              </a:lnSpc>
              <a:buFontTx/>
              <a:buNone/>
            </a:pPr>
            <a:r>
              <a:rPr lang="en-US" altLang="en-US" sz="1800" i="1" dirty="0">
                <a:latin typeface="+mn-lt"/>
              </a:rPr>
              <a:t>The test is performed for </a:t>
            </a:r>
            <a:r>
              <a:rPr lang="en-US" altLang="en-US" sz="1800" b="1" i="1" dirty="0">
                <a:latin typeface="+mn-lt"/>
              </a:rPr>
              <a:t>breast cancer patients</a:t>
            </a:r>
            <a:r>
              <a:rPr lang="en-US" altLang="en-US" sz="1800" i="1" dirty="0">
                <a:latin typeface="+mn-lt"/>
              </a:rPr>
              <a:t> who are less than 61 years old, with Stage I or Stage II disease, with tumor size &lt;= 5.0 cm and who are lymph node negative.  The </a:t>
            </a:r>
            <a:r>
              <a:rPr lang="en-US" altLang="en-US" sz="1800" i="1" dirty="0">
                <a:latin typeface="+mn-lt"/>
              </a:rPr>
              <a:t>MammaPrint</a:t>
            </a:r>
            <a:r>
              <a:rPr lang="en-US" altLang="en-US" sz="1800" i="1" dirty="0">
                <a:latin typeface="+mn-lt"/>
              </a:rPr>
              <a:t>® result is indicated for use </a:t>
            </a:r>
            <a:r>
              <a:rPr lang="en-US" altLang="en-US" sz="1800" b="1" i="1" dirty="0">
                <a:latin typeface="+mn-lt"/>
              </a:rPr>
              <a:t>by physicians</a:t>
            </a:r>
            <a:r>
              <a:rPr lang="en-US" altLang="en-US" sz="1800" i="1" dirty="0">
                <a:latin typeface="+mn-lt"/>
              </a:rPr>
              <a:t> as a </a:t>
            </a:r>
            <a:r>
              <a:rPr lang="en-US" altLang="en-US" sz="1800" b="1" i="1" dirty="0">
                <a:latin typeface="+mn-lt"/>
              </a:rPr>
              <a:t>prognostic marker</a:t>
            </a:r>
            <a:r>
              <a:rPr lang="en-US" altLang="en-US" sz="1800" i="1" dirty="0">
                <a:latin typeface="+mn-lt"/>
              </a:rPr>
              <a:t> only, along </a:t>
            </a:r>
            <a:r>
              <a:rPr lang="en-US" altLang="en-US" sz="1800" b="1" i="1" dirty="0">
                <a:latin typeface="+mn-lt"/>
              </a:rPr>
              <a:t>with other</a:t>
            </a:r>
            <a:r>
              <a:rPr lang="en-US" altLang="en-US" sz="1800" i="1" dirty="0">
                <a:latin typeface="+mn-lt"/>
              </a:rPr>
              <a:t> </a:t>
            </a:r>
            <a:r>
              <a:rPr lang="en-US" altLang="en-US" sz="1800" b="1" i="1" dirty="0">
                <a:latin typeface="+mn-lt"/>
              </a:rPr>
              <a:t>clinicopathological</a:t>
            </a:r>
            <a:r>
              <a:rPr lang="en-US" altLang="en-US" sz="1800" b="1" i="1" dirty="0">
                <a:latin typeface="+mn-lt"/>
              </a:rPr>
              <a:t> factors</a:t>
            </a:r>
            <a:r>
              <a:rPr lang="en-US" altLang="en-US" sz="1800" i="1" dirty="0">
                <a:latin typeface="+mn-lt"/>
              </a:rPr>
              <a:t>.</a:t>
            </a:r>
          </a:p>
        </p:txBody>
      </p:sp>
      <p:sp>
        <p:nvSpPr>
          <p:cNvPr id="19462" name="AutoShape 4"/>
          <p:cNvSpPr>
            <a:spLocks noChangeArrowheads="1"/>
          </p:cNvSpPr>
          <p:nvPr/>
        </p:nvSpPr>
        <p:spPr bwMode="auto">
          <a:xfrm>
            <a:off x="5343707" y="2281241"/>
            <a:ext cx="1219200" cy="609601"/>
          </a:xfrm>
          <a:prstGeom prst="wedgeRoundRectCallout">
            <a:avLst>
              <a:gd name="adj1" fmla="val -73440"/>
              <a:gd name="adj2" fmla="val 168231"/>
              <a:gd name="adj3" fmla="val 16667"/>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600" b="1" i="1" dirty="0">
                <a:latin typeface="+mn-lt"/>
              </a:rPr>
              <a:t>Analyte</a:t>
            </a:r>
            <a:endParaRPr lang="en-US" altLang="en-US" sz="1600" b="1" i="1" dirty="0">
              <a:latin typeface="+mn-lt"/>
            </a:endParaRPr>
          </a:p>
          <a:p>
            <a:pPr algn="ctr" eaLnBrk="1" hangingPunct="1">
              <a:spcBef>
                <a:spcPct val="0"/>
              </a:spcBef>
              <a:buFontTx/>
              <a:buNone/>
            </a:pPr>
            <a:endParaRPr lang="en-US" altLang="en-US" sz="1600" dirty="0">
              <a:solidFill>
                <a:schemeClr val="bg1"/>
              </a:solidFill>
              <a:latin typeface="+mn-lt"/>
            </a:endParaRPr>
          </a:p>
        </p:txBody>
      </p:sp>
      <p:sp>
        <p:nvSpPr>
          <p:cNvPr id="19463" name="AutoShape 5"/>
          <p:cNvSpPr>
            <a:spLocks noChangeArrowheads="1"/>
          </p:cNvSpPr>
          <p:nvPr/>
        </p:nvSpPr>
        <p:spPr bwMode="auto">
          <a:xfrm>
            <a:off x="6669270" y="2347916"/>
            <a:ext cx="1219200" cy="609601"/>
          </a:xfrm>
          <a:prstGeom prst="wedgeRoundRectCallout">
            <a:avLst>
              <a:gd name="adj1" fmla="val -302995"/>
              <a:gd name="adj2" fmla="val 369532"/>
              <a:gd name="adj3" fmla="val 16667"/>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400" b="1" i="1" dirty="0">
                <a:latin typeface="+mn-lt"/>
              </a:rPr>
              <a:t>Indication</a:t>
            </a:r>
          </a:p>
          <a:p>
            <a:pPr algn="ctr" eaLnBrk="1" hangingPunct="1">
              <a:spcBef>
                <a:spcPct val="0"/>
              </a:spcBef>
              <a:buFontTx/>
              <a:buNone/>
            </a:pPr>
            <a:r>
              <a:rPr lang="en-US" altLang="en-US" sz="1400" b="1" i="1" dirty="0">
                <a:latin typeface="+mn-lt"/>
              </a:rPr>
              <a:t>For Use</a:t>
            </a:r>
          </a:p>
          <a:p>
            <a:pPr algn="ctr" eaLnBrk="1" hangingPunct="1">
              <a:spcBef>
                <a:spcPct val="0"/>
              </a:spcBef>
              <a:buFontTx/>
              <a:buNone/>
            </a:pPr>
            <a:endParaRPr lang="en-US" altLang="en-US" sz="1400" b="1" dirty="0">
              <a:latin typeface="+mn-lt"/>
            </a:endParaRPr>
          </a:p>
        </p:txBody>
      </p:sp>
      <p:grpSp>
        <p:nvGrpSpPr>
          <p:cNvPr id="19464" name="Group 6"/>
          <p:cNvGrpSpPr>
            <a:grpSpLocks/>
          </p:cNvGrpSpPr>
          <p:nvPr/>
        </p:nvGrpSpPr>
        <p:grpSpPr bwMode="auto">
          <a:xfrm>
            <a:off x="1201919" y="2339979"/>
            <a:ext cx="1219200" cy="609601"/>
            <a:chOff x="911" y="1807"/>
            <a:chExt cx="768" cy="384"/>
          </a:xfrm>
        </p:grpSpPr>
        <p:sp>
          <p:nvSpPr>
            <p:cNvPr id="19466" name="AutoShape 7"/>
            <p:cNvSpPr>
              <a:spLocks noChangeArrowheads="1"/>
            </p:cNvSpPr>
            <p:nvPr/>
          </p:nvSpPr>
          <p:spPr bwMode="auto">
            <a:xfrm>
              <a:off x="911" y="1807"/>
              <a:ext cx="768" cy="384"/>
            </a:xfrm>
            <a:prstGeom prst="wedgeRoundRectCallout">
              <a:avLst>
                <a:gd name="adj1" fmla="val 161199"/>
                <a:gd name="adj2" fmla="val 255468"/>
                <a:gd name="adj3" fmla="val 16667"/>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400" dirty="0">
                <a:solidFill>
                  <a:schemeClr val="bg1"/>
                </a:solidFill>
                <a:latin typeface="+mn-lt"/>
              </a:endParaRPr>
            </a:p>
          </p:txBody>
        </p:sp>
        <p:sp>
          <p:nvSpPr>
            <p:cNvPr id="19467" name="Text Box 8"/>
            <p:cNvSpPr txBox="1">
              <a:spLocks noChangeArrowheads="1"/>
            </p:cNvSpPr>
            <p:nvPr/>
          </p:nvSpPr>
          <p:spPr bwMode="auto">
            <a:xfrm>
              <a:off x="943" y="1836"/>
              <a:ext cx="69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400" b="1" i="1" dirty="0">
                  <a:latin typeface="+mn-lt"/>
                </a:rPr>
                <a:t>Intended </a:t>
              </a:r>
            </a:p>
            <a:p>
              <a:pPr algn="ctr" eaLnBrk="1" hangingPunct="1">
                <a:spcBef>
                  <a:spcPct val="0"/>
                </a:spcBef>
                <a:buFontTx/>
                <a:buNone/>
              </a:pPr>
              <a:r>
                <a:rPr lang="en-US" altLang="en-US" sz="1400" b="1" i="1" dirty="0">
                  <a:latin typeface="+mn-lt"/>
                </a:rPr>
                <a:t>Population</a:t>
              </a:r>
            </a:p>
          </p:txBody>
        </p:sp>
      </p:grpSp>
      <p:sp>
        <p:nvSpPr>
          <p:cNvPr id="19465" name="Rectangle 9"/>
          <p:cNvSpPr>
            <a:spLocks noChangeArrowheads="1"/>
          </p:cNvSpPr>
          <p:nvPr/>
        </p:nvSpPr>
        <p:spPr bwMode="auto">
          <a:xfrm>
            <a:off x="1392419" y="1343027"/>
            <a:ext cx="57991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lnSpc>
                <a:spcPct val="80000"/>
              </a:lnSpc>
              <a:buFontTx/>
              <a:buNone/>
            </a:pPr>
            <a:r>
              <a:rPr lang="en-US" altLang="en-US" sz="2200" b="1" i="1" dirty="0">
                <a:solidFill>
                  <a:schemeClr val="tx2"/>
                </a:solidFill>
                <a:latin typeface="+mn-lt"/>
              </a:rPr>
              <a:t> </a:t>
            </a:r>
            <a:r>
              <a:rPr lang="en-US" altLang="en-US" sz="2200" b="1" i="1" dirty="0">
                <a:solidFill>
                  <a:srgbClr val="CC3300"/>
                </a:solidFill>
                <a:latin typeface="+mn-lt"/>
              </a:rPr>
              <a:t>What assay measures, how to use results</a:t>
            </a:r>
          </a:p>
        </p:txBody>
      </p:sp>
      <p:sp>
        <p:nvSpPr>
          <p:cNvPr id="19459" name="Rectangle 10"/>
          <p:cNvSpPr>
            <a:spLocks noChangeArrowheads="1"/>
          </p:cNvSpPr>
          <p:nvPr/>
        </p:nvSpPr>
        <p:spPr bwMode="auto">
          <a:xfrm>
            <a:off x="1181100" y="193158"/>
            <a:ext cx="6781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dirty="0" smtClean="0">
                <a:latin typeface="+mj-lt"/>
              </a:rPr>
              <a:t>Components of the Intended Use </a:t>
            </a:r>
            <a:endParaRPr lang="en-US" altLang="en-US" sz="3600" b="1" dirty="0">
              <a:latin typeface="+mj-lt"/>
            </a:endParaRPr>
          </a:p>
        </p:txBody>
      </p:sp>
      <p:sp>
        <p:nvSpPr>
          <p:cNvPr id="19460" name="Rectangle 11"/>
          <p:cNvSpPr>
            <a:spLocks noChangeArrowheads="1"/>
          </p:cNvSpPr>
          <p:nvPr/>
        </p:nvSpPr>
        <p:spPr bwMode="auto">
          <a:xfrm>
            <a:off x="573269" y="5562600"/>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20000"/>
              </a:spcBef>
              <a:buChar char="•"/>
              <a:defRPr sz="3200">
                <a:solidFill>
                  <a:schemeClr val="tx1"/>
                </a:solidFill>
                <a:latin typeface="Arial" charset="0"/>
                <a:cs typeface="Arial" charset="0"/>
              </a:defRPr>
            </a:lvl1pPr>
            <a:lvl2pPr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lvl="1" algn="ctr" eaLnBrk="1" hangingPunct="1">
              <a:spcBef>
                <a:spcPct val="0"/>
              </a:spcBef>
              <a:buFontTx/>
              <a:buNone/>
            </a:pPr>
            <a:r>
              <a:rPr lang="en-US" altLang="en-US" sz="2000" dirty="0">
                <a:solidFill>
                  <a:srgbClr val="CC3300"/>
                </a:solidFill>
                <a:latin typeface="+mn-lt"/>
              </a:rPr>
              <a:t>Types of </a:t>
            </a:r>
            <a:r>
              <a:rPr lang="en-US" altLang="en-US" sz="2000" b="1" dirty="0">
                <a:solidFill>
                  <a:srgbClr val="CC3300"/>
                </a:solidFill>
                <a:latin typeface="+mn-lt"/>
              </a:rPr>
              <a:t>studies</a:t>
            </a:r>
            <a:r>
              <a:rPr lang="en-US" altLang="en-US" sz="2000" dirty="0">
                <a:solidFill>
                  <a:srgbClr val="CC3300"/>
                </a:solidFill>
                <a:latin typeface="+mn-lt"/>
              </a:rPr>
              <a:t> depend on </a:t>
            </a:r>
            <a:r>
              <a:rPr lang="en-US" altLang="en-US" sz="2000" dirty="0" smtClean="0">
                <a:solidFill>
                  <a:srgbClr val="CC3300"/>
                </a:solidFill>
                <a:latin typeface="+mn-lt"/>
              </a:rPr>
              <a:t>Intended Use </a:t>
            </a:r>
            <a:r>
              <a:rPr lang="en-US" altLang="en-US" sz="2000" dirty="0">
                <a:solidFill>
                  <a:srgbClr val="CC3300"/>
                </a:solidFill>
                <a:latin typeface="+mn-lt"/>
              </a:rPr>
              <a:t>claims; </a:t>
            </a:r>
          </a:p>
          <a:p>
            <a:pPr lvl="1" algn="ctr" eaLnBrk="1" hangingPunct="1">
              <a:spcBef>
                <a:spcPct val="0"/>
              </a:spcBef>
              <a:buFontTx/>
              <a:buNone/>
            </a:pPr>
            <a:r>
              <a:rPr lang="en-US" altLang="en-US" sz="2000" dirty="0">
                <a:solidFill>
                  <a:srgbClr val="CC3300"/>
                </a:solidFill>
                <a:latin typeface="+mn-lt"/>
              </a:rPr>
              <a:t>Less dependent on the technology or assay format</a:t>
            </a:r>
          </a:p>
        </p:txBody>
      </p:sp>
      <p:sp>
        <p:nvSpPr>
          <p:cNvPr id="12" name="Footer Placeholder 3"/>
          <p:cNvSpPr>
            <a:spLocks noGrp="1"/>
          </p:cNvSpPr>
          <p:nvPr>
            <p:ph type="ftr" sz="quarter" idx="11"/>
          </p:nvPr>
        </p:nvSpPr>
        <p:spPr/>
        <p:txBody>
          <a:bodyPr/>
          <a:lstStyle/>
          <a:p>
            <a:pPr algn="l"/>
            <a:r>
              <a:rPr lang="en-US"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409808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460"/>
                                        </p:tgtEl>
                                        <p:attrNameLst>
                                          <p:attrName>style.visibility</p:attrName>
                                        </p:attrNameLst>
                                      </p:cBhvr>
                                      <p:to>
                                        <p:strVal val="visible"/>
                                      </p:to>
                                    </p:set>
                                    <p:animEffect transition="in" filter="fade">
                                      <p:cBhvr>
                                        <p:cTn id="19" dur="1000"/>
                                        <p:tgtEl>
                                          <p:spTgt spid="19460"/>
                                        </p:tgtEl>
                                      </p:cBhvr>
                                    </p:animEffect>
                                    <p:anim calcmode="lin" valueType="num">
                                      <p:cBhvr>
                                        <p:cTn id="20" dur="1000" fill="hold"/>
                                        <p:tgtEl>
                                          <p:spTgt spid="19460"/>
                                        </p:tgtEl>
                                        <p:attrNameLst>
                                          <p:attrName>ppt_x</p:attrName>
                                        </p:attrNameLst>
                                      </p:cBhvr>
                                      <p:tavLst>
                                        <p:tav tm="0">
                                          <p:val>
                                            <p:strVal val="#ppt_x"/>
                                          </p:val>
                                        </p:tav>
                                        <p:tav tm="100000">
                                          <p:val>
                                            <p:strVal val="#ppt_x"/>
                                          </p:val>
                                        </p:tav>
                                      </p:tavLst>
                                    </p:anim>
                                    <p:anim calcmode="lin" valueType="num">
                                      <p:cBhvr>
                                        <p:cTn id="21"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3" grpId="0" animBg="1"/>
      <p:bldP spid="1946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571500" y="283802"/>
            <a:ext cx="8001000" cy="715963"/>
          </a:xfrm>
        </p:spPr>
        <p:txBody>
          <a:bodyPr>
            <a:normAutofit/>
          </a:bodyPr>
          <a:lstStyle/>
          <a:p>
            <a:pPr algn="ctr"/>
            <a:r>
              <a:rPr lang="en-US" altLang="en-US" sz="3600" b="1" dirty="0"/>
              <a:t>Scientific Review : </a:t>
            </a:r>
            <a:r>
              <a:rPr lang="en-US" altLang="en-US" sz="3600" b="1" dirty="0" smtClean="0"/>
              <a:t>IVD </a:t>
            </a:r>
            <a:r>
              <a:rPr lang="en-US" altLang="en-US" sz="3600" b="1" dirty="0"/>
              <a:t>Performance </a:t>
            </a:r>
          </a:p>
        </p:txBody>
      </p:sp>
      <p:sp>
        <p:nvSpPr>
          <p:cNvPr id="312323" name="Rectangle 3"/>
          <p:cNvSpPr>
            <a:spLocks noGrp="1" noChangeArrowheads="1"/>
          </p:cNvSpPr>
          <p:nvPr>
            <p:ph type="body" idx="1"/>
          </p:nvPr>
        </p:nvSpPr>
        <p:spPr>
          <a:xfrm>
            <a:off x="941388" y="1271216"/>
            <a:ext cx="7261225" cy="4826000"/>
          </a:xfrm>
        </p:spPr>
        <p:txBody>
          <a:bodyPr>
            <a:normAutofit lnSpcReduction="10000"/>
          </a:bodyPr>
          <a:lstStyle/>
          <a:p>
            <a:pPr marL="404813" indent="-404813">
              <a:lnSpc>
                <a:spcPct val="90000"/>
              </a:lnSpc>
            </a:pPr>
            <a:r>
              <a:rPr lang="en-US" altLang="en-US" sz="2400" dirty="0">
                <a:solidFill>
                  <a:srgbClr val="CC3300"/>
                </a:solidFill>
              </a:rPr>
              <a:t>Analytical </a:t>
            </a:r>
            <a:r>
              <a:rPr lang="en-US" altLang="en-US" sz="2400" dirty="0"/>
              <a:t>Performance </a:t>
            </a:r>
            <a:r>
              <a:rPr lang="en-US" altLang="en-US" sz="2400" dirty="0" smtClean="0"/>
              <a:t>Characteristics</a:t>
            </a:r>
          </a:p>
          <a:p>
            <a:pPr marL="804863" lvl="1" indent="-404813">
              <a:lnSpc>
                <a:spcPct val="90000"/>
              </a:lnSpc>
            </a:pPr>
            <a:r>
              <a:rPr lang="en-US" altLang="en-US" sz="2400" dirty="0" smtClean="0"/>
              <a:t>Reliability </a:t>
            </a:r>
            <a:r>
              <a:rPr lang="en-US" altLang="en-US" sz="2400" dirty="0"/>
              <a:t>and accuracy of </a:t>
            </a:r>
            <a:r>
              <a:rPr lang="en-US" altLang="en-US" sz="2400" dirty="0"/>
              <a:t>analyte</a:t>
            </a:r>
            <a:r>
              <a:rPr lang="en-US" altLang="en-US" sz="2400" dirty="0"/>
              <a:t> </a:t>
            </a:r>
            <a:r>
              <a:rPr lang="en-US" altLang="en-US" sz="2400" dirty="0" smtClean="0"/>
              <a:t>measurements</a:t>
            </a:r>
          </a:p>
          <a:p>
            <a:pPr marL="804863" lvl="1" indent="-404813">
              <a:lnSpc>
                <a:spcPct val="90000"/>
              </a:lnSpc>
            </a:pPr>
            <a:r>
              <a:rPr lang="en-US" sz="2400" dirty="0">
                <a:solidFill>
                  <a:srgbClr val="000000"/>
                </a:solidFill>
              </a:rPr>
              <a:t>Studies specific to the assay technology such as accuracy for molecular assays, inter-reader agreement for IHC assays, etc</a:t>
            </a:r>
            <a:r>
              <a:rPr lang="en-US" sz="2400" dirty="0" smtClean="0">
                <a:solidFill>
                  <a:srgbClr val="000000"/>
                </a:solidFill>
              </a:rPr>
              <a:t>.</a:t>
            </a:r>
            <a:endParaRPr lang="en-US" altLang="en-US" sz="2400" dirty="0"/>
          </a:p>
          <a:p>
            <a:pPr marL="404813" indent="-404813">
              <a:lnSpc>
                <a:spcPct val="90000"/>
              </a:lnSpc>
              <a:buFontTx/>
              <a:buNone/>
            </a:pPr>
            <a:r>
              <a:rPr lang="en-US" altLang="en-US" sz="1800" dirty="0"/>
              <a:t> </a:t>
            </a:r>
          </a:p>
          <a:p>
            <a:pPr marL="404813" indent="-404813">
              <a:lnSpc>
                <a:spcPct val="90000"/>
              </a:lnSpc>
            </a:pPr>
            <a:r>
              <a:rPr lang="en-US" altLang="en-US" sz="2400" dirty="0">
                <a:solidFill>
                  <a:srgbClr val="CC3300"/>
                </a:solidFill>
              </a:rPr>
              <a:t>Clinical </a:t>
            </a:r>
            <a:r>
              <a:rPr lang="en-US" altLang="en-US" sz="2400" dirty="0"/>
              <a:t>Performance </a:t>
            </a:r>
            <a:r>
              <a:rPr lang="en-US" altLang="en-US" sz="2400" dirty="0" smtClean="0"/>
              <a:t>Characteristics</a:t>
            </a:r>
          </a:p>
          <a:p>
            <a:pPr marL="804863" lvl="1" indent="-404813">
              <a:lnSpc>
                <a:spcPct val="90000"/>
              </a:lnSpc>
            </a:pPr>
            <a:r>
              <a:rPr lang="en-US" altLang="en-US" sz="2400" dirty="0" smtClean="0"/>
              <a:t>Clinical </a:t>
            </a:r>
            <a:r>
              <a:rPr lang="en-US" altLang="en-US" sz="2400" dirty="0"/>
              <a:t>sensitivity and </a:t>
            </a:r>
            <a:r>
              <a:rPr lang="en-US" altLang="en-US" sz="2400" dirty="0" smtClean="0"/>
              <a:t>specificity</a:t>
            </a:r>
          </a:p>
          <a:p>
            <a:pPr marL="804863" lvl="1" indent="-404813">
              <a:lnSpc>
                <a:spcPct val="90000"/>
              </a:lnSpc>
            </a:pPr>
            <a:r>
              <a:rPr lang="en-US" altLang="en-US" sz="2400" dirty="0" smtClean="0"/>
              <a:t>Positive </a:t>
            </a:r>
            <a:r>
              <a:rPr lang="en-US" altLang="en-US" sz="2400" dirty="0"/>
              <a:t>and negative predictive values</a:t>
            </a:r>
          </a:p>
          <a:p>
            <a:pPr marL="404813" indent="-404813">
              <a:lnSpc>
                <a:spcPct val="90000"/>
              </a:lnSpc>
              <a:buFontTx/>
              <a:buNone/>
            </a:pPr>
            <a:endParaRPr lang="en-US" altLang="en-US" sz="1800" dirty="0"/>
          </a:p>
          <a:p>
            <a:pPr marL="404813" indent="-404813">
              <a:lnSpc>
                <a:spcPct val="90000"/>
              </a:lnSpc>
            </a:pPr>
            <a:r>
              <a:rPr lang="en-US" altLang="en-US" sz="2400" dirty="0" smtClean="0">
                <a:solidFill>
                  <a:srgbClr val="CC3300"/>
                </a:solidFill>
              </a:rPr>
              <a:t>Labeling</a:t>
            </a:r>
            <a:endParaRPr lang="en-US" altLang="en-US" sz="2400" dirty="0">
              <a:solidFill>
                <a:srgbClr val="CC3300"/>
              </a:solidFill>
            </a:endParaRPr>
          </a:p>
          <a:p>
            <a:pPr marL="804863" lvl="1" indent="-404813">
              <a:lnSpc>
                <a:spcPct val="90000"/>
              </a:lnSpc>
            </a:pPr>
            <a:r>
              <a:rPr lang="en-US" altLang="en-US" sz="2400" dirty="0" smtClean="0"/>
              <a:t>Intended </a:t>
            </a:r>
            <a:r>
              <a:rPr lang="en-US" altLang="en-US" sz="2400" dirty="0"/>
              <a:t>use, device design, directions for use,          warnings/limitations, result interpretation, performance</a:t>
            </a:r>
          </a:p>
        </p:txBody>
      </p:sp>
      <p:sp>
        <p:nvSpPr>
          <p:cNvPr id="5"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623820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566155"/>
            <a:ext cx="8509103" cy="4286043"/>
          </a:xfrm>
        </p:spPr>
        <p:txBody>
          <a:bodyPr/>
          <a:lstStyle/>
          <a:p>
            <a:pPr marL="0" indent="0" algn="ctr">
              <a:buNone/>
            </a:pPr>
            <a:r>
              <a:rPr lang="en-US" dirty="0"/>
              <a:t>The </a:t>
            </a:r>
            <a:r>
              <a:rPr lang="en-US" dirty="0" smtClean="0"/>
              <a:t>contents </a:t>
            </a:r>
            <a:r>
              <a:rPr lang="en-US" dirty="0"/>
              <a:t>of </a:t>
            </a:r>
            <a:r>
              <a:rPr lang="en-US" dirty="0" smtClean="0"/>
              <a:t>this presentation </a:t>
            </a:r>
            <a:r>
              <a:rPr lang="en-US" dirty="0"/>
              <a:t>are for discussion and summary purposes only and do not describe the full extent of requirements applicable to </a:t>
            </a:r>
            <a:r>
              <a:rPr lang="en-US" dirty="0" smtClean="0"/>
              <a:t>devices, including IVDs and Companion Diagnostic Devices.  </a:t>
            </a:r>
            <a:r>
              <a:rPr lang="en-US" dirty="0"/>
              <a:t>Please see the Federal Food, Drug, and Cosmetic Act and 21 CFR Subchapter </a:t>
            </a:r>
            <a:r>
              <a:rPr lang="en-US" dirty="0" smtClean="0"/>
              <a:t>H </a:t>
            </a:r>
            <a:r>
              <a:rPr lang="en-US" dirty="0"/>
              <a:t>for </a:t>
            </a:r>
            <a:r>
              <a:rPr lang="en-US" dirty="0" smtClean="0"/>
              <a:t>requirements applicable to medical devices. </a:t>
            </a:r>
            <a:endParaRPr lang="en-US" dirty="0"/>
          </a:p>
          <a:p>
            <a:endParaRPr lang="en-US" dirty="0"/>
          </a:p>
        </p:txBody>
      </p:sp>
      <p:sp>
        <p:nvSpPr>
          <p:cNvPr id="4"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3065627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177697" y="183672"/>
            <a:ext cx="8509103" cy="926020"/>
          </a:xfrm>
        </p:spPr>
        <p:txBody>
          <a:bodyPr>
            <a:normAutofit/>
          </a:bodyPr>
          <a:lstStyle/>
          <a:p>
            <a:r>
              <a:rPr lang="en-US" altLang="en-US" sz="3600" b="1" dirty="0"/>
              <a:t>Analytical </a:t>
            </a:r>
            <a:r>
              <a:rPr lang="en-US" altLang="en-US" sz="3600" b="1" dirty="0" smtClean="0"/>
              <a:t>Performance</a:t>
            </a:r>
            <a:endParaRPr lang="en-US" altLang="en-US" sz="3600" b="1" dirty="0"/>
          </a:p>
        </p:txBody>
      </p:sp>
      <p:sp>
        <p:nvSpPr>
          <p:cNvPr id="382979" name="Rectangle 3"/>
          <p:cNvSpPr>
            <a:spLocks noGrp="1" noChangeArrowheads="1"/>
          </p:cNvSpPr>
          <p:nvPr>
            <p:ph type="body" idx="1"/>
          </p:nvPr>
        </p:nvSpPr>
        <p:spPr>
          <a:xfrm>
            <a:off x="457200" y="1396284"/>
            <a:ext cx="8229600" cy="4525963"/>
          </a:xfrm>
        </p:spPr>
        <p:txBody>
          <a:bodyPr>
            <a:normAutofit/>
          </a:bodyPr>
          <a:lstStyle/>
          <a:p>
            <a:pPr>
              <a:lnSpc>
                <a:spcPct val="90000"/>
              </a:lnSpc>
            </a:pPr>
            <a:r>
              <a:rPr lang="en-US" altLang="en-US" sz="2400" dirty="0" smtClean="0"/>
              <a:t>For </a:t>
            </a:r>
            <a:r>
              <a:rPr lang="en-US" altLang="en-US" sz="2400" dirty="0"/>
              <a:t>tests that detect multiple possible genetic changes, e.g., multiple mutations within a gene, should be analytically validated for each change to be </a:t>
            </a:r>
            <a:r>
              <a:rPr lang="en-US" altLang="en-US" sz="2400" dirty="0" smtClean="0"/>
              <a:t>detected</a:t>
            </a:r>
          </a:p>
          <a:p>
            <a:pPr>
              <a:lnSpc>
                <a:spcPct val="90000"/>
              </a:lnSpc>
            </a:pPr>
            <a:endParaRPr lang="en-US" altLang="en-US" sz="1800" dirty="0" smtClean="0"/>
          </a:p>
          <a:p>
            <a:pPr>
              <a:lnSpc>
                <a:spcPct val="90000"/>
              </a:lnSpc>
            </a:pPr>
            <a:r>
              <a:rPr lang="en-US" altLang="en-US" sz="2400" dirty="0">
                <a:ea typeface="Verdana" pitchFamily="34" charset="0"/>
                <a:cs typeface="Arial" panose="020B0604020202020204" pitchFamily="34" charset="0"/>
              </a:rPr>
              <a:t>Establishing analytical </a:t>
            </a:r>
            <a:r>
              <a:rPr lang="en-US" altLang="en-US" sz="2400" dirty="0" smtClean="0">
                <a:ea typeface="Verdana" pitchFamily="34" charset="0"/>
                <a:cs typeface="Arial" panose="020B0604020202020204" pitchFamily="34" charset="0"/>
              </a:rPr>
              <a:t>validity </a:t>
            </a:r>
            <a:r>
              <a:rPr lang="en-US" altLang="en-US" sz="2400" dirty="0">
                <a:ea typeface="Verdana" pitchFamily="34" charset="0"/>
                <a:cs typeface="Arial" panose="020B0604020202020204" pitchFamily="34" charset="0"/>
              </a:rPr>
              <a:t>creates unique challenges for new and emerging technologies, i.e. next-generation sequencing (NGS</a:t>
            </a:r>
            <a:r>
              <a:rPr lang="en-US" altLang="en-US" sz="2400" dirty="0" smtClean="0">
                <a:ea typeface="Verdana" pitchFamily="34" charset="0"/>
                <a:cs typeface="Arial" panose="020B0604020202020204" pitchFamily="34" charset="0"/>
              </a:rPr>
              <a:t>)</a:t>
            </a:r>
          </a:p>
          <a:p>
            <a:pPr lvl="1">
              <a:lnSpc>
                <a:spcPct val="90000"/>
              </a:lnSpc>
            </a:pPr>
            <a:r>
              <a:rPr lang="en-US" altLang="en-US" sz="2000" dirty="0" smtClean="0">
                <a:ea typeface="Verdana" pitchFamily="34" charset="0"/>
                <a:cs typeface="Arial" panose="020B0604020202020204" pitchFamily="34" charset="0"/>
              </a:rPr>
              <a:t>Multiplex assays often require complex validation</a:t>
            </a:r>
          </a:p>
          <a:p>
            <a:pPr lvl="1">
              <a:lnSpc>
                <a:spcPct val="90000"/>
              </a:lnSpc>
            </a:pPr>
            <a:r>
              <a:rPr lang="en-US" altLang="en-US" sz="2000" dirty="0">
                <a:ea typeface="Verdana" pitchFamily="34" charset="0"/>
                <a:cs typeface="Arial" panose="020B0604020202020204" pitchFamily="34" charset="0"/>
              </a:rPr>
              <a:t>Representative approach for gene sequencing </a:t>
            </a:r>
            <a:r>
              <a:rPr lang="en-US" altLang="en-US" sz="2000" dirty="0" smtClean="0">
                <a:ea typeface="Verdana" pitchFamily="34" charset="0"/>
                <a:cs typeface="Arial" panose="020B0604020202020204" pitchFamily="34" charset="0"/>
              </a:rPr>
              <a:t>tests</a:t>
            </a:r>
            <a:endParaRPr lang="en-US" altLang="en-US" sz="2000" dirty="0">
              <a:ea typeface="Verdana" pitchFamily="34" charset="0"/>
              <a:cs typeface="Arial" panose="020B0604020202020204" pitchFamily="34" charset="0"/>
            </a:endParaRPr>
          </a:p>
          <a:p>
            <a:pPr>
              <a:lnSpc>
                <a:spcPct val="90000"/>
              </a:lnSpc>
              <a:buFontTx/>
              <a:buNone/>
            </a:pPr>
            <a:endParaRPr lang="en-US" altLang="en-US" sz="1800" dirty="0" smtClean="0"/>
          </a:p>
          <a:p>
            <a:pPr>
              <a:lnSpc>
                <a:spcPct val="90000"/>
              </a:lnSpc>
            </a:pPr>
            <a:r>
              <a:rPr lang="en-US" altLang="en-US" sz="2400" dirty="0" smtClean="0"/>
              <a:t>When </a:t>
            </a:r>
            <a:r>
              <a:rPr lang="en-US" altLang="en-US" sz="2400" dirty="0"/>
              <a:t>performing analytical validation, consideration should be made of the ultimate specimen source to be used once drug is on the market, i.e., FFPE tissue, blood, CSF</a:t>
            </a:r>
          </a:p>
        </p:txBody>
      </p:sp>
      <p:sp>
        <p:nvSpPr>
          <p:cNvPr id="5"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6975455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766"/>
            <a:ext cx="8229600" cy="762000"/>
          </a:xfrm>
        </p:spPr>
        <p:txBody>
          <a:bodyPr>
            <a:normAutofit/>
          </a:bodyPr>
          <a:lstStyle/>
          <a:p>
            <a:r>
              <a:rPr lang="en-US" sz="3600" b="1" dirty="0" smtClean="0">
                <a:latin typeface="Calibri" panose="020F0502020204030204" pitchFamily="34" charset="0"/>
                <a:cs typeface="Calibri" panose="020F0502020204030204" pitchFamily="34" charset="0"/>
              </a:rPr>
              <a:t>CDx</a:t>
            </a:r>
            <a:r>
              <a:rPr lang="en-US" sz="3600" b="1" dirty="0" smtClean="0">
                <a:latin typeface="Calibri" panose="020F0502020204030204" pitchFamily="34" charset="0"/>
                <a:cs typeface="Calibri" panose="020F0502020204030204" pitchFamily="34" charset="0"/>
              </a:rPr>
              <a:t> </a:t>
            </a:r>
            <a:r>
              <a:rPr lang="en-US" sz="3600" b="1" dirty="0" smtClean="0">
                <a:latin typeface="Calibri" panose="020F0502020204030204" pitchFamily="34" charset="0"/>
                <a:cs typeface="Calibri" panose="020F0502020204030204" pitchFamily="34" charset="0"/>
              </a:rPr>
              <a:t>Challenges - Specimens </a:t>
            </a:r>
            <a:endParaRPr lang="en-US"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329265"/>
            <a:ext cx="8229600" cy="4953000"/>
          </a:xfrm>
        </p:spPr>
        <p:txBody>
          <a:bodyPr/>
          <a:lstStyle/>
          <a:p>
            <a:r>
              <a:rPr lang="en-US" sz="2800" dirty="0" smtClean="0">
                <a:latin typeface="Calibri" panose="020F0502020204030204" pitchFamily="34" charset="0"/>
                <a:cs typeface="Calibri" panose="020F0502020204030204" pitchFamily="34" charset="0"/>
              </a:rPr>
              <a:t>Each </a:t>
            </a:r>
            <a:r>
              <a:rPr lang="en-US" sz="2800" dirty="0">
                <a:latin typeface="Calibri" panose="020F0502020204030204" pitchFamily="34" charset="0"/>
                <a:cs typeface="Calibri" panose="020F0502020204030204" pitchFamily="34" charset="0"/>
              </a:rPr>
              <a:t>claimed specimen requires analytical validation </a:t>
            </a:r>
          </a:p>
          <a:p>
            <a:pPr lvl="1"/>
            <a:r>
              <a:rPr lang="en-US" sz="2400" dirty="0" smtClean="0">
                <a:latin typeface="Calibri" panose="020F0502020204030204" pitchFamily="34" charset="0"/>
                <a:cs typeface="Calibri" panose="020F0502020204030204" pitchFamily="34" charset="0"/>
              </a:rPr>
              <a:t>Tissue type (e.g., blood, bone marrow, tumor, urine), </a:t>
            </a:r>
          </a:p>
          <a:p>
            <a:pPr lvl="1"/>
            <a:r>
              <a:rPr lang="en-US" sz="2400" dirty="0" smtClean="0">
                <a:latin typeface="Calibri" panose="020F0502020204030204" pitchFamily="34" charset="0"/>
                <a:cs typeface="Calibri" panose="020F0502020204030204" pitchFamily="34" charset="0"/>
              </a:rPr>
              <a:t>Tissue collection (e.g., tissue block, FNA, whole blood spot cards, special collection devices), </a:t>
            </a:r>
          </a:p>
          <a:p>
            <a:pPr lvl="1"/>
            <a:r>
              <a:rPr lang="en-US" sz="2400" dirty="0" smtClean="0">
                <a:latin typeface="Calibri" panose="020F0502020204030204" pitchFamily="34" charset="0"/>
                <a:cs typeface="Calibri" panose="020F0502020204030204" pitchFamily="34" charset="0"/>
              </a:rPr>
              <a:t>Tissue collection/preparation reagents (frozen vs. </a:t>
            </a:r>
            <a:r>
              <a:rPr lang="en-US" sz="2400" dirty="0">
                <a:latin typeface="Calibri" panose="020F0502020204030204" pitchFamily="34" charset="0"/>
                <a:cs typeface="Calibri" panose="020F0502020204030204" pitchFamily="34" charset="0"/>
              </a:rPr>
              <a:t>FFPE; </a:t>
            </a:r>
            <a:r>
              <a:rPr lang="en-US" sz="2400" dirty="0" smtClean="0">
                <a:latin typeface="Calibri" panose="020F0502020204030204" pitchFamily="34" charset="0"/>
                <a:cs typeface="Calibri" panose="020F0502020204030204" pitchFamily="34" charset="0"/>
              </a:rPr>
              <a:t>anticoagulants; </a:t>
            </a:r>
            <a:r>
              <a:rPr lang="en-US" sz="2400" dirty="0">
                <a:latin typeface="Calibri" panose="020F0502020204030204" pitchFamily="34" charset="0"/>
                <a:cs typeface="Calibri" panose="020F0502020204030204" pitchFamily="34" charset="0"/>
              </a:rPr>
              <a:t>preservatives</a:t>
            </a:r>
            <a:r>
              <a:rPr lang="en-US" sz="2400" dirty="0" smtClean="0">
                <a:latin typeface="Calibri" panose="020F0502020204030204" pitchFamily="34" charset="0"/>
                <a:cs typeface="Calibri" panose="020F0502020204030204" pitchFamily="34" charset="0"/>
              </a:rPr>
              <a:t>)</a:t>
            </a:r>
          </a:p>
          <a:p>
            <a:pPr marL="457200" lvl="1" indent="0">
              <a:buNone/>
            </a:pPr>
            <a:endParaRPr lang="en-US" sz="2400" dirty="0" smtClean="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Inability to re-test specimens </a:t>
            </a:r>
          </a:p>
          <a:p>
            <a:pPr lvl="1"/>
            <a:r>
              <a:rPr lang="en-US" sz="2400" dirty="0" smtClean="0">
                <a:latin typeface="Calibri" panose="020F0502020204030204" pitchFamily="34" charset="0"/>
                <a:cs typeface="Calibri" panose="020F0502020204030204" pitchFamily="34" charset="0"/>
              </a:rPr>
              <a:t>Informed consent issues</a:t>
            </a:r>
          </a:p>
          <a:p>
            <a:pPr lvl="1"/>
            <a:r>
              <a:rPr lang="en-US" sz="2400" dirty="0" smtClean="0">
                <a:latin typeface="Calibri" panose="020F0502020204030204" pitchFamily="34" charset="0"/>
                <a:cs typeface="Calibri" panose="020F0502020204030204" pitchFamily="34" charset="0"/>
              </a:rPr>
              <a:t>Poor </a:t>
            </a:r>
            <a:r>
              <a:rPr lang="en-US" sz="2400" dirty="0">
                <a:latin typeface="Calibri" panose="020F0502020204030204" pitchFamily="34" charset="0"/>
                <a:cs typeface="Calibri" panose="020F0502020204030204" pitchFamily="34" charset="0"/>
              </a:rPr>
              <a:t>quality sample, </a:t>
            </a:r>
            <a:r>
              <a:rPr lang="en-US" sz="2400" dirty="0" smtClean="0">
                <a:latin typeface="Calibri" panose="020F0502020204030204" pitchFamily="34" charset="0"/>
                <a:cs typeface="Calibri" panose="020F0502020204030204" pitchFamily="34" charset="0"/>
              </a:rPr>
              <a:t>lack </a:t>
            </a:r>
            <a:r>
              <a:rPr lang="en-US" sz="2400" dirty="0">
                <a:latin typeface="Calibri" panose="020F0502020204030204" pitchFamily="34" charset="0"/>
                <a:cs typeface="Calibri" panose="020F0502020204030204" pitchFamily="34" charset="0"/>
              </a:rPr>
              <a:t>of sample, missing sample</a:t>
            </a:r>
          </a:p>
          <a:p>
            <a:endParaRPr lang="en-US" sz="2800" dirty="0">
              <a:latin typeface="Calibri" panose="020F0502020204030204" pitchFamily="34" charset="0"/>
              <a:cs typeface="Calibri" panose="020F0502020204030204" pitchFamily="34" charset="0"/>
            </a:endParaRPr>
          </a:p>
          <a:p>
            <a:endParaRPr lang="en-US" dirty="0"/>
          </a:p>
        </p:txBody>
      </p:sp>
      <p:pic>
        <p:nvPicPr>
          <p:cNvPr id="7" name="Picture 2" descr="C:\Users\DZR\AppData\Local\Microsoft\Windows\Temporary Internet Files\Content.IE5\OSL1007U\MP9003211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8862" y="3960870"/>
            <a:ext cx="1128679" cy="158226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6651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647"/>
            <a:ext cx="8229600" cy="762000"/>
          </a:xfrm>
        </p:spPr>
        <p:txBody>
          <a:bodyPr>
            <a:normAutofit/>
          </a:bodyPr>
          <a:lstStyle/>
          <a:p>
            <a:r>
              <a:rPr lang="en-US" sz="3600" b="1" dirty="0" smtClean="0">
                <a:latin typeface="Calibri" panose="020F0502020204030204" pitchFamily="34" charset="0"/>
                <a:cs typeface="Calibri" panose="020F0502020204030204" pitchFamily="34" charset="0"/>
              </a:rPr>
              <a:t>Solutions - Specimens</a:t>
            </a:r>
            <a:endParaRPr lang="en-US"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313051"/>
            <a:ext cx="8229600" cy="4953000"/>
          </a:xfrm>
        </p:spPr>
        <p:txBody>
          <a:bodyPr/>
          <a:lstStyle/>
          <a:p>
            <a:r>
              <a:rPr lang="en-US" sz="2400" dirty="0" smtClean="0">
                <a:latin typeface="Calibri" panose="020F0502020204030204" pitchFamily="34" charset="0"/>
                <a:cs typeface="Calibri" panose="020F0502020204030204" pitchFamily="34" charset="0"/>
              </a:rPr>
              <a:t>Select one specimen type</a:t>
            </a:r>
          </a:p>
          <a:p>
            <a:pPr lvl="1"/>
            <a:r>
              <a:rPr lang="en-US" sz="2000" dirty="0" smtClean="0">
                <a:latin typeface="Calibri" panose="020F0502020204030204" pitchFamily="34" charset="0"/>
                <a:cs typeface="Calibri" panose="020F0502020204030204" pitchFamily="34" charset="0"/>
              </a:rPr>
              <a:t>Specify </a:t>
            </a:r>
            <a:r>
              <a:rPr lang="en-US" sz="2000" dirty="0">
                <a:latin typeface="Calibri" panose="020F0502020204030204" pitchFamily="34" charset="0"/>
                <a:cs typeface="Calibri" panose="020F0502020204030204" pitchFamily="34" charset="0"/>
              </a:rPr>
              <a:t>the specimen type </a:t>
            </a:r>
            <a:r>
              <a:rPr lang="en-US" sz="2000" dirty="0" smtClean="0">
                <a:latin typeface="Calibri" panose="020F0502020204030204" pitchFamily="34" charset="0"/>
                <a:cs typeface="Calibri" panose="020F0502020204030204" pitchFamily="34" charset="0"/>
              </a:rPr>
              <a:t>in the trial </a:t>
            </a:r>
          </a:p>
          <a:p>
            <a:pPr lvl="1"/>
            <a:r>
              <a:rPr lang="en-US" sz="2000" dirty="0" smtClean="0">
                <a:latin typeface="Calibri" panose="020F0502020204030204" pitchFamily="34" charset="0"/>
                <a:cs typeface="Calibri" panose="020F0502020204030204" pitchFamily="34" charset="0"/>
              </a:rPr>
              <a:t>Specify </a:t>
            </a:r>
            <a:r>
              <a:rPr lang="en-US" sz="2000" dirty="0">
                <a:latin typeface="Calibri" panose="020F0502020204030204" pitchFamily="34" charset="0"/>
                <a:cs typeface="Calibri" panose="020F0502020204030204" pitchFamily="34" charset="0"/>
              </a:rPr>
              <a:t>the </a:t>
            </a:r>
            <a:r>
              <a:rPr lang="en-US" sz="2000" dirty="0" smtClean="0">
                <a:latin typeface="Calibri" panose="020F0502020204030204" pitchFamily="34" charset="0"/>
                <a:cs typeface="Calibri" panose="020F0502020204030204" pitchFamily="34" charset="0"/>
              </a:rPr>
              <a:t>processing </a:t>
            </a:r>
            <a:r>
              <a:rPr lang="en-US" sz="2000" dirty="0">
                <a:latin typeface="Calibri" panose="020F0502020204030204" pitchFamily="34" charset="0"/>
                <a:cs typeface="Calibri" panose="020F0502020204030204" pitchFamily="34" charset="0"/>
              </a:rPr>
              <a:t>steps as well as volume, cell/tumor proportion, etc</a:t>
            </a:r>
            <a:r>
              <a:rPr lang="en-US" sz="2000" dirty="0" smtClean="0">
                <a:latin typeface="Calibri" panose="020F0502020204030204" pitchFamily="34" charset="0"/>
                <a:cs typeface="Calibri" panose="020F0502020204030204" pitchFamily="34" charset="0"/>
              </a:rPr>
              <a:t>. so that validation requirement is limited to these specifics </a:t>
            </a:r>
            <a:endParaRPr lang="en-US" sz="2000" dirty="0">
              <a:latin typeface="Calibri" panose="020F0502020204030204" pitchFamily="34" charset="0"/>
              <a:cs typeface="Calibri" panose="020F0502020204030204" pitchFamily="34" charset="0"/>
            </a:endParaRPr>
          </a:p>
          <a:p>
            <a:pPr lvl="1"/>
            <a:r>
              <a:rPr lang="en-US" sz="2000" dirty="0" smtClean="0">
                <a:latin typeface="Calibri" panose="020F0502020204030204" pitchFamily="34" charset="0"/>
                <a:cs typeface="Calibri" panose="020F0502020204030204" pitchFamily="34" charset="0"/>
              </a:rPr>
              <a:t>Capture protocol deviations </a:t>
            </a:r>
          </a:p>
          <a:p>
            <a:pPr lvl="1"/>
            <a:r>
              <a:rPr lang="en-US" sz="2000" dirty="0" smtClean="0">
                <a:latin typeface="Calibri" panose="020F0502020204030204" pitchFamily="34" charset="0"/>
                <a:cs typeface="Calibri" panose="020F0502020204030204" pitchFamily="34" charset="0"/>
              </a:rPr>
              <a:t>Consider whether it is possible to get paired specimens at time of collection </a:t>
            </a:r>
          </a:p>
          <a:p>
            <a:pPr lvl="1"/>
            <a:endParaRPr lang="en-US" sz="1800" dirty="0" smtClean="0">
              <a:latin typeface="Calibri" panose="020F0502020204030204" pitchFamily="34" charset="0"/>
              <a:cs typeface="Calibri" panose="020F0502020204030204" pitchFamily="34" charset="0"/>
            </a:endParaRPr>
          </a:p>
          <a:p>
            <a:r>
              <a:rPr lang="en-US" altLang="en-US" sz="2400" dirty="0" smtClean="0">
                <a:latin typeface="Calibri" panose="020F0502020204030204" pitchFamily="34" charset="0"/>
                <a:cs typeface="Calibri" panose="020F0502020204030204" pitchFamily="34" charset="0"/>
              </a:rPr>
              <a:t>Bank </a:t>
            </a:r>
            <a:r>
              <a:rPr lang="en-US" altLang="en-US" sz="2400" dirty="0">
                <a:latin typeface="Calibri" panose="020F0502020204030204" pitchFamily="34" charset="0"/>
                <a:cs typeface="Calibri" panose="020F0502020204030204" pitchFamily="34" charset="0"/>
              </a:rPr>
              <a:t>samples from </a:t>
            </a:r>
            <a:r>
              <a:rPr lang="en-US" altLang="en-US" sz="2400" u="sng" dirty="0">
                <a:latin typeface="Calibri" panose="020F0502020204030204" pitchFamily="34" charset="0"/>
                <a:cs typeface="Calibri" panose="020F0502020204030204" pitchFamily="34" charset="0"/>
              </a:rPr>
              <a:t>all</a:t>
            </a:r>
            <a:r>
              <a:rPr lang="en-US" altLang="en-US" sz="2400" dirty="0">
                <a:latin typeface="Calibri" panose="020F0502020204030204" pitchFamily="34" charset="0"/>
                <a:cs typeface="Calibri" panose="020F0502020204030204" pitchFamily="34" charset="0"/>
              </a:rPr>
              <a:t> patients evaluated for enrollment </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(test negative and test positive)</a:t>
            </a:r>
          </a:p>
          <a:p>
            <a:pPr lvl="1"/>
            <a:r>
              <a:rPr lang="en-US" altLang="en-US" sz="2000" dirty="0">
                <a:latin typeface="Calibri" panose="020F0502020204030204" pitchFamily="34" charset="0"/>
                <a:cs typeface="Calibri" panose="020F0502020204030204" pitchFamily="34" charset="0"/>
              </a:rPr>
              <a:t>Obtain adequate sample volumes for retesting</a:t>
            </a:r>
          </a:p>
          <a:p>
            <a:pPr lvl="1"/>
            <a:r>
              <a:rPr lang="en-US" altLang="en-US" sz="2000" dirty="0">
                <a:latin typeface="Calibri" panose="020F0502020204030204" pitchFamily="34" charset="0"/>
                <a:cs typeface="Calibri" panose="020F0502020204030204" pitchFamily="34" charset="0"/>
              </a:rPr>
              <a:t>Consider policies in foreign countries</a:t>
            </a:r>
          </a:p>
          <a:p>
            <a:pPr lvl="1"/>
            <a:r>
              <a:rPr lang="en-US" sz="2000" dirty="0">
                <a:latin typeface="Calibri" panose="020F0502020204030204" pitchFamily="34" charset="0"/>
                <a:cs typeface="Calibri" panose="020F0502020204030204" pitchFamily="34" charset="0"/>
              </a:rPr>
              <a:t>Ensure Informed consent documents cover the testing</a:t>
            </a:r>
          </a:p>
          <a:p>
            <a:pPr lvl="1"/>
            <a:endParaRPr lang="en-US" sz="2400" dirty="0"/>
          </a:p>
          <a:p>
            <a:endParaRPr lang="en-US" dirty="0"/>
          </a:p>
        </p:txBody>
      </p:sp>
      <p:sp>
        <p:nvSpPr>
          <p:cNvPr id="8"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2076614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a:xfrm>
            <a:off x="323850" y="251784"/>
            <a:ext cx="8509103" cy="926020"/>
          </a:xfrm>
        </p:spPr>
        <p:txBody>
          <a:bodyPr>
            <a:normAutofit/>
          </a:bodyPr>
          <a:lstStyle/>
          <a:p>
            <a:r>
              <a:rPr lang="en-US" altLang="en-US" sz="3600" b="1" dirty="0" smtClean="0"/>
              <a:t>Clinical Performance</a:t>
            </a:r>
          </a:p>
        </p:txBody>
      </p:sp>
      <p:sp>
        <p:nvSpPr>
          <p:cNvPr id="23554" name="Rectangle 3"/>
          <p:cNvSpPr>
            <a:spLocks noGrp="1" noChangeArrowheads="1"/>
          </p:cNvSpPr>
          <p:nvPr>
            <p:ph idx="1"/>
          </p:nvPr>
        </p:nvSpPr>
        <p:spPr>
          <a:xfrm>
            <a:off x="317449" y="1559487"/>
            <a:ext cx="8509103" cy="4286043"/>
          </a:xfrm>
        </p:spPr>
        <p:txBody>
          <a:bodyPr>
            <a:noAutofit/>
          </a:bodyPr>
          <a:lstStyle/>
          <a:p>
            <a:pPr eaLnBrk="1" hangingPunct="1">
              <a:spcBef>
                <a:spcPct val="45000"/>
              </a:spcBef>
            </a:pPr>
            <a:r>
              <a:rPr lang="en-US" altLang="en-US" sz="2400" dirty="0" smtClean="0"/>
              <a:t>Determine how the device will be used in clinical setting and ensure study design is appropriate</a:t>
            </a:r>
          </a:p>
          <a:p>
            <a:pPr eaLnBrk="1" hangingPunct="1">
              <a:spcBef>
                <a:spcPct val="45000"/>
              </a:spcBef>
            </a:pPr>
            <a:endParaRPr lang="en-US" altLang="en-US" sz="1200" dirty="0" smtClean="0"/>
          </a:p>
          <a:p>
            <a:pPr eaLnBrk="1" hangingPunct="1">
              <a:spcBef>
                <a:spcPct val="45000"/>
              </a:spcBef>
            </a:pPr>
            <a:r>
              <a:rPr lang="en-US" altLang="en-US" sz="2400" dirty="0" smtClean="0"/>
              <a:t>Study design should support the </a:t>
            </a:r>
            <a:r>
              <a:rPr lang="en-US" altLang="en-US" sz="2400" u="sng" dirty="0" smtClean="0"/>
              <a:t>Intended Use</a:t>
            </a:r>
          </a:p>
          <a:p>
            <a:pPr eaLnBrk="1" hangingPunct="1">
              <a:spcBef>
                <a:spcPct val="45000"/>
              </a:spcBef>
            </a:pPr>
            <a:endParaRPr lang="en-US" altLang="en-US" sz="1200" u="sng" dirty="0" smtClean="0"/>
          </a:p>
          <a:p>
            <a:pPr eaLnBrk="1" hangingPunct="1">
              <a:spcBef>
                <a:spcPct val="45000"/>
              </a:spcBef>
            </a:pPr>
            <a:r>
              <a:rPr lang="en-US" altLang="en-US" sz="2400" dirty="0" smtClean="0"/>
              <a:t>Pre-specified clinical and statistical analysis plan</a:t>
            </a:r>
          </a:p>
          <a:p>
            <a:pPr eaLnBrk="1" hangingPunct="1">
              <a:spcBef>
                <a:spcPct val="45000"/>
              </a:spcBef>
            </a:pPr>
            <a:endParaRPr lang="en-US" altLang="en-US" sz="1200" dirty="0" smtClean="0"/>
          </a:p>
          <a:p>
            <a:pPr eaLnBrk="1" hangingPunct="1">
              <a:spcBef>
                <a:spcPct val="45000"/>
              </a:spcBef>
            </a:pPr>
            <a:r>
              <a:rPr lang="en-US" altLang="en-US" sz="2400" dirty="0" smtClean="0"/>
              <a:t>Establish clinical performance of device compared to an endpoint or appropriate surrogate</a:t>
            </a:r>
          </a:p>
          <a:p>
            <a:pPr eaLnBrk="1" hangingPunct="1">
              <a:spcBef>
                <a:spcPct val="45000"/>
              </a:spcBef>
            </a:pPr>
            <a:endParaRPr lang="en-US" altLang="en-US" sz="1200" dirty="0" smtClean="0"/>
          </a:p>
          <a:p>
            <a:pPr eaLnBrk="1" hangingPunct="1">
              <a:spcBef>
                <a:spcPct val="30000"/>
              </a:spcBef>
            </a:pPr>
            <a:r>
              <a:rPr lang="en-US" altLang="en-US" sz="2400" dirty="0" smtClean="0"/>
              <a:t>Analytical validation precedes clinical validation</a:t>
            </a:r>
          </a:p>
          <a:p>
            <a:pPr eaLnBrk="1" hangingPunct="1">
              <a:spcBef>
                <a:spcPct val="45000"/>
              </a:spcBef>
            </a:pPr>
            <a:endParaRPr lang="en-US" altLang="en-US" sz="2400" dirty="0" smtClean="0"/>
          </a:p>
        </p:txBody>
      </p:sp>
      <p:sp>
        <p:nvSpPr>
          <p:cNvPr id="5" name="Footer Placeholder 3"/>
          <p:cNvSpPr>
            <a:spLocks noGrp="1"/>
          </p:cNvSpPr>
          <p:nvPr>
            <p:ph type="ftr" sz="quarter" idx="11"/>
          </p:nvPr>
        </p:nvSpPr>
        <p:spPr>
          <a:xfrm>
            <a:off x="24765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pic>
        <p:nvPicPr>
          <p:cNvPr id="6" name="Picture 3" descr="C:\Users\Hisani.Madison\AppData\Local\Microsoft\Windows\Temporary Internet Files\Content.IE5\UMTTCA9B\12822469_ml-kjbF-U10801476116921qBB-1024x576@LaStampa.i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74" y="163813"/>
            <a:ext cx="2220005" cy="1240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9071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5" descr="MP90043316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565" y="5137079"/>
            <a:ext cx="3621474" cy="158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849" y="226011"/>
            <a:ext cx="8509103" cy="926020"/>
          </a:xfrm>
        </p:spPr>
        <p:txBody>
          <a:bodyPr>
            <a:noAutofit/>
          </a:bodyPr>
          <a:lstStyle/>
          <a:p>
            <a:r>
              <a:rPr lang="en-US" sz="3600" b="1" dirty="0" smtClean="0"/>
              <a:t>Drug/Device Codevelopment: </a:t>
            </a:r>
            <a:br>
              <a:rPr lang="en-US" sz="3600" b="1" dirty="0" smtClean="0"/>
            </a:br>
            <a:r>
              <a:rPr lang="en-US" sz="3600" b="1" dirty="0" smtClean="0"/>
              <a:t>Key Regulatory Questions</a:t>
            </a:r>
            <a:endParaRPr lang="en-US" sz="3600" b="1" dirty="0"/>
          </a:p>
        </p:txBody>
      </p:sp>
      <p:sp>
        <p:nvSpPr>
          <p:cNvPr id="6" name="Content Placeholder 5"/>
          <p:cNvSpPr>
            <a:spLocks noGrp="1"/>
          </p:cNvSpPr>
          <p:nvPr>
            <p:ph idx="1"/>
          </p:nvPr>
        </p:nvSpPr>
        <p:spPr>
          <a:xfrm>
            <a:off x="323849" y="1471476"/>
            <a:ext cx="8509103" cy="4179311"/>
          </a:xfrm>
        </p:spPr>
        <p:txBody>
          <a:bodyPr>
            <a:normAutofit fontScale="85000" lnSpcReduction="20000"/>
          </a:bodyPr>
          <a:lstStyle/>
          <a:p>
            <a:r>
              <a:rPr lang="en-US" dirty="0" smtClean="0">
                <a:solidFill>
                  <a:schemeClr val="bg1">
                    <a:lumMod val="65000"/>
                  </a:schemeClr>
                </a:solidFill>
              </a:rPr>
              <a:t>Will an IDE be required?</a:t>
            </a:r>
          </a:p>
          <a:p>
            <a:endParaRPr lang="en-US" sz="2100" dirty="0" smtClean="0">
              <a:solidFill>
                <a:schemeClr val="bg1">
                  <a:lumMod val="65000"/>
                </a:schemeClr>
              </a:solidFill>
            </a:endParaRPr>
          </a:p>
          <a:p>
            <a:r>
              <a:rPr lang="en-US" dirty="0" smtClean="0">
                <a:solidFill>
                  <a:schemeClr val="bg1">
                    <a:lumMod val="65000"/>
                  </a:schemeClr>
                </a:solidFill>
              </a:rPr>
              <a:t>If </a:t>
            </a:r>
            <a:r>
              <a:rPr lang="en-US" dirty="0">
                <a:solidFill>
                  <a:schemeClr val="bg1">
                    <a:lumMod val="65000"/>
                  </a:schemeClr>
                </a:solidFill>
              </a:rPr>
              <a:t>the drug development program is based on a biomarker, </a:t>
            </a:r>
            <a:r>
              <a:rPr lang="en-US" dirty="0" smtClean="0">
                <a:solidFill>
                  <a:schemeClr val="bg1">
                    <a:lumMod val="65000"/>
                  </a:schemeClr>
                </a:solidFill>
              </a:rPr>
              <a:t>will the </a:t>
            </a:r>
            <a:r>
              <a:rPr lang="en-US" dirty="0">
                <a:solidFill>
                  <a:schemeClr val="bg1">
                    <a:lumMod val="65000"/>
                  </a:schemeClr>
                </a:solidFill>
              </a:rPr>
              <a:t>test for the biomarker result in a companion diagnostic device?</a:t>
            </a:r>
          </a:p>
          <a:p>
            <a:pPr marL="0" indent="0">
              <a:buNone/>
            </a:pPr>
            <a:endParaRPr lang="en-US" sz="2100" dirty="0">
              <a:solidFill>
                <a:schemeClr val="bg1">
                  <a:lumMod val="65000"/>
                </a:schemeClr>
              </a:solidFill>
            </a:endParaRPr>
          </a:p>
          <a:p>
            <a:r>
              <a:rPr lang="en-US" dirty="0">
                <a:solidFill>
                  <a:schemeClr val="bg1">
                    <a:lumMod val="65000"/>
                  </a:schemeClr>
                </a:solidFill>
              </a:rPr>
              <a:t>Does the companion diagnostic device have adequate performance data to be approved contemporaneously with the drug? </a:t>
            </a:r>
          </a:p>
          <a:p>
            <a:endParaRPr lang="en-US" sz="2100" dirty="0" smtClean="0"/>
          </a:p>
          <a:p>
            <a:r>
              <a:rPr lang="en-US" dirty="0" smtClean="0"/>
              <a:t>Will a bridging study be required?</a:t>
            </a:r>
            <a:endParaRPr lang="en-US" sz="2100" dirty="0"/>
          </a:p>
          <a:p>
            <a:endParaRPr lang="en-US" sz="1900" dirty="0"/>
          </a:p>
        </p:txBody>
      </p:sp>
      <p:sp>
        <p:nvSpPr>
          <p:cNvPr id="8"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474367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17" y="266014"/>
            <a:ext cx="8509103" cy="926020"/>
          </a:xfrm>
        </p:spPr>
        <p:txBody>
          <a:bodyPr>
            <a:noAutofit/>
          </a:bodyPr>
          <a:lstStyle/>
          <a:p>
            <a:r>
              <a:rPr lang="en-US" sz="3600" b="1" dirty="0" smtClean="0"/>
              <a:t>Key </a:t>
            </a:r>
            <a:r>
              <a:rPr lang="en-US" sz="3600" b="1" dirty="0"/>
              <a:t>Regulatory </a:t>
            </a:r>
            <a:r>
              <a:rPr lang="en-US" sz="3600" b="1" dirty="0" smtClean="0"/>
              <a:t>Questions: </a:t>
            </a:r>
            <a:br>
              <a:rPr lang="en-US" sz="3600" b="1" dirty="0" smtClean="0"/>
            </a:br>
            <a:r>
              <a:rPr lang="en-US" sz="3600" b="1" dirty="0" smtClean="0"/>
              <a:t>Will I need to perform a bridging study?</a:t>
            </a:r>
            <a:endParaRPr lang="en-US" sz="3600" dirty="0"/>
          </a:p>
        </p:txBody>
      </p:sp>
      <p:sp>
        <p:nvSpPr>
          <p:cNvPr id="3" name="Content Placeholder 2"/>
          <p:cNvSpPr>
            <a:spLocks noGrp="1"/>
          </p:cNvSpPr>
          <p:nvPr>
            <p:ph idx="1"/>
          </p:nvPr>
        </p:nvSpPr>
        <p:spPr>
          <a:xfrm>
            <a:off x="457200" y="1491384"/>
            <a:ext cx="8229600" cy="4876800"/>
          </a:xfrm>
        </p:spPr>
        <p:txBody>
          <a:bodyPr>
            <a:noAutofit/>
          </a:bodyPr>
          <a:lstStyle/>
          <a:p>
            <a:r>
              <a:rPr lang="en-US" sz="2800" b="1" dirty="0">
                <a:solidFill>
                  <a:srgbClr val="CC0000"/>
                </a:solidFill>
              </a:rPr>
              <a:t>Is the clinical </a:t>
            </a:r>
            <a:r>
              <a:rPr lang="en-US" sz="2800" b="1" dirty="0" smtClean="0">
                <a:solidFill>
                  <a:srgbClr val="CC0000"/>
                </a:solidFill>
              </a:rPr>
              <a:t>trial </a:t>
            </a:r>
            <a:r>
              <a:rPr lang="en-US" sz="2800" b="1" dirty="0">
                <a:solidFill>
                  <a:srgbClr val="CC0000"/>
                </a:solidFill>
              </a:rPr>
              <a:t>assay (CTA) the same device as the </a:t>
            </a:r>
            <a:r>
              <a:rPr lang="en-US" sz="2800" b="1" dirty="0" smtClean="0">
                <a:solidFill>
                  <a:srgbClr val="CC0000"/>
                </a:solidFill>
              </a:rPr>
              <a:t>market </a:t>
            </a:r>
            <a:r>
              <a:rPr lang="en-US" sz="2800" b="1" dirty="0">
                <a:solidFill>
                  <a:srgbClr val="CC0000"/>
                </a:solidFill>
              </a:rPr>
              <a:t>ready assay (MRA) that is the subject of a PMA application</a:t>
            </a:r>
            <a:r>
              <a:rPr lang="en-US" sz="2800" b="1" dirty="0" smtClean="0">
                <a:solidFill>
                  <a:srgbClr val="CC0000"/>
                </a:solidFill>
              </a:rPr>
              <a:t>?</a:t>
            </a:r>
          </a:p>
          <a:p>
            <a:pPr marL="0" indent="0">
              <a:buNone/>
            </a:pPr>
            <a:endParaRPr lang="en-US" sz="700" b="1" dirty="0">
              <a:solidFill>
                <a:srgbClr val="CC0000"/>
              </a:solidFill>
            </a:endParaRPr>
          </a:p>
          <a:p>
            <a:pPr lvl="1"/>
            <a:r>
              <a:rPr lang="en-US" sz="2400" i="1" dirty="0" smtClean="0"/>
              <a:t>Various issues may arise due to the clinical trial study design and enrollment procedures</a:t>
            </a:r>
          </a:p>
          <a:p>
            <a:pPr lvl="1"/>
            <a:r>
              <a:rPr lang="en-US" sz="2400" i="1" dirty="0" smtClean="0"/>
              <a:t>A bridging study may help resolve the issues</a:t>
            </a:r>
          </a:p>
          <a:p>
            <a:endParaRPr lang="en-US" sz="900" i="1" dirty="0" smtClean="0"/>
          </a:p>
          <a:p>
            <a:r>
              <a:rPr lang="en-US" altLang="en-US" sz="2800" dirty="0"/>
              <a:t>A </a:t>
            </a:r>
            <a:r>
              <a:rPr lang="en-US" altLang="en-US" sz="2800" b="1" u="sng" dirty="0"/>
              <a:t>bridging study </a:t>
            </a:r>
            <a:r>
              <a:rPr lang="en-US" altLang="en-US" sz="2800" dirty="0"/>
              <a:t>is needed to show equivalency between CTA and MRA, the </a:t>
            </a:r>
            <a:r>
              <a:rPr lang="en-US" altLang="en-US" sz="2800" dirty="0" smtClean="0"/>
              <a:t>CDx</a:t>
            </a:r>
          </a:p>
          <a:p>
            <a:pPr lvl="1"/>
            <a:r>
              <a:rPr lang="en-US" altLang="en-US" sz="2400" dirty="0" smtClean="0"/>
              <a:t>Re-test </a:t>
            </a:r>
            <a:r>
              <a:rPr lang="en-US" altLang="en-US" sz="2400" dirty="0"/>
              <a:t>patient specimens (include CTA Positive and negative) with new/revised test to support safety and efficacy of the therapeutic product</a:t>
            </a:r>
          </a:p>
          <a:p>
            <a:endParaRPr lang="en-US" sz="2800" i="1" dirty="0">
              <a:solidFill>
                <a:srgbClr val="CC0000"/>
              </a:solidFill>
            </a:endParaRPr>
          </a:p>
          <a:p>
            <a:pPr marL="0" indent="0">
              <a:buNone/>
            </a:pPr>
            <a:r>
              <a:rPr lang="en-US" sz="2800" dirty="0" smtClean="0"/>
              <a:t>     </a:t>
            </a:r>
            <a:endParaRPr lang="en-US" sz="2800" dirty="0"/>
          </a:p>
          <a:p>
            <a:pPr marL="0" indent="0">
              <a:buNone/>
            </a:pPr>
            <a:r>
              <a:rPr lang="en-US" sz="2800" dirty="0" smtClean="0"/>
              <a:t> </a:t>
            </a:r>
            <a:endParaRPr lang="en-US" sz="2800" dirty="0"/>
          </a:p>
        </p:txBody>
      </p:sp>
      <p:sp>
        <p:nvSpPr>
          <p:cNvPr id="5"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884241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16" y="248800"/>
            <a:ext cx="8229600" cy="762000"/>
          </a:xfrm>
        </p:spPr>
        <p:txBody>
          <a:bodyPr>
            <a:normAutofit/>
          </a:bodyPr>
          <a:lstStyle/>
          <a:p>
            <a:r>
              <a:rPr lang="en-US" sz="3600" b="1" dirty="0" smtClean="0">
                <a:cs typeface="Calibri" panose="020F0502020204030204" pitchFamily="34" charset="0"/>
              </a:rPr>
              <a:t>Issues – Clinical Trial Assays</a:t>
            </a:r>
            <a:endParaRPr lang="en-US" sz="3600" b="1" dirty="0">
              <a:cs typeface="Calibri" panose="020F0502020204030204" pitchFamily="34" charset="0"/>
            </a:endParaRPr>
          </a:p>
        </p:txBody>
      </p:sp>
      <p:sp>
        <p:nvSpPr>
          <p:cNvPr id="3" name="Content Placeholder 2"/>
          <p:cNvSpPr>
            <a:spLocks noGrp="1"/>
          </p:cNvSpPr>
          <p:nvPr>
            <p:ph idx="1"/>
          </p:nvPr>
        </p:nvSpPr>
        <p:spPr>
          <a:xfrm>
            <a:off x="493985" y="1927038"/>
            <a:ext cx="8229600" cy="4953000"/>
          </a:xfrm>
        </p:spPr>
        <p:txBody>
          <a:bodyPr>
            <a:normAutofit/>
          </a:bodyPr>
          <a:lstStyle/>
          <a:p>
            <a:r>
              <a:rPr lang="en-US" sz="2400" dirty="0" smtClean="0">
                <a:latin typeface="Calibri" panose="020F0502020204030204" pitchFamily="34" charset="0"/>
                <a:cs typeface="Calibri" panose="020F0502020204030204" pitchFamily="34" charset="0"/>
              </a:rPr>
              <a:t>CTA not the final test intended for marketing</a:t>
            </a:r>
          </a:p>
          <a:p>
            <a:r>
              <a:rPr lang="en-US" sz="2400" dirty="0" smtClean="0"/>
              <a:t>Use </a:t>
            </a:r>
            <a:r>
              <a:rPr lang="en-US" sz="2400" dirty="0"/>
              <a:t>of more than one CTA to enroll patients into the trial</a:t>
            </a:r>
          </a:p>
          <a:p>
            <a:r>
              <a:rPr lang="en-US" sz="2400" dirty="0"/>
              <a:t>Mid-trial changes to device such as change in cut-offs, etc.</a:t>
            </a:r>
          </a:p>
          <a:p>
            <a:r>
              <a:rPr lang="en-US" sz="2400" dirty="0"/>
              <a:t>Use of CTA without adequate analytical validation</a:t>
            </a:r>
          </a:p>
          <a:p>
            <a:r>
              <a:rPr lang="en-US" sz="2400" dirty="0" smtClean="0"/>
              <a:t>Differences </a:t>
            </a:r>
            <a:r>
              <a:rPr lang="en-US" sz="2400" dirty="0"/>
              <a:t>between CTA and MRA can lead to discordant results for a patient’s specimen </a:t>
            </a:r>
          </a:p>
          <a:p>
            <a:r>
              <a:rPr lang="en-US" sz="2400" dirty="0" smtClean="0"/>
              <a:t>Pre-screening</a:t>
            </a:r>
            <a:endParaRPr lang="en-US" sz="2400" dirty="0"/>
          </a:p>
          <a:p>
            <a:r>
              <a:rPr lang="en-US" sz="2400" dirty="0"/>
              <a:t>Stability of stored specimens</a:t>
            </a:r>
          </a:p>
          <a:p>
            <a:r>
              <a:rPr lang="en-US" sz="2400" dirty="0"/>
              <a:t>Missing outcome </a:t>
            </a:r>
            <a:r>
              <a:rPr lang="en-US" sz="2400" dirty="0" smtClean="0"/>
              <a:t>data</a:t>
            </a:r>
            <a:endParaRPr lang="en-US" sz="2400" dirty="0">
              <a:latin typeface="Calibri" panose="020F0502020204030204" pitchFamily="34" charset="0"/>
              <a:cs typeface="Calibri" panose="020F0502020204030204" pitchFamily="34" charset="0"/>
            </a:endParaRPr>
          </a:p>
          <a:p>
            <a:pPr marL="0" indent="0">
              <a:buNone/>
            </a:pPr>
            <a:endParaRPr lang="en-US" sz="2400" dirty="0" smtClean="0"/>
          </a:p>
        </p:txBody>
      </p:sp>
      <p:grpSp>
        <p:nvGrpSpPr>
          <p:cNvPr id="7" name="Group 4"/>
          <p:cNvGrpSpPr>
            <a:grpSpLocks/>
          </p:cNvGrpSpPr>
          <p:nvPr/>
        </p:nvGrpSpPr>
        <p:grpSpPr bwMode="auto">
          <a:xfrm>
            <a:off x="112206" y="192741"/>
            <a:ext cx="2321712" cy="1686501"/>
            <a:chOff x="0" y="0"/>
            <a:chExt cx="2208" cy="1762"/>
          </a:xfrm>
        </p:grpSpPr>
        <p:pic>
          <p:nvPicPr>
            <p:cNvPr id="8" name="Picture 5" descr="MP9004424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19"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t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672"/>
              <a:ext cx="1248" cy="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815900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50" name="Picture 6" descr="broken_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53" y="108653"/>
            <a:ext cx="1900916" cy="1116360"/>
          </a:xfrm>
          <a:prstGeom prst="rect">
            <a:avLst/>
          </a:prstGeom>
          <a:noFill/>
          <a:extLst>
            <a:ext uri="{909E8E84-426E-40DD-AFC4-6F175D3DCCD1}">
              <a14:hiddenFill xmlns:a14="http://schemas.microsoft.com/office/drawing/2010/main">
                <a:solidFill>
                  <a:srgbClr val="FFFFFF"/>
                </a:solidFill>
              </a14:hiddenFill>
            </a:ext>
          </a:extLst>
        </p:spPr>
      </p:pic>
      <p:sp>
        <p:nvSpPr>
          <p:cNvPr id="108546" name="Rectangle 2"/>
          <p:cNvSpPr>
            <a:spLocks noGrp="1" noChangeArrowheads="1"/>
          </p:cNvSpPr>
          <p:nvPr>
            <p:ph type="title"/>
          </p:nvPr>
        </p:nvSpPr>
        <p:spPr>
          <a:xfrm>
            <a:off x="725511" y="217793"/>
            <a:ext cx="7924800" cy="914400"/>
          </a:xfrm>
        </p:spPr>
        <p:txBody>
          <a:bodyPr>
            <a:normAutofit/>
          </a:bodyPr>
          <a:lstStyle/>
          <a:p>
            <a:r>
              <a:rPr lang="en-US" altLang="en-US" sz="3600" b="1" dirty="0" smtClean="0"/>
              <a:t>Solution –</a:t>
            </a:r>
            <a:r>
              <a:rPr lang="en-US" altLang="en-US" sz="3600" b="1" dirty="0"/>
              <a:t> </a:t>
            </a:r>
            <a:r>
              <a:rPr lang="en-US" altLang="en-US" sz="3600" b="1" dirty="0" smtClean="0"/>
              <a:t>Bridging </a:t>
            </a:r>
            <a:r>
              <a:rPr lang="en-US" altLang="en-US" sz="3600" b="1" dirty="0"/>
              <a:t>Studies</a:t>
            </a:r>
          </a:p>
        </p:txBody>
      </p:sp>
      <p:sp>
        <p:nvSpPr>
          <p:cNvPr id="108547" name="Rectangle 3"/>
          <p:cNvSpPr>
            <a:spLocks noGrp="1" noChangeArrowheads="1"/>
          </p:cNvSpPr>
          <p:nvPr>
            <p:ph type="body" idx="1"/>
          </p:nvPr>
        </p:nvSpPr>
        <p:spPr>
          <a:xfrm>
            <a:off x="457200" y="1309262"/>
            <a:ext cx="8229600" cy="5123774"/>
          </a:xfrm>
        </p:spPr>
        <p:txBody>
          <a:bodyPr>
            <a:noAutofit/>
          </a:bodyPr>
          <a:lstStyle/>
          <a:p>
            <a:pPr>
              <a:buFontTx/>
              <a:buChar char="•"/>
            </a:pPr>
            <a:r>
              <a:rPr lang="en-US" altLang="en-US" sz="2400" dirty="0" smtClean="0"/>
              <a:t>Statistical </a:t>
            </a:r>
            <a:r>
              <a:rPr lang="en-US" altLang="en-US" sz="2400" dirty="0" smtClean="0"/>
              <a:t>Plan should take into account discordance, missing samples and impact on drug efficacy</a:t>
            </a:r>
            <a:r>
              <a:rPr lang="en-US" altLang="en-US" sz="2400" dirty="0" smtClean="0"/>
              <a:t>.</a:t>
            </a:r>
          </a:p>
          <a:p>
            <a:pPr>
              <a:buFontTx/>
              <a:buChar char="•"/>
            </a:pPr>
            <a:endParaRPr lang="en-US" altLang="en-US" sz="800" dirty="0" smtClean="0"/>
          </a:p>
          <a:p>
            <a:pPr>
              <a:buFontTx/>
              <a:buChar char="•"/>
            </a:pPr>
            <a:r>
              <a:rPr lang="en-US" altLang="en-US" sz="2400" dirty="0" smtClean="0"/>
              <a:t>Retest population should be representative of the intended use population for the </a:t>
            </a:r>
            <a:r>
              <a:rPr lang="en-US" altLang="en-US" sz="2400" dirty="0" smtClean="0"/>
              <a:t>device</a:t>
            </a:r>
            <a:r>
              <a:rPr lang="en-US" altLang="en-US" sz="2400" dirty="0"/>
              <a:t> </a:t>
            </a:r>
            <a:r>
              <a:rPr lang="en-US" altLang="en-US" sz="2400" dirty="0" smtClean="0"/>
              <a:t>– Beware of bias!</a:t>
            </a:r>
          </a:p>
          <a:p>
            <a:pPr lvl="1"/>
            <a:r>
              <a:rPr lang="en-US" altLang="en-US" sz="2000" dirty="0">
                <a:latin typeface="Calibri" panose="020F0502020204030204" pitchFamily="34" charset="0"/>
                <a:cs typeface="Calibri" panose="020F0502020204030204" pitchFamily="34" charset="0"/>
              </a:rPr>
              <a:t>A</a:t>
            </a:r>
            <a:r>
              <a:rPr lang="en-US" altLang="en-US" sz="2000" dirty="0" smtClean="0">
                <a:latin typeface="Calibri" panose="020F0502020204030204" pitchFamily="34" charset="0"/>
                <a:cs typeface="Calibri" panose="020F0502020204030204" pitchFamily="34" charset="0"/>
              </a:rPr>
              <a:t>ssess </a:t>
            </a:r>
            <a:r>
              <a:rPr lang="en-US" altLang="en-US" sz="2000" dirty="0">
                <a:latin typeface="Calibri" panose="020F0502020204030204" pitchFamily="34" charset="0"/>
                <a:cs typeface="Calibri" panose="020F0502020204030204" pitchFamily="34" charset="0"/>
              </a:rPr>
              <a:t>available sample representativeness</a:t>
            </a:r>
            <a:endParaRPr lang="en-US" altLang="en-US" sz="2000" dirty="0" smtClean="0">
              <a:latin typeface="Calibri" panose="020F0502020204030204" pitchFamily="34" charset="0"/>
              <a:cs typeface="Calibri" panose="020F0502020204030204" pitchFamily="34" charset="0"/>
            </a:endParaRPr>
          </a:p>
          <a:p>
            <a:pPr lvl="1"/>
            <a:r>
              <a:rPr lang="en-US" altLang="en-US" sz="2000" dirty="0">
                <a:latin typeface="Calibri" panose="020F0502020204030204" pitchFamily="34" charset="0"/>
                <a:cs typeface="Calibri" panose="020F0502020204030204" pitchFamily="34" charset="0"/>
              </a:rPr>
              <a:t>I</a:t>
            </a:r>
            <a:r>
              <a:rPr lang="en-US" altLang="en-US" sz="2000" dirty="0" smtClean="0">
                <a:latin typeface="Calibri" panose="020F0502020204030204" pitchFamily="34" charset="0"/>
                <a:cs typeface="Calibri" panose="020F0502020204030204" pitchFamily="34" charset="0"/>
              </a:rPr>
              <a:t>dentify </a:t>
            </a:r>
            <a:r>
              <a:rPr lang="en-US" altLang="en-US" sz="2000" dirty="0">
                <a:latin typeface="Calibri" panose="020F0502020204030204" pitchFamily="34" charset="0"/>
                <a:cs typeface="Calibri" panose="020F0502020204030204" pitchFamily="34" charset="0"/>
              </a:rPr>
              <a:t>variables that have effects on the test result</a:t>
            </a:r>
          </a:p>
          <a:p>
            <a:pPr lvl="1"/>
            <a:r>
              <a:rPr lang="en-US" altLang="en-US" sz="2000" dirty="0" smtClean="0">
                <a:latin typeface="Calibri" panose="020F0502020204030204" pitchFamily="34" charset="0"/>
                <a:cs typeface="Calibri" panose="020F0502020204030204" pitchFamily="34" charset="0"/>
              </a:rPr>
              <a:t>Identify </a:t>
            </a:r>
            <a:r>
              <a:rPr lang="en-US" altLang="en-US" sz="2000" dirty="0">
                <a:latin typeface="Calibri" panose="020F0502020204030204" pitchFamily="34" charset="0"/>
                <a:cs typeface="Calibri" panose="020F0502020204030204" pitchFamily="34" charset="0"/>
              </a:rPr>
              <a:t>variables that can impact therapeutic outcomes </a:t>
            </a:r>
            <a:endParaRPr lang="en-US" altLang="en-US" sz="2000" dirty="0" smtClean="0">
              <a:latin typeface="Calibri" panose="020F0502020204030204" pitchFamily="34" charset="0"/>
              <a:cs typeface="Calibri" panose="020F0502020204030204" pitchFamily="34" charset="0"/>
            </a:endParaRPr>
          </a:p>
          <a:p>
            <a:pPr lvl="1"/>
            <a:endParaRPr lang="en-US" altLang="en-US" sz="800" dirty="0" smtClean="0"/>
          </a:p>
          <a:p>
            <a:r>
              <a:rPr lang="en-US" altLang="en-US" sz="2400" b="1" dirty="0" smtClean="0">
                <a:latin typeface="Calibri" panose="020F0502020204030204" pitchFamily="34" charset="0"/>
                <a:cs typeface="Calibri" panose="020F0502020204030204" pitchFamily="34" charset="0"/>
              </a:rPr>
              <a:t>Plan </a:t>
            </a:r>
            <a:r>
              <a:rPr lang="en-US" altLang="en-US" sz="2400" b="1" dirty="0">
                <a:latin typeface="Calibri" panose="020F0502020204030204" pitchFamily="34" charset="0"/>
                <a:cs typeface="Calibri" panose="020F0502020204030204" pitchFamily="34" charset="0"/>
              </a:rPr>
              <a:t>to analyze worse case scenario for missing data with sensitivity analysis using range of hazard ratios in trials </a:t>
            </a:r>
            <a:endParaRPr lang="en-US" altLang="en-US" sz="2400" b="1" dirty="0" smtClean="0">
              <a:latin typeface="Calibri" panose="020F0502020204030204" pitchFamily="34" charset="0"/>
              <a:cs typeface="Calibri" panose="020F0502020204030204" pitchFamily="34" charset="0"/>
            </a:endParaRPr>
          </a:p>
          <a:p>
            <a:endParaRPr lang="en-US" altLang="en-US" sz="800" b="1" dirty="0" smtClean="0">
              <a:latin typeface="Calibri" panose="020F0502020204030204" pitchFamily="34" charset="0"/>
              <a:cs typeface="Calibri" panose="020F0502020204030204" pitchFamily="34" charset="0"/>
            </a:endParaRPr>
          </a:p>
          <a:p>
            <a:r>
              <a:rPr lang="en-US" altLang="en-US" sz="2400" dirty="0" smtClean="0">
                <a:latin typeface="Calibri" panose="020F0502020204030204" pitchFamily="34" charset="0"/>
                <a:cs typeface="Calibri" panose="020F0502020204030204" pitchFamily="34" charset="0"/>
              </a:rPr>
              <a:t>Predictive </a:t>
            </a:r>
            <a:r>
              <a:rPr lang="en-US" altLang="en-US" sz="2400" dirty="0">
                <a:latin typeface="Calibri" panose="020F0502020204030204" pitchFamily="34" charset="0"/>
                <a:cs typeface="Calibri" panose="020F0502020204030204" pitchFamily="34" charset="0"/>
              </a:rPr>
              <a:t>claims: the device should demonstrate a differential therapeutic treatment effect on clinical outcome(s) (e.g., overall survival). </a:t>
            </a:r>
            <a:endParaRPr lang="en-US" altLang="en-US" sz="1800" b="1" dirty="0" smtClean="0"/>
          </a:p>
          <a:p>
            <a:pPr>
              <a:buFontTx/>
              <a:buNone/>
            </a:pPr>
            <a:r>
              <a:rPr lang="en-US" altLang="en-US" sz="1800" b="1" dirty="0" smtClean="0"/>
              <a:t>				</a:t>
            </a:r>
            <a:endParaRPr lang="en-US" altLang="en-US" sz="1800" b="1" dirty="0"/>
          </a:p>
        </p:txBody>
      </p:sp>
      <p:sp>
        <p:nvSpPr>
          <p:cNvPr id="10"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95482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5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54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4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854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8547">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85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323849" y="204938"/>
            <a:ext cx="8509103" cy="926020"/>
          </a:xfrm>
        </p:spPr>
        <p:txBody>
          <a:bodyPr>
            <a:normAutofit/>
          </a:bodyPr>
          <a:lstStyle/>
          <a:p>
            <a:r>
              <a:rPr lang="en-US" altLang="en-US" sz="3600" b="1" dirty="0"/>
              <a:t>Presentation </a:t>
            </a:r>
            <a:r>
              <a:rPr lang="en-US" altLang="en-US" sz="3600" b="1" dirty="0" smtClean="0"/>
              <a:t>Overview</a:t>
            </a:r>
            <a:endParaRPr lang="en-US" altLang="en-US" sz="3600" b="1" dirty="0"/>
          </a:p>
        </p:txBody>
      </p:sp>
      <p:sp>
        <p:nvSpPr>
          <p:cNvPr id="277507" name="Rectangle 3"/>
          <p:cNvSpPr>
            <a:spLocks noGrp="1" noChangeArrowheads="1"/>
          </p:cNvSpPr>
          <p:nvPr>
            <p:ph type="body" idx="1"/>
          </p:nvPr>
        </p:nvSpPr>
        <p:spPr>
          <a:xfrm>
            <a:off x="872682" y="1517502"/>
            <a:ext cx="7261225" cy="4826000"/>
          </a:xfrm>
        </p:spPr>
        <p:txBody>
          <a:bodyPr>
            <a:normAutofit/>
          </a:bodyPr>
          <a:lstStyle/>
          <a:p>
            <a:pPr>
              <a:lnSpc>
                <a:spcPct val="90000"/>
              </a:lnSpc>
            </a:pPr>
            <a:r>
              <a:rPr lang="en-US" altLang="en-US" sz="2800" dirty="0"/>
              <a:t>Overview of Regulation of In Vitro Diagnostic Devices (IVDs)</a:t>
            </a:r>
          </a:p>
          <a:p>
            <a:pPr>
              <a:lnSpc>
                <a:spcPct val="90000"/>
              </a:lnSpc>
              <a:buFontTx/>
              <a:buNone/>
            </a:pPr>
            <a:endParaRPr lang="en-US" altLang="en-US" sz="2800" dirty="0"/>
          </a:p>
          <a:p>
            <a:pPr>
              <a:lnSpc>
                <a:spcPct val="90000"/>
              </a:lnSpc>
            </a:pPr>
            <a:r>
              <a:rPr lang="en-US" altLang="en-US" sz="2800" dirty="0" smtClean="0"/>
              <a:t>Key Regulatory Questions: Drug/Device </a:t>
            </a:r>
            <a:endParaRPr lang="en-US" altLang="en-US" sz="2800" dirty="0"/>
          </a:p>
          <a:p>
            <a:pPr>
              <a:lnSpc>
                <a:spcPct val="90000"/>
              </a:lnSpc>
              <a:buFontTx/>
              <a:buNone/>
            </a:pPr>
            <a:r>
              <a:rPr lang="en-US" altLang="en-US" sz="2800" dirty="0"/>
              <a:t>    </a:t>
            </a:r>
            <a:r>
              <a:rPr lang="en-US" altLang="en-US" sz="2800" dirty="0" smtClean="0"/>
              <a:t>Codevelopment</a:t>
            </a:r>
          </a:p>
          <a:p>
            <a:pPr lvl="1">
              <a:lnSpc>
                <a:spcPct val="90000"/>
              </a:lnSpc>
            </a:pPr>
            <a:r>
              <a:rPr lang="en-US" altLang="en-US" sz="2400" dirty="0" smtClean="0"/>
              <a:t>Challenges &amp; Solutions</a:t>
            </a:r>
          </a:p>
          <a:p>
            <a:pPr marL="0" indent="0">
              <a:lnSpc>
                <a:spcPct val="90000"/>
              </a:lnSpc>
              <a:buNone/>
            </a:pPr>
            <a:endParaRPr lang="en-US" altLang="en-US" sz="2800" dirty="0" smtClean="0"/>
          </a:p>
          <a:p>
            <a:pPr>
              <a:lnSpc>
                <a:spcPct val="90000"/>
              </a:lnSpc>
            </a:pPr>
            <a:r>
              <a:rPr lang="en-US" altLang="en-US" sz="2800" b="1" u="sng" dirty="0" smtClean="0"/>
              <a:t>Useful Tips &amp; Tools</a:t>
            </a:r>
            <a:endParaRPr lang="en-US" altLang="en-US" sz="2800" b="1" u="sng" dirty="0"/>
          </a:p>
          <a:p>
            <a:pPr>
              <a:lnSpc>
                <a:spcPct val="90000"/>
              </a:lnSpc>
            </a:pPr>
            <a:endParaRPr lang="en-US" altLang="en-US" sz="2800" dirty="0"/>
          </a:p>
        </p:txBody>
      </p:sp>
      <p:sp>
        <p:nvSpPr>
          <p:cNvPr id="5"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9065517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97" y="233970"/>
            <a:ext cx="8509103" cy="926020"/>
          </a:xfrm>
        </p:spPr>
        <p:txBody>
          <a:bodyPr>
            <a:normAutofit/>
          </a:bodyPr>
          <a:lstStyle/>
          <a:p>
            <a:r>
              <a:rPr lang="en-US" sz="4000" b="1" dirty="0" smtClean="0"/>
              <a:t>Useful Tips</a:t>
            </a:r>
            <a:endParaRPr lang="en-US" sz="4000" b="1" dirty="0"/>
          </a:p>
        </p:txBody>
      </p:sp>
      <p:sp>
        <p:nvSpPr>
          <p:cNvPr id="3" name="Content Placeholder 2"/>
          <p:cNvSpPr>
            <a:spLocks noGrp="1"/>
          </p:cNvSpPr>
          <p:nvPr>
            <p:ph idx="1"/>
          </p:nvPr>
        </p:nvSpPr>
        <p:spPr>
          <a:xfrm>
            <a:off x="363682" y="1380001"/>
            <a:ext cx="8229600" cy="5534892"/>
          </a:xfrm>
        </p:spPr>
        <p:txBody>
          <a:bodyPr>
            <a:normAutofit/>
          </a:bodyPr>
          <a:lstStyle/>
          <a:p>
            <a:r>
              <a:rPr lang="en-US" altLang="en-US" sz="2800" dirty="0" smtClean="0">
                <a:ea typeface="Verdana" pitchFamily="34" charset="0"/>
                <a:cs typeface="Arial" panose="020B0604020202020204" pitchFamily="34" charset="0"/>
              </a:rPr>
              <a:t>Establish biomarker testing strategy early</a:t>
            </a:r>
          </a:p>
          <a:p>
            <a:pPr marL="0" indent="0">
              <a:buNone/>
            </a:pPr>
            <a:endParaRPr lang="en-US" altLang="en-US" sz="1500" dirty="0" smtClean="0">
              <a:ea typeface="Verdana" pitchFamily="34" charset="0"/>
              <a:cs typeface="Arial" panose="020B0604020202020204" pitchFamily="34" charset="0"/>
            </a:endParaRPr>
          </a:p>
          <a:p>
            <a:r>
              <a:rPr lang="en-US" altLang="en-US" sz="2800" dirty="0"/>
              <a:t>Alert lead FDA center </a:t>
            </a:r>
            <a:r>
              <a:rPr lang="en-US" altLang="en-US" sz="2800" dirty="0" smtClean="0"/>
              <a:t>that </a:t>
            </a:r>
            <a:r>
              <a:rPr lang="en-US" altLang="en-US" sz="2800" dirty="0"/>
              <a:t>therapy application includes a diagnostic device</a:t>
            </a:r>
          </a:p>
          <a:p>
            <a:endParaRPr lang="en-US" altLang="en-US" sz="1800" dirty="0">
              <a:ea typeface="Verdana" pitchFamily="34" charset="0"/>
              <a:cs typeface="Arial" panose="020B0604020202020204" pitchFamily="34" charset="0"/>
            </a:endParaRPr>
          </a:p>
          <a:p>
            <a:r>
              <a:rPr lang="en-US" altLang="en-US" sz="2800" dirty="0">
                <a:ea typeface="Verdana" pitchFamily="34" charset="0"/>
                <a:cs typeface="Arial" panose="020B0604020202020204" pitchFamily="34" charset="0"/>
              </a:rPr>
              <a:t>The pre-submission process is critical for new development programs/companion diagnostic programs</a:t>
            </a:r>
          </a:p>
          <a:p>
            <a:pPr lvl="1"/>
            <a:r>
              <a:rPr lang="en-US" altLang="en-US" sz="2400" dirty="0"/>
              <a:t>Schedule </a:t>
            </a:r>
            <a:r>
              <a:rPr lang="en-US" altLang="en-US" sz="2400" dirty="0" smtClean="0"/>
              <a:t>pre-sub </a:t>
            </a:r>
            <a:r>
              <a:rPr lang="en-US" altLang="en-US" sz="2400" dirty="0"/>
              <a:t>meetings with CDRH as soon as test identified to discuss design of clinical </a:t>
            </a:r>
            <a:r>
              <a:rPr lang="en-US" altLang="en-US" sz="2400" dirty="0" smtClean="0"/>
              <a:t>studies, </a:t>
            </a:r>
            <a:r>
              <a:rPr lang="en-US" altLang="en-US" sz="2400" dirty="0"/>
              <a:t>etc. Helpful if both diagnostic and pharmaceutical reps. present </a:t>
            </a:r>
            <a:endParaRPr lang="en-US" altLang="en-US" sz="2400" dirty="0" smtClean="0">
              <a:ea typeface="Verdana" pitchFamily="34" charset="0"/>
              <a:cs typeface="Arial" panose="020B0604020202020204" pitchFamily="34" charset="0"/>
            </a:endParaRPr>
          </a:p>
          <a:p>
            <a:pPr lvl="1"/>
            <a:r>
              <a:rPr lang="en-US" altLang="en-US" sz="2400" dirty="0" smtClean="0">
                <a:ea typeface="Verdana" pitchFamily="34" charset="0"/>
                <a:cs typeface="Arial" panose="020B0604020202020204" pitchFamily="34" charset="0"/>
              </a:rPr>
              <a:t>Early </a:t>
            </a:r>
            <a:r>
              <a:rPr lang="en-US" altLang="en-US" sz="2400" dirty="0">
                <a:ea typeface="Verdana" pitchFamily="34" charset="0"/>
                <a:cs typeface="Arial" panose="020B0604020202020204" pitchFamily="34" charset="0"/>
              </a:rPr>
              <a:t>interaction with Agency encouraged!</a:t>
            </a:r>
          </a:p>
          <a:p>
            <a:pPr lvl="1"/>
            <a:endParaRPr lang="en-US" altLang="en-US" sz="1800" dirty="0" smtClean="0">
              <a:ea typeface="Verdana" pitchFamily="34" charset="0"/>
              <a:cs typeface="Arial" panose="020B0604020202020204" pitchFamily="34" charset="0"/>
            </a:endParaRPr>
          </a:p>
          <a:p>
            <a:endParaRPr lang="en-US" altLang="en-US" dirty="0">
              <a:ea typeface="Verdana" pitchFamily="34" charset="0"/>
              <a:cs typeface="Arial" panose="020B0604020202020204" pitchFamily="34" charset="0"/>
            </a:endParaRPr>
          </a:p>
          <a:p>
            <a:endParaRPr lang="en-US" dirty="0"/>
          </a:p>
        </p:txBody>
      </p:sp>
      <p:sp>
        <p:nvSpPr>
          <p:cNvPr id="4" name="Footer Placeholder 3"/>
          <p:cNvSpPr>
            <a:spLocks noGrp="1"/>
          </p:cNvSpPr>
          <p:nvPr>
            <p:ph type="ftr" sz="quarter" idx="11"/>
          </p:nvPr>
        </p:nvSpPr>
        <p:spPr>
          <a:xfrm>
            <a:off x="24765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pic>
        <p:nvPicPr>
          <p:cNvPr id="2050" name="Picture 2" descr="C:\Users\Hisani.Madison\AppData\Local\Microsoft\Windows\Temporary Internet Files\Content.IE5\3QDB9T1T\tips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4187"/>
            <a:ext cx="1221541" cy="123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529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317449" y="255193"/>
            <a:ext cx="8509103" cy="926020"/>
          </a:xfrm>
        </p:spPr>
        <p:txBody>
          <a:bodyPr>
            <a:noAutofit/>
          </a:bodyPr>
          <a:lstStyle/>
          <a:p>
            <a:pPr algn="ctr"/>
            <a:r>
              <a:rPr lang="en-US" altLang="en-US" sz="3600" b="1" dirty="0"/>
              <a:t> </a:t>
            </a:r>
            <a:r>
              <a:rPr lang="en-US" altLang="en-US" sz="3600" b="1" dirty="0" smtClean="0"/>
              <a:t>Definition: In </a:t>
            </a:r>
            <a:r>
              <a:rPr lang="en-US" altLang="en-US" sz="3600" b="1" dirty="0"/>
              <a:t>Vitro Diagnostic Device </a:t>
            </a:r>
          </a:p>
        </p:txBody>
      </p:sp>
      <p:sp>
        <p:nvSpPr>
          <p:cNvPr id="294915" name="Rectangle 3"/>
          <p:cNvSpPr>
            <a:spLocks noGrp="1" noChangeArrowheads="1"/>
          </p:cNvSpPr>
          <p:nvPr>
            <p:ph idx="1"/>
          </p:nvPr>
        </p:nvSpPr>
        <p:spPr>
          <a:xfrm>
            <a:off x="323850" y="1455298"/>
            <a:ext cx="8509103" cy="4286043"/>
          </a:xfrm>
          <a:noFill/>
          <a:ln/>
          <a:extLst>
            <a:ext uri="{91240B29-F687-4F45-9708-019B960494DF}">
              <a14:hiddenLine xmlns:a14="http://schemas.microsoft.com/office/drawing/2010/main" w="12700">
                <a:solidFill>
                  <a:schemeClr val="tx1"/>
                </a:solidFill>
                <a:miter lim="800000"/>
                <a:headEnd/>
                <a:tailEnd/>
              </a14:hiddenLine>
            </a:ext>
          </a:extLst>
        </p:spPr>
        <p:txBody>
          <a:bodyPr lIns="91440" tIns="45720" rIns="91440" bIns="45720"/>
          <a:lstStyle/>
          <a:p>
            <a:pPr marL="465138" indent="-465138" eaLnBrk="0" hangingPunct="0">
              <a:spcBef>
                <a:spcPct val="0"/>
              </a:spcBef>
              <a:buClrTx/>
              <a:buFontTx/>
              <a:buNone/>
            </a:pPr>
            <a:r>
              <a:rPr lang="en-US" altLang="en-US" sz="2800" dirty="0" smtClean="0"/>
              <a:t>   </a:t>
            </a:r>
            <a:r>
              <a:rPr lang="en-US" altLang="en-US" sz="2800" dirty="0"/>
              <a:t>“</a:t>
            </a:r>
            <a:r>
              <a:rPr lang="en-US" altLang="en-US" sz="2800" dirty="0">
                <a:solidFill>
                  <a:srgbClr val="CC3300"/>
                </a:solidFill>
              </a:rPr>
              <a:t>Reagents, instruments, and systems</a:t>
            </a:r>
            <a:r>
              <a:rPr lang="en-US" altLang="en-US" sz="2800" dirty="0"/>
              <a:t> intended for use in the </a:t>
            </a:r>
            <a:r>
              <a:rPr lang="en-US" altLang="en-US" sz="2800" dirty="0">
                <a:solidFill>
                  <a:srgbClr val="CC3300"/>
                </a:solidFill>
              </a:rPr>
              <a:t>diagnosis</a:t>
            </a:r>
            <a:r>
              <a:rPr lang="en-US" altLang="en-US" sz="2800" dirty="0"/>
              <a:t> of disease or other conditions, including a </a:t>
            </a:r>
            <a:r>
              <a:rPr lang="en-US" altLang="en-US" sz="2800" dirty="0">
                <a:solidFill>
                  <a:srgbClr val="CC3300"/>
                </a:solidFill>
              </a:rPr>
              <a:t>determination of the state of health, in order to cure, mitigate, treat, or prevent disease or its </a:t>
            </a:r>
            <a:r>
              <a:rPr lang="en-US" altLang="en-US" sz="2800" dirty="0">
                <a:solidFill>
                  <a:srgbClr val="CC3300"/>
                </a:solidFill>
              </a:rPr>
              <a:t>sequelae</a:t>
            </a:r>
            <a:r>
              <a:rPr lang="en-US" altLang="en-US" sz="2800" dirty="0"/>
              <a:t>.  … for use in the collection, preparation, and examination of specimens from the human body.”</a:t>
            </a:r>
          </a:p>
          <a:p>
            <a:pPr marL="465138" indent="-465138" eaLnBrk="0" hangingPunct="0">
              <a:spcBef>
                <a:spcPct val="0"/>
              </a:spcBef>
              <a:buClrTx/>
              <a:buFontTx/>
              <a:buNone/>
            </a:pPr>
            <a:r>
              <a:rPr lang="en-US" altLang="en-US" sz="2800" dirty="0"/>
              <a:t>     [21 CFR 809.3]</a:t>
            </a:r>
          </a:p>
        </p:txBody>
      </p:sp>
      <p:sp>
        <p:nvSpPr>
          <p:cNvPr id="8" name="Footer Placeholder 3"/>
          <p:cNvSpPr txBox="1">
            <a:spLocks/>
          </p:cNvSpPr>
          <p:nvPr/>
        </p:nvSpPr>
        <p:spPr>
          <a:xfrm>
            <a:off x="247650" y="6384925"/>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schemeClr val="tx2">
                    <a:lumMod val="60000"/>
                    <a:lumOff val="40000"/>
                  </a:schemeClr>
                </a:solidFill>
                <a:latin typeface="Helvetica"/>
                <a:cs typeface="Helvetica"/>
              </a:rPr>
              <a:t>www.fda.gov</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isani.Madison\AppData\Local\Microsoft\Windows\Temporary Internet Files\Content.IE5\3QDB9T1T\tool-box-sma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1421" y="5099262"/>
            <a:ext cx="2569179" cy="1700724"/>
          </a:xfrm>
          <a:prstGeom prst="rect">
            <a:avLst/>
          </a:prstGeom>
          <a:noFill/>
          <a:extLst>
            <a:ext uri="{909E8E84-426E-40DD-AFC4-6F175D3DCCD1}">
              <a14:hiddenFill xmlns:a14="http://schemas.microsoft.com/office/drawing/2010/main">
                <a:solidFill>
                  <a:srgbClr val="FFFFFF"/>
                </a:solidFill>
              </a14:hiddenFill>
            </a:ext>
          </a:extLst>
        </p:spPr>
      </p:pic>
      <p:sp>
        <p:nvSpPr>
          <p:cNvPr id="282626" name="Rectangle 2"/>
          <p:cNvSpPr>
            <a:spLocks noGrp="1" noChangeArrowheads="1"/>
          </p:cNvSpPr>
          <p:nvPr>
            <p:ph type="title"/>
          </p:nvPr>
        </p:nvSpPr>
        <p:spPr>
          <a:xfrm>
            <a:off x="533400" y="228600"/>
            <a:ext cx="8077200" cy="968375"/>
          </a:xfrm>
        </p:spPr>
        <p:txBody>
          <a:bodyPr>
            <a:noAutofit/>
          </a:bodyPr>
          <a:lstStyle/>
          <a:p>
            <a:pPr algn="ctr"/>
            <a:r>
              <a:rPr lang="en-US" altLang="en-US" sz="3600" b="1" dirty="0" smtClean="0"/>
              <a:t>Useful Tools</a:t>
            </a:r>
            <a:endParaRPr lang="en-US" altLang="en-US" sz="3600" b="1" dirty="0"/>
          </a:p>
        </p:txBody>
      </p:sp>
      <p:sp>
        <p:nvSpPr>
          <p:cNvPr id="282627" name="Rectangle 3"/>
          <p:cNvSpPr>
            <a:spLocks noGrp="1" noChangeArrowheads="1"/>
          </p:cNvSpPr>
          <p:nvPr>
            <p:ph type="body" idx="1"/>
          </p:nvPr>
        </p:nvSpPr>
        <p:spPr>
          <a:xfrm>
            <a:off x="457200" y="1314972"/>
            <a:ext cx="8356600" cy="4467225"/>
          </a:xfrm>
        </p:spPr>
        <p:txBody>
          <a:bodyPr/>
          <a:lstStyle/>
          <a:p>
            <a:pPr>
              <a:lnSpc>
                <a:spcPct val="90000"/>
              </a:lnSpc>
            </a:pPr>
            <a:r>
              <a:rPr lang="en-US" altLang="en-US" sz="2400" dirty="0"/>
              <a:t>Medical Devices Standards </a:t>
            </a:r>
            <a:r>
              <a:rPr lang="en-US" altLang="en-US" sz="2400" dirty="0" smtClean="0"/>
              <a:t>Database</a:t>
            </a:r>
          </a:p>
          <a:p>
            <a:pPr lvl="1">
              <a:lnSpc>
                <a:spcPct val="90000"/>
              </a:lnSpc>
              <a:buClr>
                <a:schemeClr val="tx1"/>
              </a:buClr>
            </a:pPr>
            <a:r>
              <a:rPr lang="en-US" altLang="en-US" sz="2000" dirty="0" smtClean="0">
                <a:solidFill>
                  <a:srgbClr val="20128A"/>
                </a:solidFill>
              </a:rPr>
              <a:t>http</a:t>
            </a:r>
            <a:r>
              <a:rPr lang="en-US" altLang="en-US" sz="2000" dirty="0">
                <a:solidFill>
                  <a:srgbClr val="20128A"/>
                </a:solidFill>
              </a:rPr>
              <a:t>://www.fda.gov/MedicalDevices/DeviceRegulationandGuidance/Standards/default.htm</a:t>
            </a:r>
          </a:p>
          <a:p>
            <a:pPr lvl="1">
              <a:lnSpc>
                <a:spcPct val="90000"/>
              </a:lnSpc>
              <a:buFontTx/>
              <a:buNone/>
            </a:pPr>
            <a:endParaRPr lang="en-US" altLang="en-US" sz="1800" u="sng" dirty="0">
              <a:solidFill>
                <a:schemeClr val="accent2"/>
              </a:solidFill>
            </a:endParaRPr>
          </a:p>
          <a:p>
            <a:pPr>
              <a:lnSpc>
                <a:spcPct val="90000"/>
              </a:lnSpc>
            </a:pPr>
            <a:r>
              <a:rPr lang="en-US" altLang="en-US" sz="2400" dirty="0"/>
              <a:t>Clinical Laboratory Standards Institute (CLSI)</a:t>
            </a:r>
          </a:p>
          <a:p>
            <a:pPr lvl="1">
              <a:lnSpc>
                <a:spcPct val="90000"/>
              </a:lnSpc>
            </a:pPr>
            <a:r>
              <a:rPr lang="en-US" altLang="en-US" sz="2000" dirty="0"/>
              <a:t>Develop global consensus standards and guidelines for healthcare testing (industry, government, professional)</a:t>
            </a:r>
          </a:p>
          <a:p>
            <a:pPr lvl="1">
              <a:lnSpc>
                <a:spcPct val="90000"/>
              </a:lnSpc>
            </a:pPr>
            <a:r>
              <a:rPr lang="en-US" altLang="en-US" sz="2000" dirty="0"/>
              <a:t>Evaluation Protocols (EP) for study design/analysis </a:t>
            </a:r>
          </a:p>
          <a:p>
            <a:pPr lvl="1">
              <a:lnSpc>
                <a:spcPct val="90000"/>
              </a:lnSpc>
              <a:buClr>
                <a:schemeClr val="tx1"/>
              </a:buClr>
            </a:pPr>
            <a:r>
              <a:rPr lang="en-US" altLang="en-US" sz="2000" dirty="0" smtClean="0">
                <a:solidFill>
                  <a:srgbClr val="20128A"/>
                </a:solidFill>
              </a:rPr>
              <a:t>www.clsi.org</a:t>
            </a:r>
            <a:endParaRPr lang="en-US" altLang="en-US" sz="2000" dirty="0">
              <a:solidFill>
                <a:srgbClr val="20128A"/>
              </a:solidFill>
            </a:endParaRPr>
          </a:p>
          <a:p>
            <a:pPr lvl="1">
              <a:lnSpc>
                <a:spcPct val="90000"/>
              </a:lnSpc>
              <a:buClr>
                <a:schemeClr val="tx1"/>
              </a:buClr>
            </a:pPr>
            <a:endParaRPr lang="en-US" altLang="en-US" sz="1800" dirty="0"/>
          </a:p>
          <a:p>
            <a:pPr>
              <a:lnSpc>
                <a:spcPct val="90000"/>
              </a:lnSpc>
            </a:pPr>
            <a:r>
              <a:rPr lang="en-US" altLang="en-US" sz="2400" dirty="0"/>
              <a:t>ISO (International Standards Organization) </a:t>
            </a:r>
          </a:p>
          <a:p>
            <a:pPr lvl="1">
              <a:lnSpc>
                <a:spcPct val="90000"/>
              </a:lnSpc>
            </a:pPr>
            <a:r>
              <a:rPr lang="en-US" altLang="en-US" sz="2000" dirty="0"/>
              <a:t>Standards for estimating bias and imprecision of test methods </a:t>
            </a:r>
          </a:p>
        </p:txBody>
      </p:sp>
      <p:sp>
        <p:nvSpPr>
          <p:cNvPr id="5"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05825"/>
            <a:ext cx="8509103" cy="926020"/>
          </a:xfrm>
        </p:spPr>
        <p:txBody>
          <a:bodyPr>
            <a:normAutofit/>
          </a:bodyPr>
          <a:lstStyle/>
          <a:p>
            <a:r>
              <a:rPr lang="en-US" altLang="en-US" sz="3600" b="1" dirty="0"/>
              <a:t>Selection of  CLSI </a:t>
            </a:r>
            <a:r>
              <a:rPr lang="en-US" altLang="en-US" sz="3600" b="1" dirty="0" smtClean="0"/>
              <a:t>Documents</a:t>
            </a:r>
            <a:endParaRPr lang="en-US" sz="3600" dirty="0"/>
          </a:p>
        </p:txBody>
      </p:sp>
      <p:sp>
        <p:nvSpPr>
          <p:cNvPr id="279554" name="Rectangle 2"/>
          <p:cNvSpPr>
            <a:spLocks noGrp="1" noChangeArrowheads="1"/>
          </p:cNvSpPr>
          <p:nvPr>
            <p:ph idx="1"/>
          </p:nvPr>
        </p:nvSpPr>
        <p:spPr>
          <a:xfrm>
            <a:off x="323850" y="1163955"/>
            <a:ext cx="8509103" cy="4286043"/>
          </a:xfrm>
        </p:spPr>
        <p:txBody>
          <a:bodyPr>
            <a:noAutofit/>
          </a:bodyPr>
          <a:lstStyle/>
          <a:p>
            <a:pPr marL="228600" indent="-228600">
              <a:lnSpc>
                <a:spcPct val="90000"/>
              </a:lnSpc>
            </a:pPr>
            <a:r>
              <a:rPr lang="en-US" altLang="en-US" sz="2400" dirty="0"/>
              <a:t>C28-A3.  Reference Intervals</a:t>
            </a:r>
          </a:p>
          <a:p>
            <a:pPr marL="228600" indent="-228600">
              <a:lnSpc>
                <a:spcPct val="90000"/>
              </a:lnSpc>
            </a:pPr>
            <a:r>
              <a:rPr lang="en-US" altLang="en-US" sz="2400" dirty="0"/>
              <a:t>EP5-A2.  Evaluation of Precision Performance of Quantitative Measurement Methods</a:t>
            </a:r>
          </a:p>
          <a:p>
            <a:pPr marL="228600" indent="-228600">
              <a:lnSpc>
                <a:spcPct val="90000"/>
              </a:lnSpc>
            </a:pPr>
            <a:r>
              <a:rPr lang="en-US" altLang="en-US" sz="2400" dirty="0"/>
              <a:t>EP6-A.  Evaluation of the Linearity of Quantitative Measurement Procedures</a:t>
            </a:r>
          </a:p>
          <a:p>
            <a:pPr marL="228600" indent="-228600">
              <a:lnSpc>
                <a:spcPct val="90000"/>
              </a:lnSpc>
            </a:pPr>
            <a:r>
              <a:rPr lang="en-US" altLang="en-US" sz="2400" dirty="0"/>
              <a:t>EP9-A2.  Method Comparison and Bias Estimation Using Patient Samples</a:t>
            </a:r>
          </a:p>
          <a:p>
            <a:pPr marL="228600" indent="-228600">
              <a:lnSpc>
                <a:spcPct val="90000"/>
              </a:lnSpc>
            </a:pPr>
            <a:r>
              <a:rPr lang="en-US" altLang="en-US" sz="2400" dirty="0"/>
              <a:t>EP12-A2.  User Protocol for Evaluation of Qualitative Test Performance</a:t>
            </a:r>
          </a:p>
          <a:p>
            <a:pPr marL="228600" indent="-228600">
              <a:lnSpc>
                <a:spcPct val="90000"/>
              </a:lnSpc>
            </a:pPr>
            <a:r>
              <a:rPr lang="en-US" altLang="en-US" sz="2400" dirty="0"/>
              <a:t>EP17-A.  Limits of Detection and Limits of Quantitation</a:t>
            </a:r>
          </a:p>
          <a:p>
            <a:pPr marL="228600" indent="-228600">
              <a:lnSpc>
                <a:spcPct val="90000"/>
              </a:lnSpc>
            </a:pPr>
            <a:r>
              <a:rPr lang="en-US" altLang="en-US" sz="2400" dirty="0"/>
              <a:t>EP21-A.  Total Analytical Error</a:t>
            </a:r>
          </a:p>
          <a:p>
            <a:pPr marL="228600" indent="-228600">
              <a:lnSpc>
                <a:spcPct val="90000"/>
              </a:lnSpc>
            </a:pPr>
            <a:r>
              <a:rPr lang="en-US" altLang="en-US" sz="2400" dirty="0"/>
              <a:t>GP10-A.  Assessment of the Clinical Accuracy of Laboratory Tests Using Receiver Operating Characteristic (ROC) Plots;</a:t>
            </a:r>
          </a:p>
          <a:p>
            <a:pPr marL="228600" indent="-228600">
              <a:lnSpc>
                <a:spcPct val="90000"/>
              </a:lnSpc>
            </a:pPr>
            <a:r>
              <a:rPr lang="en-US" altLang="en-US" sz="2400" dirty="0"/>
              <a:t>MM17-A.  Multiplex Nucleic Acid Assays</a:t>
            </a:r>
          </a:p>
          <a:p>
            <a:pPr marL="228600" indent="-228600">
              <a:lnSpc>
                <a:spcPct val="90000"/>
              </a:lnSpc>
            </a:pPr>
            <a:endParaRPr lang="en-US" altLang="en-US" sz="2400" dirty="0"/>
          </a:p>
        </p:txBody>
      </p:sp>
      <p:sp>
        <p:nvSpPr>
          <p:cNvPr id="6" name="Footer Placeholder 3"/>
          <p:cNvSpPr>
            <a:spLocks noGrp="1"/>
          </p:cNvSpPr>
          <p:nvPr>
            <p:ph type="ftr" sz="quarter" idx="11"/>
          </p:nvPr>
        </p:nvSpPr>
        <p:spPr>
          <a:xfrm>
            <a:off x="24765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0921" y="-159489"/>
            <a:ext cx="3622158" cy="1143000"/>
          </a:xfrm>
        </p:spPr>
        <p:txBody>
          <a:bodyPr>
            <a:normAutofit/>
          </a:bodyPr>
          <a:lstStyle/>
          <a:p>
            <a:r>
              <a:rPr lang="en-US" sz="3600" b="1" dirty="0" smtClean="0"/>
              <a:t>Useful Guidance</a:t>
            </a:r>
            <a:endParaRPr lang="en-US" sz="3600" b="1" dirty="0"/>
          </a:p>
        </p:txBody>
      </p:sp>
      <p:sp>
        <p:nvSpPr>
          <p:cNvPr id="3" name="Content Placeholder 2"/>
          <p:cNvSpPr>
            <a:spLocks noGrp="1"/>
          </p:cNvSpPr>
          <p:nvPr>
            <p:ph idx="1"/>
          </p:nvPr>
        </p:nvSpPr>
        <p:spPr>
          <a:xfrm>
            <a:off x="9728" y="992759"/>
            <a:ext cx="8458200" cy="3840162"/>
          </a:xfrm>
        </p:spPr>
        <p:txBody>
          <a:bodyPr>
            <a:noAutofit/>
          </a:bodyPr>
          <a:lstStyle/>
          <a:p>
            <a:pPr lvl="1"/>
            <a:r>
              <a:rPr lang="en-US" altLang="en-US" sz="1800" dirty="0" smtClean="0"/>
              <a:t>In Vitro Diagnostic (IVD) Device Studies- Frequently Asked Questions: </a:t>
            </a:r>
            <a:r>
              <a:rPr lang="en-US" altLang="en-US" sz="1800" dirty="0" smtClean="0">
                <a:solidFill>
                  <a:srgbClr val="20128A"/>
                </a:solidFill>
              </a:rPr>
              <a:t>http</a:t>
            </a:r>
            <a:r>
              <a:rPr lang="en-US" altLang="en-US" sz="1800" dirty="0">
                <a:solidFill>
                  <a:srgbClr val="20128A"/>
                </a:solidFill>
              </a:rPr>
              <a:t>://</a:t>
            </a:r>
            <a:r>
              <a:rPr lang="en-US" altLang="en-US" sz="1800" dirty="0" smtClean="0">
                <a:solidFill>
                  <a:srgbClr val="20128A"/>
                </a:solidFill>
              </a:rPr>
              <a:t>www.fda.gov/downloads/MedicalDevices/DeviceRegulationandGuidance/GuidanceDocuments/ucm071230.pdf</a:t>
            </a:r>
          </a:p>
          <a:p>
            <a:pPr lvl="1"/>
            <a:r>
              <a:rPr lang="en-US" sz="1800" dirty="0" smtClean="0"/>
              <a:t>IRB </a:t>
            </a:r>
            <a:r>
              <a:rPr lang="en-US" sz="1800" dirty="0"/>
              <a:t>Responsibilities for </a:t>
            </a:r>
            <a:r>
              <a:rPr lang="en-US" sz="1800" dirty="0" smtClean="0"/>
              <a:t>Reviewing the </a:t>
            </a:r>
            <a:r>
              <a:rPr lang="en-US" sz="1800" dirty="0"/>
              <a:t>Qualifications of </a:t>
            </a:r>
            <a:r>
              <a:rPr lang="en-US" sz="1800" dirty="0" smtClean="0"/>
              <a:t>Investigators, Adequacy </a:t>
            </a:r>
            <a:r>
              <a:rPr lang="en-US" sz="1800" dirty="0"/>
              <a:t>of Research Sites, and </a:t>
            </a:r>
            <a:r>
              <a:rPr lang="en-US" sz="1800" dirty="0" smtClean="0"/>
              <a:t>the Determination </a:t>
            </a:r>
            <a:r>
              <a:rPr lang="en-US" sz="1800" dirty="0"/>
              <a:t>of Whether </a:t>
            </a:r>
            <a:r>
              <a:rPr lang="en-US" sz="1800" dirty="0" smtClean="0"/>
              <a:t>an IND/IDE </a:t>
            </a:r>
            <a:r>
              <a:rPr lang="en-US" sz="1800" dirty="0"/>
              <a:t>is </a:t>
            </a:r>
            <a:r>
              <a:rPr lang="en-US" sz="1800" dirty="0" smtClean="0"/>
              <a:t>Needed: </a:t>
            </a:r>
            <a:r>
              <a:rPr lang="en-US" sz="1800" dirty="0" smtClean="0">
                <a:solidFill>
                  <a:srgbClr val="20128A"/>
                </a:solidFill>
              </a:rPr>
              <a:t>http</a:t>
            </a:r>
            <a:r>
              <a:rPr lang="en-US" sz="1800" dirty="0">
                <a:solidFill>
                  <a:srgbClr val="20128A"/>
                </a:solidFill>
              </a:rPr>
              <a:t>://</a:t>
            </a:r>
            <a:r>
              <a:rPr lang="en-US" sz="1800" dirty="0" smtClean="0">
                <a:solidFill>
                  <a:srgbClr val="20128A"/>
                </a:solidFill>
              </a:rPr>
              <a:t>www.fda.gov/downloads/RegulatoryInformation/Guidances/UCM328855.pdf</a:t>
            </a:r>
          </a:p>
          <a:p>
            <a:pPr lvl="1"/>
            <a:r>
              <a:rPr lang="en-US" sz="1800" dirty="0" smtClean="0"/>
              <a:t>FDA Decisions for Investigational Device Exemption (IDE) Clinical Investigations: </a:t>
            </a:r>
            <a:r>
              <a:rPr lang="en-US" sz="1800" dirty="0" smtClean="0">
                <a:solidFill>
                  <a:srgbClr val="20128A"/>
                </a:solidFill>
              </a:rPr>
              <a:t>http</a:t>
            </a:r>
            <a:r>
              <a:rPr lang="en-US" sz="1800" dirty="0">
                <a:solidFill>
                  <a:srgbClr val="20128A"/>
                </a:solidFill>
              </a:rPr>
              <a:t>://</a:t>
            </a:r>
            <a:r>
              <a:rPr lang="en-US" sz="1800" dirty="0" smtClean="0">
                <a:solidFill>
                  <a:srgbClr val="20128A"/>
                </a:solidFill>
              </a:rPr>
              <a:t>www.fda.gov/downloads/medicaldevices/deviceregulationandguidance/guidancedocuments/ucm279107.pdf</a:t>
            </a:r>
          </a:p>
          <a:p>
            <a:pPr lvl="1"/>
            <a:r>
              <a:rPr lang="en-US" altLang="en-US" sz="1800" dirty="0" smtClean="0"/>
              <a:t>Guidance on Informed Consent for </a:t>
            </a:r>
            <a:r>
              <a:rPr lang="en-US" altLang="en-US" sz="1800" i="1" dirty="0" smtClean="0"/>
              <a:t>In Vitro</a:t>
            </a:r>
            <a:r>
              <a:rPr lang="en-US" altLang="en-US" sz="1800" dirty="0" smtClean="0"/>
              <a:t> Diagnostic Device Studies Using Leftover Human Specimens that are Not Individually Identifiable: </a:t>
            </a:r>
            <a:r>
              <a:rPr lang="en-US" altLang="en-US" sz="1800" dirty="0" smtClean="0">
                <a:solidFill>
                  <a:srgbClr val="20128A"/>
                </a:solidFill>
              </a:rPr>
              <a:t>http</a:t>
            </a:r>
            <a:r>
              <a:rPr lang="en-US" altLang="en-US" sz="1800" dirty="0">
                <a:solidFill>
                  <a:srgbClr val="20128A"/>
                </a:solidFill>
              </a:rPr>
              <a:t>://</a:t>
            </a:r>
            <a:r>
              <a:rPr lang="en-US" altLang="en-US" sz="1800" dirty="0" smtClean="0">
                <a:solidFill>
                  <a:srgbClr val="20128A"/>
                </a:solidFill>
              </a:rPr>
              <a:t>www.fda.gov/downloads/MedicalDevices/DeviceRegulationandGuidance/GuidanceDocuments/ucm071265.pdf</a:t>
            </a:r>
          </a:p>
          <a:p>
            <a:pPr lvl="1"/>
            <a:r>
              <a:rPr lang="en-US" sz="1800" dirty="0" smtClean="0"/>
              <a:t>Significant Risk and </a:t>
            </a:r>
            <a:r>
              <a:rPr lang="en-US" sz="1800" dirty="0" smtClean="0"/>
              <a:t>Nonsignificant</a:t>
            </a:r>
            <a:r>
              <a:rPr lang="en-US" sz="1800" dirty="0" smtClean="0"/>
              <a:t> Risk Medical Device Studies: </a:t>
            </a:r>
            <a:r>
              <a:rPr lang="en-US" sz="1800" dirty="0" smtClean="0">
                <a:solidFill>
                  <a:srgbClr val="20128A"/>
                </a:solidFill>
              </a:rPr>
              <a:t>http</a:t>
            </a:r>
            <a:r>
              <a:rPr lang="en-US" sz="1800" dirty="0">
                <a:solidFill>
                  <a:srgbClr val="20128A"/>
                </a:solidFill>
              </a:rPr>
              <a:t>://</a:t>
            </a:r>
            <a:r>
              <a:rPr lang="en-US" sz="1800" dirty="0" smtClean="0">
                <a:solidFill>
                  <a:srgbClr val="20128A"/>
                </a:solidFill>
              </a:rPr>
              <a:t>www.fda.gov/downloads/RegulatoryInformation/Guidances/UCM126418.pdf</a:t>
            </a:r>
          </a:p>
          <a:p>
            <a:pPr lvl="1"/>
            <a:r>
              <a:rPr lang="en-US" sz="1800" dirty="0" smtClean="0">
                <a:cs typeface="Arial" charset="0"/>
              </a:rPr>
              <a:t>Others at </a:t>
            </a:r>
            <a:r>
              <a:rPr lang="en-US" sz="1800" dirty="0" smtClean="0">
                <a:solidFill>
                  <a:srgbClr val="20128A"/>
                </a:solidFill>
                <a:cs typeface="Arial" charset="0"/>
              </a:rPr>
              <a:t>www.fda.gov</a:t>
            </a:r>
          </a:p>
        </p:txBody>
      </p:sp>
      <p:sp>
        <p:nvSpPr>
          <p:cNvPr id="4"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00978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74072" y="197427"/>
            <a:ext cx="8229600" cy="1143000"/>
          </a:xfrm>
        </p:spPr>
        <p:txBody>
          <a:bodyPr/>
          <a:lstStyle/>
          <a:p>
            <a:pPr marL="342900" indent="-342900" eaLnBrk="1" hangingPunct="1"/>
            <a:r>
              <a:rPr lang="en-US" altLang="en-US" sz="3600" b="1" dirty="0" smtClean="0">
                <a:solidFill>
                  <a:srgbClr val="000000"/>
                </a:solidFill>
              </a:rPr>
              <a:t>FDA Approved Companion Diagnostics </a:t>
            </a:r>
            <a:r>
              <a:rPr lang="en-US" altLang="en-US" sz="2000" dirty="0" smtClean="0">
                <a:solidFill>
                  <a:srgbClr val="000000"/>
                </a:solidFill>
                <a:hlinkClick r:id="rId3"/>
              </a:rPr>
              <a:t>www.fda.gov/companiondiagnostics</a:t>
            </a:r>
            <a:r>
              <a:rPr lang="en-US" altLang="en-US" sz="2000" dirty="0" smtClean="0">
                <a:solidFill>
                  <a:srgbClr val="000000"/>
                </a:solidFill>
              </a:rPr>
              <a:t> </a:t>
            </a:r>
            <a:endParaRPr lang="en-US" altLang="en-US" sz="1800" dirty="0" smtClean="0">
              <a:solidFill>
                <a:srgbClr val="000000"/>
              </a:solidFill>
            </a:endParaRPr>
          </a:p>
        </p:txBody>
      </p:sp>
      <p:pic>
        <p:nvPicPr>
          <p:cNvPr id="31747"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642026" y="1281563"/>
            <a:ext cx="7869676" cy="5333025"/>
          </a:xfrm>
          <a:effectLst>
            <a:outerShdw blurRad="50800" dist="38100" algn="l" rotWithShape="0">
              <a:prstClr val="black">
                <a:alpha val="40000"/>
              </a:prstClr>
            </a:outerShdw>
          </a:effectLst>
        </p:spPr>
      </p:pic>
      <p:sp>
        <p:nvSpPr>
          <p:cNvPr id="4" name="Footer Placeholder 3"/>
          <p:cNvSpPr>
            <a:spLocks noGrp="1"/>
          </p:cNvSpPr>
          <p:nvPr>
            <p:ph type="ftr" sz="quarter" idx="11"/>
          </p:nvPr>
        </p:nvSpPr>
        <p:spPr>
          <a:xfrm>
            <a:off x="247650" y="6423837"/>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287588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51381" y="3877813"/>
            <a:ext cx="4938417" cy="203149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Tx/>
              <a:buNone/>
            </a:pPr>
            <a:r>
              <a:rPr lang="en-US" altLang="en-US" sz="2400" dirty="0" smtClean="0"/>
              <a:t> Email: hisani.madison@fda.hhs.gov</a:t>
            </a:r>
            <a:endParaRPr lang="en-US" altLang="en-US" sz="2400" dirty="0"/>
          </a:p>
        </p:txBody>
      </p:sp>
      <p:pic>
        <p:nvPicPr>
          <p:cNvPr id="2050" name="Picture 2" descr="C:\Users\Hisani.Madison\AppData\Local\Microsoft\Windows\Temporary Internet Files\Content.IE5\KFYACTCV\question-mar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993" y="107576"/>
            <a:ext cx="2269191" cy="242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78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1028700" y="258711"/>
            <a:ext cx="7086600" cy="715963"/>
          </a:xfrm>
        </p:spPr>
        <p:txBody>
          <a:bodyPr>
            <a:noAutofit/>
          </a:bodyPr>
          <a:lstStyle/>
          <a:p>
            <a:pPr algn="ctr"/>
            <a:r>
              <a:rPr lang="en-US" altLang="en-US" sz="3600" b="1" dirty="0"/>
              <a:t>Human Subject Regulations </a:t>
            </a:r>
            <a:br>
              <a:rPr lang="en-US" altLang="en-US" sz="3600" b="1" dirty="0"/>
            </a:br>
            <a:r>
              <a:rPr lang="en-US" altLang="en-US" sz="3600" b="1" dirty="0"/>
              <a:t>Definition of a “Human Subject”</a:t>
            </a:r>
          </a:p>
        </p:txBody>
      </p:sp>
      <p:sp>
        <p:nvSpPr>
          <p:cNvPr id="389123" name="Rectangle 3"/>
          <p:cNvSpPr>
            <a:spLocks noGrp="1" noChangeArrowheads="1"/>
          </p:cNvSpPr>
          <p:nvPr>
            <p:ph type="body" idx="1"/>
          </p:nvPr>
        </p:nvSpPr>
        <p:spPr>
          <a:xfrm>
            <a:off x="723014" y="1594891"/>
            <a:ext cx="7261225" cy="4826000"/>
          </a:xfrm>
        </p:spPr>
        <p:txBody>
          <a:bodyPr/>
          <a:lstStyle/>
          <a:p>
            <a:pPr lvl="1">
              <a:buFont typeface="Arial" panose="020B0604020202020204" pitchFamily="34" charset="0"/>
              <a:buChar char="•"/>
            </a:pPr>
            <a:r>
              <a:rPr lang="en-US" dirty="0"/>
              <a:t>A human who participates in an investigation, either as a recipient of the test article or as a control.  Includes both persons in normal health and patients</a:t>
            </a:r>
            <a:r>
              <a:rPr lang="en-US" dirty="0" smtClean="0"/>
              <a:t>.</a:t>
            </a:r>
          </a:p>
          <a:p>
            <a:pPr marL="457200" lvl="1" indent="0">
              <a:buNone/>
            </a:pPr>
            <a:endParaRPr lang="en-US" altLang="en-US" dirty="0"/>
          </a:p>
          <a:p>
            <a:pPr lvl="1">
              <a:buFont typeface="Arial" panose="020B0604020202020204" pitchFamily="34" charset="0"/>
              <a:buChar char="•"/>
            </a:pPr>
            <a:r>
              <a:rPr lang="en-US" altLang="en-US" dirty="0"/>
              <a:t>Subject is an individual on whom or on </a:t>
            </a:r>
            <a:r>
              <a:rPr lang="en-US" altLang="en-US" i="1" dirty="0">
                <a:solidFill>
                  <a:srgbClr val="20128A"/>
                </a:solidFill>
                <a:effectLst>
                  <a:outerShdw blurRad="38100" dist="38100" dir="2700000" algn="tl">
                    <a:srgbClr val="C0C0C0"/>
                  </a:outerShdw>
                </a:effectLst>
              </a:rPr>
              <a:t>whose specimen</a:t>
            </a:r>
            <a:r>
              <a:rPr lang="en-US" altLang="en-US" dirty="0">
                <a:solidFill>
                  <a:srgbClr val="20128A"/>
                </a:solidFill>
              </a:rPr>
              <a:t> </a:t>
            </a:r>
            <a:r>
              <a:rPr lang="en-US" altLang="en-US" dirty="0"/>
              <a:t>an investigational device is </a:t>
            </a:r>
            <a:r>
              <a:rPr lang="en-US" altLang="en-US" dirty="0" smtClean="0"/>
              <a:t>used.</a:t>
            </a:r>
            <a:endParaRPr lang="en-US" altLang="en-US" dirty="0"/>
          </a:p>
          <a:p>
            <a:pPr lvl="1">
              <a:buFont typeface="Arial" panose="020B0604020202020204" pitchFamily="34" charset="0"/>
              <a:buChar char="•"/>
            </a:pPr>
            <a:endParaRPr lang="en-US" altLang="en-US" dirty="0"/>
          </a:p>
          <a:p>
            <a:pPr>
              <a:buFont typeface="Arial" panose="020B0604020202020204" pitchFamily="34" charset="0"/>
              <a:buChar char="•"/>
            </a:pPr>
            <a:endParaRPr lang="en-US" altLang="en-US" sz="2800" dirty="0"/>
          </a:p>
        </p:txBody>
      </p:sp>
      <p:sp>
        <p:nvSpPr>
          <p:cNvPr id="5"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552011" y="-162596"/>
            <a:ext cx="8039978" cy="1809750"/>
          </a:xfrm>
        </p:spPr>
        <p:txBody>
          <a:bodyPr>
            <a:normAutofit/>
          </a:bodyPr>
          <a:lstStyle/>
          <a:p>
            <a:pPr algn="ctr"/>
            <a:r>
              <a:rPr lang="en-US" altLang="en-US" sz="3600" b="1" dirty="0"/>
              <a:t>FDA Human Subject </a:t>
            </a:r>
            <a:r>
              <a:rPr lang="en-US" altLang="en-US" sz="3600" b="1" dirty="0" smtClean="0"/>
              <a:t/>
            </a:r>
            <a:br>
              <a:rPr lang="en-US" altLang="en-US" sz="3600" b="1" dirty="0" smtClean="0"/>
            </a:br>
            <a:r>
              <a:rPr lang="en-US" altLang="en-US" sz="3600" b="1" dirty="0" smtClean="0"/>
              <a:t>Protection </a:t>
            </a:r>
            <a:r>
              <a:rPr lang="en-US" altLang="en-US" sz="3600" b="1" dirty="0"/>
              <a:t>Regulations</a:t>
            </a:r>
          </a:p>
        </p:txBody>
      </p:sp>
      <p:sp>
        <p:nvSpPr>
          <p:cNvPr id="296963" name="Rectangle 3"/>
          <p:cNvSpPr>
            <a:spLocks noGrp="1" noChangeArrowheads="1"/>
          </p:cNvSpPr>
          <p:nvPr>
            <p:ph type="body" idx="1"/>
          </p:nvPr>
        </p:nvSpPr>
        <p:spPr>
          <a:xfrm>
            <a:off x="81526" y="1578492"/>
            <a:ext cx="9448800" cy="3771900"/>
          </a:xfrm>
        </p:spPr>
        <p:txBody>
          <a:bodyPr>
            <a:normAutofit fontScale="92500" lnSpcReduction="20000"/>
          </a:bodyPr>
          <a:lstStyle/>
          <a:p>
            <a:pPr marL="682625" indent="-450850">
              <a:lnSpc>
                <a:spcPct val="80000"/>
              </a:lnSpc>
            </a:pPr>
            <a:r>
              <a:rPr lang="en-US" altLang="en-US" sz="2800" dirty="0">
                <a:solidFill>
                  <a:srgbClr val="CC3300"/>
                </a:solidFill>
              </a:rPr>
              <a:t>21 CFR Part 50:</a:t>
            </a:r>
            <a:r>
              <a:rPr lang="en-US" altLang="en-US" sz="2800" dirty="0"/>
              <a:t>  </a:t>
            </a:r>
            <a:r>
              <a:rPr lang="en-US" altLang="en-US" sz="2800" dirty="0" smtClean="0"/>
              <a:t>Protection of Human Subjects and Informed Consent</a:t>
            </a:r>
            <a:endParaRPr lang="en-US" altLang="en-US" sz="2800" dirty="0"/>
          </a:p>
          <a:p>
            <a:pPr marL="682625" indent="-450850">
              <a:lnSpc>
                <a:spcPct val="80000"/>
              </a:lnSpc>
            </a:pPr>
            <a:endParaRPr lang="en-US" altLang="en-US" sz="2800" dirty="0"/>
          </a:p>
          <a:p>
            <a:pPr marL="682625" indent="-450850">
              <a:lnSpc>
                <a:spcPct val="80000"/>
              </a:lnSpc>
            </a:pPr>
            <a:r>
              <a:rPr lang="en-US" altLang="en-US" sz="2800" dirty="0">
                <a:solidFill>
                  <a:srgbClr val="CC3300"/>
                </a:solidFill>
              </a:rPr>
              <a:t>21 CFR Part </a:t>
            </a:r>
            <a:r>
              <a:rPr lang="en-US" altLang="en-US" sz="2800" dirty="0" smtClean="0">
                <a:solidFill>
                  <a:srgbClr val="CC3300"/>
                </a:solidFill>
              </a:rPr>
              <a:t>54:</a:t>
            </a:r>
            <a:r>
              <a:rPr lang="en-US" altLang="en-US" sz="2800" dirty="0" smtClean="0"/>
              <a:t>  Financial Disclosure of Investigators</a:t>
            </a:r>
          </a:p>
          <a:p>
            <a:pPr marL="682625" indent="-450850">
              <a:lnSpc>
                <a:spcPct val="80000"/>
              </a:lnSpc>
            </a:pPr>
            <a:endParaRPr lang="en-US" altLang="en-US" sz="2800" dirty="0"/>
          </a:p>
          <a:p>
            <a:pPr marL="682625" indent="-450850">
              <a:lnSpc>
                <a:spcPct val="80000"/>
              </a:lnSpc>
            </a:pPr>
            <a:r>
              <a:rPr lang="en-US" altLang="en-US" sz="2800" dirty="0" smtClean="0">
                <a:solidFill>
                  <a:srgbClr val="CC3300"/>
                </a:solidFill>
              </a:rPr>
              <a:t>21 CFR Part 56:</a:t>
            </a:r>
            <a:r>
              <a:rPr lang="en-US" altLang="en-US" sz="2800" dirty="0" smtClean="0"/>
              <a:t>  Institutional Review Boards</a:t>
            </a:r>
          </a:p>
          <a:p>
            <a:pPr marL="231775" indent="0">
              <a:lnSpc>
                <a:spcPct val="80000"/>
              </a:lnSpc>
              <a:buNone/>
            </a:pPr>
            <a:endParaRPr lang="en-US" altLang="en-US" sz="2800" dirty="0" smtClean="0"/>
          </a:p>
          <a:p>
            <a:pPr marL="682625" indent="-450850">
              <a:lnSpc>
                <a:spcPct val="80000"/>
              </a:lnSpc>
            </a:pPr>
            <a:r>
              <a:rPr lang="en-US" altLang="en-US" sz="2800" dirty="0" smtClean="0">
                <a:solidFill>
                  <a:srgbClr val="CC3300"/>
                </a:solidFill>
              </a:rPr>
              <a:t>21CFR </a:t>
            </a:r>
            <a:r>
              <a:rPr lang="en-US" altLang="en-US" sz="2800" dirty="0">
                <a:solidFill>
                  <a:srgbClr val="CC3300"/>
                </a:solidFill>
              </a:rPr>
              <a:t>812:</a:t>
            </a:r>
            <a:r>
              <a:rPr lang="en-US" altLang="en-US" sz="2800" dirty="0">
                <a:solidFill>
                  <a:schemeClr val="hlink"/>
                </a:solidFill>
              </a:rPr>
              <a:t>  </a:t>
            </a:r>
            <a:r>
              <a:rPr lang="en-US" altLang="en-US" sz="2800" dirty="0" smtClean="0"/>
              <a:t>Investigational Device Exemption</a:t>
            </a:r>
          </a:p>
          <a:p>
            <a:pPr marL="231775" indent="0">
              <a:lnSpc>
                <a:spcPct val="80000"/>
              </a:lnSpc>
              <a:buNone/>
            </a:pPr>
            <a:endParaRPr lang="en-US" altLang="en-US" sz="1500" dirty="0" smtClean="0"/>
          </a:p>
          <a:p>
            <a:pPr marL="1082675" lvl="1" indent="-450850">
              <a:lnSpc>
                <a:spcPct val="80000"/>
              </a:lnSpc>
            </a:pPr>
            <a:r>
              <a:rPr lang="en-US" altLang="en-US" sz="2400" dirty="0" smtClean="0"/>
              <a:t>Includes disqualification of investigators</a:t>
            </a:r>
          </a:p>
          <a:p>
            <a:pPr marL="631825" lvl="1" indent="0">
              <a:lnSpc>
                <a:spcPct val="80000"/>
              </a:lnSpc>
              <a:buNone/>
            </a:pPr>
            <a:endParaRPr lang="en-US" altLang="en-US" sz="1500" dirty="0" smtClean="0"/>
          </a:p>
          <a:p>
            <a:pPr marL="1082675" lvl="1" indent="-450850">
              <a:lnSpc>
                <a:spcPct val="80000"/>
              </a:lnSpc>
            </a:pPr>
            <a:r>
              <a:rPr lang="en-US" altLang="en-US" sz="2400" dirty="0" smtClean="0"/>
              <a:t>Applies </a:t>
            </a:r>
            <a:r>
              <a:rPr lang="en-US" altLang="en-US" sz="2400" dirty="0"/>
              <a:t>to all FDA clinical investigations</a:t>
            </a:r>
            <a:r>
              <a:rPr lang="en-US" altLang="en-US" dirty="0"/>
              <a:t> </a:t>
            </a:r>
          </a:p>
        </p:txBody>
      </p:sp>
      <p:sp>
        <p:nvSpPr>
          <p:cNvPr id="5"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4524"/>
            <a:ext cx="8509103" cy="926020"/>
          </a:xfrm>
        </p:spPr>
        <p:txBody>
          <a:bodyPr>
            <a:normAutofit/>
          </a:bodyPr>
          <a:lstStyle/>
          <a:p>
            <a:r>
              <a:rPr lang="en-US" altLang="en-US" sz="3600" b="1" dirty="0" smtClean="0"/>
              <a:t>Premarket </a:t>
            </a:r>
            <a:r>
              <a:rPr lang="en-US" altLang="en-US" sz="3600" b="1" dirty="0"/>
              <a:t>Risk Based </a:t>
            </a:r>
            <a:r>
              <a:rPr lang="en-US" altLang="en-US" sz="3600" b="1" dirty="0" smtClean="0"/>
              <a:t>Regulation</a:t>
            </a:r>
            <a:endParaRPr lang="en-US" sz="3600" dirty="0"/>
          </a:p>
        </p:txBody>
      </p:sp>
      <p:sp>
        <p:nvSpPr>
          <p:cNvPr id="13" name="Rectangle 2"/>
          <p:cNvSpPr>
            <a:spLocks noChangeArrowheads="1"/>
          </p:cNvSpPr>
          <p:nvPr/>
        </p:nvSpPr>
        <p:spPr bwMode="auto">
          <a:xfrm>
            <a:off x="616787" y="1194657"/>
            <a:ext cx="8024813" cy="483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143000" lvl="2" indent="-228600" defTabSz="914400">
              <a:lnSpc>
                <a:spcPct val="80000"/>
              </a:lnSpc>
              <a:spcBef>
                <a:spcPct val="20000"/>
              </a:spcBef>
              <a:buClr>
                <a:prstClr val="black"/>
              </a:buClr>
              <a:buFontTx/>
              <a:buChar char="•"/>
              <a:defRPr/>
            </a:pPr>
            <a:endParaRPr lang="en-US" sz="800" kern="0" dirty="0">
              <a:solidFill>
                <a:prstClr val="black"/>
              </a:solidFill>
            </a:endParaRPr>
          </a:p>
          <a:p>
            <a:pPr marL="342900" lvl="0" indent="-342900" defTabSz="914400">
              <a:lnSpc>
                <a:spcPct val="80000"/>
              </a:lnSpc>
              <a:spcBef>
                <a:spcPct val="20000"/>
              </a:spcBef>
              <a:buClr>
                <a:prstClr val="black"/>
              </a:buClr>
              <a:buFontTx/>
              <a:buChar char="•"/>
              <a:defRPr/>
            </a:pPr>
            <a:r>
              <a:rPr lang="en-US" sz="2400" b="1" kern="0" dirty="0">
                <a:solidFill>
                  <a:prstClr val="black"/>
                </a:solidFill>
              </a:rPr>
              <a:t>Class I: common, low risk </a:t>
            </a:r>
            <a:r>
              <a:rPr lang="en-US" sz="2400" b="1" kern="0" dirty="0" smtClean="0">
                <a:solidFill>
                  <a:prstClr val="black"/>
                </a:solidFill>
              </a:rPr>
              <a:t>devices</a:t>
            </a:r>
          </a:p>
          <a:p>
            <a:pPr marL="800100" lvl="1" indent="-342900" defTabSz="914400">
              <a:lnSpc>
                <a:spcPct val="80000"/>
              </a:lnSpc>
              <a:spcBef>
                <a:spcPct val="20000"/>
              </a:spcBef>
              <a:buClr>
                <a:prstClr val="black"/>
              </a:buClr>
              <a:buFontTx/>
              <a:buChar char="•"/>
              <a:defRPr/>
            </a:pPr>
            <a:r>
              <a:rPr lang="en-US" sz="2400" kern="0" dirty="0">
                <a:solidFill>
                  <a:srgbClr val="0000CC"/>
                </a:solidFill>
              </a:rPr>
              <a:t>e.g.,</a:t>
            </a:r>
            <a:r>
              <a:rPr lang="en-US" sz="2400" b="1" kern="0" dirty="0">
                <a:solidFill>
                  <a:srgbClr val="0000CC"/>
                </a:solidFill>
              </a:rPr>
              <a:t> </a:t>
            </a:r>
            <a:r>
              <a:rPr lang="en-US" sz="2400" b="1" kern="0" dirty="0" smtClean="0">
                <a:solidFill>
                  <a:srgbClr val="0000CC"/>
                </a:solidFill>
              </a:rPr>
              <a:t>mass spectrometer for clinical use</a:t>
            </a:r>
            <a:endParaRPr lang="en-US" sz="2400" b="1" kern="0" dirty="0">
              <a:solidFill>
                <a:prstClr val="black"/>
              </a:solidFill>
            </a:endParaRPr>
          </a:p>
          <a:p>
            <a:pPr marL="1143000" lvl="2" indent="-228600" defTabSz="914400">
              <a:lnSpc>
                <a:spcPct val="80000"/>
              </a:lnSpc>
              <a:spcBef>
                <a:spcPct val="20000"/>
              </a:spcBef>
              <a:buClr>
                <a:prstClr val="black"/>
              </a:buClr>
              <a:buFontTx/>
              <a:buChar char="•"/>
              <a:defRPr/>
            </a:pPr>
            <a:r>
              <a:rPr lang="en-US" sz="2400" i="1" kern="0" dirty="0">
                <a:solidFill>
                  <a:prstClr val="black"/>
                </a:solidFill>
              </a:rPr>
              <a:t>Most exempt from premarket submission</a:t>
            </a:r>
          </a:p>
          <a:p>
            <a:pPr marL="1143000" lvl="2" indent="-228600" defTabSz="914400">
              <a:lnSpc>
                <a:spcPct val="80000"/>
              </a:lnSpc>
              <a:spcBef>
                <a:spcPct val="20000"/>
              </a:spcBef>
              <a:buClr>
                <a:prstClr val="black"/>
              </a:buClr>
              <a:buFontTx/>
              <a:buChar char="•"/>
              <a:defRPr/>
            </a:pPr>
            <a:r>
              <a:rPr lang="en-US" sz="2400" i="1" kern="0" dirty="0">
                <a:solidFill>
                  <a:prstClr val="black"/>
                </a:solidFill>
              </a:rPr>
              <a:t>General controls</a:t>
            </a:r>
          </a:p>
          <a:p>
            <a:pPr marL="1143000" marR="0" lvl="2" indent="-228600" defTabSz="914400" eaLnBrk="1" fontAlgn="auto" latinLnBrk="0" hangingPunct="1">
              <a:lnSpc>
                <a:spcPct val="80000"/>
              </a:lnSpc>
              <a:spcBef>
                <a:spcPct val="20000"/>
              </a:spcBef>
              <a:spcAft>
                <a:spcPts val="0"/>
              </a:spcAft>
              <a:buClr>
                <a:prstClr val="black"/>
              </a:buClr>
              <a:buSzTx/>
              <a:buFontTx/>
              <a:buChar char="•"/>
              <a:tabLst/>
              <a:defRPr/>
            </a:pPr>
            <a:endParaRPr kumimoji="0" lang="en-US" sz="800" b="0" i="1"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80000"/>
              </a:lnSpc>
              <a:spcBef>
                <a:spcPct val="20000"/>
              </a:spcBef>
              <a:spcAft>
                <a:spcPts val="0"/>
              </a:spcAft>
              <a:buClr>
                <a:prstClr val="black"/>
              </a:buClr>
              <a:buSzTx/>
              <a:buFontTx/>
              <a:buChar char="•"/>
              <a:tabLst/>
              <a:defRPr/>
            </a:pPr>
            <a:r>
              <a:rPr kumimoji="0" lang="en-US" sz="2400" b="1" i="0" u="none" strike="noStrike" kern="0" cap="none" spc="0" normalizeH="0" baseline="0" noProof="0" dirty="0" smtClean="0">
                <a:ln>
                  <a:noFill/>
                </a:ln>
                <a:solidFill>
                  <a:prstClr val="black"/>
                </a:solidFill>
                <a:effectLst/>
                <a:uLnTx/>
                <a:uFillTx/>
              </a:rPr>
              <a:t>Class II: more complex, moderate risk</a:t>
            </a:r>
          </a:p>
          <a:p>
            <a:pPr marL="742950" marR="0" lvl="1" indent="-285750" defTabSz="914400" eaLnBrk="1" fontAlgn="auto" latinLnBrk="0" hangingPunct="1">
              <a:lnSpc>
                <a:spcPct val="80000"/>
              </a:lnSpc>
              <a:spcBef>
                <a:spcPct val="20000"/>
              </a:spcBef>
              <a:spcAft>
                <a:spcPts val="0"/>
              </a:spcAft>
              <a:buClr>
                <a:prstClr val="black"/>
              </a:buClr>
              <a:buSzTx/>
              <a:buFontTx/>
              <a:buChar char="•"/>
              <a:tabLst/>
              <a:defRPr/>
            </a:pPr>
            <a:r>
              <a:rPr kumimoji="0" lang="en-US" sz="2400" b="0" i="0" u="none" strike="noStrike" kern="0" cap="none" spc="0" normalizeH="0" baseline="0" noProof="0" dirty="0" smtClean="0">
                <a:ln>
                  <a:noFill/>
                </a:ln>
                <a:solidFill>
                  <a:srgbClr val="0000CC"/>
                </a:solidFill>
                <a:effectLst/>
                <a:uLnTx/>
                <a:uFillTx/>
              </a:rPr>
              <a:t>e.g.,</a:t>
            </a:r>
            <a:r>
              <a:rPr kumimoji="0" lang="en-US" sz="2400" b="1" i="0" u="none" strike="noStrike" kern="0" cap="none" spc="0" normalizeH="0" baseline="0" noProof="0" dirty="0" smtClean="0">
                <a:ln>
                  <a:noFill/>
                </a:ln>
                <a:solidFill>
                  <a:srgbClr val="0000CC"/>
                </a:solidFill>
                <a:effectLst/>
                <a:uLnTx/>
                <a:uFillTx/>
              </a:rPr>
              <a:t> prognosis, monitoring in already diagnosed cancer patients</a:t>
            </a:r>
          </a:p>
          <a:p>
            <a:pPr marL="1143000" marR="0" lvl="2" indent="-228600" defTabSz="914400" eaLnBrk="1" fontAlgn="auto" latinLnBrk="0" hangingPunct="1">
              <a:lnSpc>
                <a:spcPct val="80000"/>
              </a:lnSpc>
              <a:spcBef>
                <a:spcPct val="20000"/>
              </a:spcBef>
              <a:spcAft>
                <a:spcPts val="0"/>
              </a:spcAft>
              <a:buClr>
                <a:prstClr val="black"/>
              </a:buClr>
              <a:buSzTx/>
              <a:buFontTx/>
              <a:buChar char="•"/>
              <a:tabLst/>
              <a:defRPr/>
            </a:pPr>
            <a:r>
              <a:rPr kumimoji="0" lang="en-US" sz="2400" b="0" i="1" u="none" strike="noStrike" kern="0" cap="none" spc="0" normalizeH="0" baseline="0" noProof="0" dirty="0" smtClean="0">
                <a:ln>
                  <a:noFill/>
                </a:ln>
                <a:solidFill>
                  <a:prstClr val="black"/>
                </a:solidFill>
                <a:effectLst/>
                <a:uLnTx/>
                <a:uFillTx/>
              </a:rPr>
              <a:t>Premarket Notification [510(k)]</a:t>
            </a:r>
          </a:p>
          <a:p>
            <a:pPr marL="1143000" marR="0" lvl="2" indent="-228600" defTabSz="914400" eaLnBrk="1" fontAlgn="auto" latinLnBrk="0" hangingPunct="1">
              <a:lnSpc>
                <a:spcPct val="80000"/>
              </a:lnSpc>
              <a:spcBef>
                <a:spcPct val="20000"/>
              </a:spcBef>
              <a:spcAft>
                <a:spcPts val="0"/>
              </a:spcAft>
              <a:buClr>
                <a:prstClr val="black"/>
              </a:buClr>
              <a:buSzTx/>
              <a:buFontTx/>
              <a:buChar char="•"/>
              <a:tabLst/>
              <a:defRPr/>
            </a:pPr>
            <a:r>
              <a:rPr kumimoji="0" lang="en-US" sz="2400" b="0" i="1" u="none" strike="noStrike" kern="0" cap="none" spc="0" normalizeH="0" baseline="0" noProof="0" dirty="0" smtClean="0">
                <a:ln>
                  <a:noFill/>
                </a:ln>
                <a:solidFill>
                  <a:prstClr val="black"/>
                </a:solidFill>
                <a:effectLst/>
                <a:uLnTx/>
                <a:uFillTx/>
              </a:rPr>
              <a:t> General</a:t>
            </a:r>
            <a:r>
              <a:rPr kumimoji="0" lang="en-US" sz="2400" b="0" i="1" u="none" strike="noStrike" kern="0" cap="none" spc="0" normalizeH="0" noProof="0" dirty="0" smtClean="0">
                <a:ln>
                  <a:noFill/>
                </a:ln>
                <a:solidFill>
                  <a:prstClr val="black"/>
                </a:solidFill>
                <a:effectLst/>
                <a:uLnTx/>
                <a:uFillTx/>
              </a:rPr>
              <a:t> &amp; </a:t>
            </a:r>
            <a:r>
              <a:rPr kumimoji="0" lang="en-US" sz="2400" b="0" i="1" u="none" strike="noStrike" kern="0" cap="none" spc="0" normalizeH="0" baseline="0" noProof="0" dirty="0" smtClean="0">
                <a:ln>
                  <a:noFill/>
                </a:ln>
                <a:solidFill>
                  <a:prstClr val="black"/>
                </a:solidFill>
                <a:effectLst/>
                <a:uLnTx/>
                <a:uFillTx/>
              </a:rPr>
              <a:t>Special controls</a:t>
            </a:r>
          </a:p>
          <a:p>
            <a:pPr marL="1143000" marR="0" lvl="2" indent="-228600" defTabSz="914400" eaLnBrk="1" fontAlgn="auto" latinLnBrk="0" hangingPunct="1">
              <a:lnSpc>
                <a:spcPct val="80000"/>
              </a:lnSpc>
              <a:spcBef>
                <a:spcPct val="20000"/>
              </a:spcBef>
              <a:spcAft>
                <a:spcPts val="0"/>
              </a:spcAft>
              <a:buClr>
                <a:prstClr val="black"/>
              </a:buClr>
              <a:buSzTx/>
              <a:buFontTx/>
              <a:buChar char="•"/>
              <a:tabLst/>
              <a:defRPr/>
            </a:pPr>
            <a:endParaRPr kumimoji="0" lang="en-US" sz="800" b="0" i="1" u="none" strike="noStrike" kern="0" cap="none" spc="0" normalizeH="0" baseline="0" noProof="0" dirty="0" smtClean="0">
              <a:ln>
                <a:noFill/>
              </a:ln>
              <a:solidFill>
                <a:prstClr val="black"/>
              </a:solidFill>
              <a:effectLst/>
              <a:uLnTx/>
              <a:uFillTx/>
            </a:endParaRPr>
          </a:p>
          <a:p>
            <a:pPr marL="342900" lvl="0" indent="-342900" defTabSz="914400">
              <a:lnSpc>
                <a:spcPct val="80000"/>
              </a:lnSpc>
              <a:spcBef>
                <a:spcPct val="20000"/>
              </a:spcBef>
              <a:buClr>
                <a:prstClr val="black"/>
              </a:buClr>
              <a:buFontTx/>
              <a:buChar char="•"/>
              <a:defRPr/>
            </a:pPr>
            <a:r>
              <a:rPr lang="en-US" sz="2400" b="1" kern="0" dirty="0">
                <a:solidFill>
                  <a:prstClr val="black"/>
                </a:solidFill>
              </a:rPr>
              <a:t>Class III: most complex, high risk</a:t>
            </a:r>
          </a:p>
          <a:p>
            <a:pPr marL="742950" lvl="1" indent="-285750" defTabSz="914400">
              <a:lnSpc>
                <a:spcPct val="80000"/>
              </a:lnSpc>
              <a:spcBef>
                <a:spcPct val="20000"/>
              </a:spcBef>
              <a:buClr>
                <a:prstClr val="black"/>
              </a:buClr>
              <a:buFontTx/>
              <a:buChar char="•"/>
              <a:defRPr/>
            </a:pPr>
            <a:r>
              <a:rPr lang="en-US" sz="2400" kern="0" dirty="0">
                <a:solidFill>
                  <a:srgbClr val="0000CC"/>
                </a:solidFill>
              </a:rPr>
              <a:t>e.g.,</a:t>
            </a:r>
            <a:r>
              <a:rPr lang="en-US" sz="2400" b="1" kern="0" dirty="0">
                <a:solidFill>
                  <a:srgbClr val="0000CC"/>
                </a:solidFill>
              </a:rPr>
              <a:t> cancer diagnosis or screening </a:t>
            </a:r>
          </a:p>
          <a:p>
            <a:pPr marL="1143000" lvl="2" indent="-228600" defTabSz="914400">
              <a:lnSpc>
                <a:spcPct val="80000"/>
              </a:lnSpc>
              <a:spcBef>
                <a:spcPct val="20000"/>
              </a:spcBef>
              <a:buClr>
                <a:prstClr val="black"/>
              </a:buClr>
              <a:buFontTx/>
              <a:buChar char="•"/>
              <a:defRPr/>
            </a:pPr>
            <a:r>
              <a:rPr lang="en-US" sz="2400" i="1" kern="0" dirty="0">
                <a:solidFill>
                  <a:prstClr val="black"/>
                </a:solidFill>
              </a:rPr>
              <a:t>Premarket Application [PMA]</a:t>
            </a:r>
          </a:p>
          <a:p>
            <a:pPr marL="1143000" lvl="2" indent="-228600" defTabSz="914400">
              <a:lnSpc>
                <a:spcPct val="80000"/>
              </a:lnSpc>
              <a:spcBef>
                <a:spcPct val="20000"/>
              </a:spcBef>
              <a:buClr>
                <a:prstClr val="black"/>
              </a:buClr>
              <a:buFontTx/>
              <a:buChar char="•"/>
              <a:defRPr/>
            </a:pPr>
            <a:r>
              <a:rPr lang="en-US" sz="2400" b="1" i="1" kern="0" dirty="0">
                <a:solidFill>
                  <a:srgbClr val="002060"/>
                </a:solidFill>
              </a:rPr>
              <a:t>Safety, effectiveness</a:t>
            </a:r>
          </a:p>
          <a:p>
            <a:pPr marL="342900" marR="0" lvl="0" indent="-342900" defTabSz="914400" eaLnBrk="1" fontAlgn="auto" latinLnBrk="0" hangingPunct="1">
              <a:lnSpc>
                <a:spcPct val="80000"/>
              </a:lnSpc>
              <a:spcBef>
                <a:spcPct val="20000"/>
              </a:spcBef>
              <a:spcAft>
                <a:spcPts val="0"/>
              </a:spcAft>
              <a:buClr>
                <a:prstClr val="black"/>
              </a:buClr>
              <a:buSzTx/>
              <a:buFontTx/>
              <a:buChar char="•"/>
              <a:tabLst/>
              <a:defRPr/>
            </a:pPr>
            <a:endParaRPr kumimoji="0" lang="en-US" sz="2400" b="0" i="1" u="none" strike="noStrike" kern="0" cap="none" spc="0" normalizeH="0" baseline="0" noProof="0" dirty="0" smtClean="0">
              <a:ln>
                <a:noFill/>
              </a:ln>
              <a:solidFill>
                <a:prstClr val="black"/>
              </a:solidFill>
              <a:effectLst/>
              <a:uLnTx/>
              <a:uFillTx/>
              <a:latin typeface="Times New Roman" pitchFamily="18" charset="0"/>
            </a:endParaRPr>
          </a:p>
        </p:txBody>
      </p:sp>
      <p:sp>
        <p:nvSpPr>
          <p:cNvPr id="14"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ChangeArrowheads="1"/>
          </p:cNvSpPr>
          <p:nvPr/>
        </p:nvSpPr>
        <p:spPr bwMode="auto">
          <a:xfrm>
            <a:off x="609600" y="1600200"/>
            <a:ext cx="8077200" cy="359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CC3300"/>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rgbClr val="CC3300"/>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buSzPct val="125000"/>
            </a:pPr>
            <a:r>
              <a:rPr lang="en-US" altLang="en-US" sz="2800" dirty="0">
                <a:solidFill>
                  <a:srgbClr val="CC3300"/>
                </a:solidFill>
                <a:latin typeface="+mn-lt"/>
              </a:rPr>
              <a:t>Safety</a:t>
            </a:r>
          </a:p>
          <a:p>
            <a:pPr lvl="1">
              <a:spcAft>
                <a:spcPct val="50000"/>
              </a:spcAft>
            </a:pPr>
            <a:r>
              <a:rPr lang="en-US" altLang="en-US" sz="2400" i="1" dirty="0">
                <a:latin typeface="+mn-lt"/>
              </a:rPr>
              <a:t>Are there reasonable assurances, based on </a:t>
            </a:r>
            <a:r>
              <a:rPr lang="en-US" altLang="en-US" sz="2400" i="1" dirty="0">
                <a:solidFill>
                  <a:srgbClr val="20128A"/>
                </a:solidFill>
                <a:latin typeface="+mn-lt"/>
              </a:rPr>
              <a:t>valid scientific evidence </a:t>
            </a:r>
            <a:r>
              <a:rPr lang="en-US" altLang="en-US" sz="2400" i="1" dirty="0">
                <a:latin typeface="+mn-lt"/>
              </a:rPr>
              <a:t>that probable benefits to health from use of the device outweigh any probable risks? [860.7(d)(1)]</a:t>
            </a:r>
          </a:p>
          <a:p>
            <a:pPr>
              <a:buSzPct val="125000"/>
            </a:pPr>
            <a:r>
              <a:rPr lang="en-US" altLang="en-US" sz="2800" dirty="0">
                <a:solidFill>
                  <a:srgbClr val="CC3300"/>
                </a:solidFill>
                <a:latin typeface="+mn-lt"/>
              </a:rPr>
              <a:t>Effectiveness</a:t>
            </a:r>
          </a:p>
          <a:p>
            <a:pPr lvl="1"/>
            <a:r>
              <a:rPr lang="en-US" altLang="en-US" sz="2400" i="1" dirty="0">
                <a:latin typeface="+mn-lt"/>
              </a:rPr>
              <a:t>Is there reasonable assurance based on </a:t>
            </a:r>
            <a:r>
              <a:rPr lang="en-US" altLang="en-US" sz="2400" i="1" dirty="0">
                <a:solidFill>
                  <a:srgbClr val="20128A"/>
                </a:solidFill>
                <a:latin typeface="+mn-lt"/>
              </a:rPr>
              <a:t>valid scientific evidence </a:t>
            </a:r>
            <a:r>
              <a:rPr lang="en-US" altLang="en-US" sz="2400" i="1" dirty="0">
                <a:latin typeface="+mn-lt"/>
              </a:rPr>
              <a:t>that the use of the device in the target population will provide clinically significant results? [860.7(e)(1)]</a:t>
            </a:r>
          </a:p>
          <a:p>
            <a:endParaRPr lang="en-US" altLang="en-US" sz="2400" i="1" dirty="0">
              <a:latin typeface="+mn-lt"/>
            </a:endParaRPr>
          </a:p>
        </p:txBody>
      </p:sp>
      <p:sp>
        <p:nvSpPr>
          <p:cNvPr id="297988" name="Rectangle 4"/>
          <p:cNvSpPr>
            <a:spLocks noChangeArrowheads="1"/>
          </p:cNvSpPr>
          <p:nvPr/>
        </p:nvSpPr>
        <p:spPr bwMode="auto">
          <a:xfrm>
            <a:off x="0" y="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3600">
                <a:solidFill>
                  <a:srgbClr val="CC3300"/>
                </a:solidFill>
                <a:latin typeface="Arial" charset="0"/>
              </a:defRPr>
            </a:lvl1pPr>
            <a:lvl2pPr>
              <a:defRPr sz="3600">
                <a:solidFill>
                  <a:srgbClr val="CC3300"/>
                </a:solidFill>
                <a:latin typeface="Arial" charset="0"/>
              </a:defRPr>
            </a:lvl2pPr>
            <a:lvl3pPr>
              <a:defRPr sz="3600">
                <a:solidFill>
                  <a:srgbClr val="CC3300"/>
                </a:solidFill>
                <a:latin typeface="Arial" charset="0"/>
              </a:defRPr>
            </a:lvl3pPr>
            <a:lvl4pPr>
              <a:defRPr sz="3600">
                <a:solidFill>
                  <a:srgbClr val="CC3300"/>
                </a:solidFill>
                <a:latin typeface="Arial" charset="0"/>
              </a:defRPr>
            </a:lvl4pPr>
            <a:lvl5pPr>
              <a:defRPr sz="3600">
                <a:solidFill>
                  <a:srgbClr val="CC3300"/>
                </a:solidFill>
                <a:latin typeface="Arial" charset="0"/>
              </a:defRPr>
            </a:lvl5pPr>
            <a:lvl6pPr marL="457200" fontAlgn="base">
              <a:spcBef>
                <a:spcPct val="0"/>
              </a:spcBef>
              <a:spcAft>
                <a:spcPct val="0"/>
              </a:spcAft>
              <a:defRPr sz="3600">
                <a:solidFill>
                  <a:srgbClr val="CC3300"/>
                </a:solidFill>
                <a:latin typeface="Arial" charset="0"/>
              </a:defRPr>
            </a:lvl6pPr>
            <a:lvl7pPr marL="914400" fontAlgn="base">
              <a:spcBef>
                <a:spcPct val="0"/>
              </a:spcBef>
              <a:spcAft>
                <a:spcPct val="0"/>
              </a:spcAft>
              <a:defRPr sz="3600">
                <a:solidFill>
                  <a:srgbClr val="CC3300"/>
                </a:solidFill>
                <a:latin typeface="Arial" charset="0"/>
              </a:defRPr>
            </a:lvl7pPr>
            <a:lvl8pPr marL="1371600" fontAlgn="base">
              <a:spcBef>
                <a:spcPct val="0"/>
              </a:spcBef>
              <a:spcAft>
                <a:spcPct val="0"/>
              </a:spcAft>
              <a:defRPr sz="3600">
                <a:solidFill>
                  <a:srgbClr val="CC3300"/>
                </a:solidFill>
                <a:latin typeface="Arial" charset="0"/>
              </a:defRPr>
            </a:lvl8pPr>
            <a:lvl9pPr marL="1828800" fontAlgn="base">
              <a:spcBef>
                <a:spcPct val="0"/>
              </a:spcBef>
              <a:spcAft>
                <a:spcPct val="0"/>
              </a:spcAft>
              <a:defRPr sz="3600">
                <a:solidFill>
                  <a:srgbClr val="CC3300"/>
                </a:solidFill>
                <a:latin typeface="Arial" charset="0"/>
              </a:defRPr>
            </a:lvl9pPr>
          </a:lstStyle>
          <a:p>
            <a:r>
              <a:rPr lang="en-US" altLang="en-US" sz="2400" b="1" dirty="0">
                <a:solidFill>
                  <a:schemeClr val="hlink"/>
                </a:solidFill>
              </a:rPr>
              <a:t/>
            </a:r>
            <a:br>
              <a:rPr lang="en-US" altLang="en-US" sz="2400" b="1" dirty="0">
                <a:solidFill>
                  <a:schemeClr val="hlink"/>
                </a:solidFill>
              </a:rPr>
            </a:br>
            <a:endParaRPr lang="en-US" altLang="en-US" sz="2400" b="1" dirty="0">
              <a:solidFill>
                <a:schemeClr val="hlink"/>
              </a:solidFill>
            </a:endParaRPr>
          </a:p>
        </p:txBody>
      </p:sp>
      <p:sp>
        <p:nvSpPr>
          <p:cNvPr id="2" name="Title 1"/>
          <p:cNvSpPr>
            <a:spLocks noGrp="1"/>
          </p:cNvSpPr>
          <p:nvPr>
            <p:ph type="title"/>
          </p:nvPr>
        </p:nvSpPr>
        <p:spPr>
          <a:xfrm>
            <a:off x="393648" y="244062"/>
            <a:ext cx="8509103" cy="926020"/>
          </a:xfrm>
        </p:spPr>
        <p:txBody>
          <a:bodyPr>
            <a:noAutofit/>
          </a:bodyPr>
          <a:lstStyle/>
          <a:p>
            <a:pPr>
              <a:lnSpc>
                <a:spcPct val="90000"/>
              </a:lnSpc>
              <a:spcBef>
                <a:spcPct val="20000"/>
              </a:spcBef>
            </a:pPr>
            <a:r>
              <a:rPr lang="en-US" altLang="en-US" sz="3600" b="1" dirty="0"/>
              <a:t>Basis of </a:t>
            </a:r>
            <a:r>
              <a:rPr lang="en-US" altLang="en-US" sz="3600" b="1" dirty="0" smtClean="0"/>
              <a:t>Premarket </a:t>
            </a:r>
            <a:r>
              <a:rPr lang="en-US" altLang="en-US" sz="3600" b="1" dirty="0"/>
              <a:t>Device Review: </a:t>
            </a:r>
            <a:r>
              <a:rPr lang="en-US" altLang="en-US" sz="3600" b="1" dirty="0" smtClean="0"/>
              <a:t/>
            </a:r>
            <a:br>
              <a:rPr lang="en-US" altLang="en-US" sz="3600" b="1" dirty="0" smtClean="0"/>
            </a:br>
            <a:r>
              <a:rPr lang="en-US" altLang="en-US" sz="3600" b="1" dirty="0" smtClean="0"/>
              <a:t>Safety </a:t>
            </a:r>
            <a:r>
              <a:rPr lang="en-US" altLang="en-US" sz="3600" b="1" dirty="0"/>
              <a:t>and Effectiveness</a:t>
            </a:r>
          </a:p>
        </p:txBody>
      </p:sp>
      <p:sp>
        <p:nvSpPr>
          <p:cNvPr id="6" name="Footer Placeholder 3"/>
          <p:cNvSpPr>
            <a:spLocks noGrp="1"/>
          </p:cNvSpPr>
          <p:nvPr>
            <p:ph type="ftr" sz="quarter" idx="11"/>
          </p:nvPr>
        </p:nvSpPr>
        <p:spPr/>
        <p:txBody>
          <a:bodyPr/>
          <a:lstStyle/>
          <a:p>
            <a:pPr algn="l"/>
            <a:r>
              <a:rPr lang="en-US" dirty="0" smtClean="0">
                <a:solidFill>
                  <a:schemeClr val="tx2">
                    <a:lumMod val="60000"/>
                    <a:lumOff val="40000"/>
                  </a:schemeClr>
                </a:solidFill>
                <a:latin typeface="Helvetica"/>
                <a:cs typeface="Helvetica"/>
              </a:rPr>
              <a:t>www.fda.gov</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7821" y="190500"/>
            <a:ext cx="9144000" cy="1143000"/>
          </a:xfrm>
        </p:spPr>
        <p:txBody>
          <a:bodyPr>
            <a:normAutofit fontScale="90000"/>
          </a:bodyPr>
          <a:lstStyle/>
          <a:p>
            <a:pPr eaLnBrk="1" hangingPunct="1">
              <a:defRPr/>
            </a:pPr>
            <a:r>
              <a:rPr lang="en-US" altLang="en-US" sz="3600" b="1" dirty="0" smtClean="0">
                <a:ea typeface="Tahoma" panose="020B0604030504040204" pitchFamily="34" charset="0"/>
                <a:cs typeface="Tahoma" panose="020B0604030504040204" pitchFamily="34" charset="0"/>
              </a:rPr>
              <a:t>FDA Review: </a:t>
            </a:r>
            <a:br>
              <a:rPr lang="en-US" altLang="en-US" sz="3600" b="1" dirty="0" smtClean="0">
                <a:ea typeface="Tahoma" panose="020B0604030504040204" pitchFamily="34" charset="0"/>
                <a:cs typeface="Tahoma" panose="020B0604030504040204" pitchFamily="34" charset="0"/>
              </a:rPr>
            </a:br>
            <a:r>
              <a:rPr lang="en-US" altLang="en-US" sz="3600" b="1" dirty="0" smtClean="0">
                <a:ea typeface="Tahoma" panose="020B0604030504040204" pitchFamily="34" charset="0"/>
                <a:cs typeface="Tahoma" panose="020B0604030504040204" pitchFamily="34" charset="0"/>
              </a:rPr>
              <a:t>Basic Components of IVD Submission</a:t>
            </a:r>
          </a:p>
        </p:txBody>
      </p:sp>
      <p:sp>
        <p:nvSpPr>
          <p:cNvPr id="39939" name="Content Placeholder 2"/>
          <p:cNvSpPr>
            <a:spLocks noGrp="1"/>
          </p:cNvSpPr>
          <p:nvPr>
            <p:ph idx="1"/>
          </p:nvPr>
        </p:nvSpPr>
        <p:spPr>
          <a:xfrm>
            <a:off x="457200" y="1546184"/>
            <a:ext cx="8229600" cy="4572000"/>
          </a:xfrm>
        </p:spPr>
        <p:txBody>
          <a:bodyPr/>
          <a:lstStyle/>
          <a:p>
            <a:pPr eaLnBrk="1" hangingPunct="1"/>
            <a:r>
              <a:rPr lang="en-US" altLang="en-US" sz="2600" dirty="0" smtClean="0">
                <a:cs typeface="Tahoma" pitchFamily="34" charset="0"/>
              </a:rPr>
              <a:t>Intended use/indications for use</a:t>
            </a:r>
          </a:p>
          <a:p>
            <a:pPr eaLnBrk="1" hangingPunct="1"/>
            <a:r>
              <a:rPr lang="en-US" altLang="en-US" sz="2600" dirty="0" smtClean="0">
                <a:cs typeface="Tahoma" pitchFamily="34" charset="0"/>
              </a:rPr>
              <a:t>Device description (platform, software)</a:t>
            </a:r>
          </a:p>
          <a:p>
            <a:pPr eaLnBrk="1" hangingPunct="1"/>
            <a:r>
              <a:rPr lang="en-US" altLang="en-US" sz="2600" dirty="0" smtClean="0">
                <a:cs typeface="Tahoma" pitchFamily="34" charset="0"/>
              </a:rPr>
              <a:t>Pre-analytical performance</a:t>
            </a:r>
          </a:p>
          <a:p>
            <a:pPr eaLnBrk="1" hangingPunct="1"/>
            <a:r>
              <a:rPr lang="en-US" altLang="en-US" sz="2600" dirty="0" smtClean="0">
                <a:cs typeface="Tahoma" pitchFamily="34" charset="0"/>
              </a:rPr>
              <a:t>Analytical performance</a:t>
            </a:r>
          </a:p>
          <a:p>
            <a:pPr eaLnBrk="1" hangingPunct="1"/>
            <a:r>
              <a:rPr lang="en-US" altLang="en-US" sz="2600" dirty="0" smtClean="0">
                <a:cs typeface="Tahoma" pitchFamily="34" charset="0"/>
              </a:rPr>
              <a:t>Clinical performance</a:t>
            </a:r>
          </a:p>
          <a:p>
            <a:pPr eaLnBrk="1" hangingPunct="1"/>
            <a:r>
              <a:rPr lang="en-US" altLang="en-US" sz="2600" dirty="0" smtClean="0">
                <a:cs typeface="Tahoma" pitchFamily="34" charset="0"/>
              </a:rPr>
              <a:t>Instrumentation, software validation (as applicable)</a:t>
            </a:r>
          </a:p>
          <a:p>
            <a:pPr eaLnBrk="1" hangingPunct="1"/>
            <a:r>
              <a:rPr lang="en-US" altLang="en-US" sz="2600" dirty="0" smtClean="0">
                <a:cs typeface="Tahoma" pitchFamily="34" charset="0"/>
              </a:rPr>
              <a:t>Labeling (package insert)</a:t>
            </a:r>
          </a:p>
          <a:p>
            <a:pPr eaLnBrk="1" hangingPunct="1"/>
            <a:r>
              <a:rPr lang="en-US" altLang="en-US" sz="2600" dirty="0" smtClean="0">
                <a:cs typeface="Tahoma" pitchFamily="34" charset="0"/>
              </a:rPr>
              <a:t>Manufacturing, BIMO</a:t>
            </a:r>
          </a:p>
          <a:p>
            <a:pPr eaLnBrk="1" hangingPunct="1"/>
            <a:endParaRPr lang="en-US" altLang="en-US" sz="2600" dirty="0" smtClean="0">
              <a:cs typeface="Tahoma" pitchFamily="34" charset="0"/>
            </a:endParaRPr>
          </a:p>
        </p:txBody>
      </p:sp>
      <p:sp>
        <p:nvSpPr>
          <p:cNvPr id="5" name="Footer Placeholder 3"/>
          <p:cNvSpPr>
            <a:spLocks noGrp="1"/>
          </p:cNvSpPr>
          <p:nvPr>
            <p:ph type="ftr" sz="quarter" idx="11"/>
          </p:nvPr>
        </p:nvSpPr>
        <p:spPr>
          <a:xfrm>
            <a:off x="247650" y="6384925"/>
            <a:ext cx="2895600" cy="365125"/>
          </a:xfrm>
        </p:spPr>
        <p:txBody>
          <a:bodyPr/>
          <a:lstStyle/>
          <a:p>
            <a:pPr algn="l"/>
            <a:r>
              <a:rPr lang="en-US" dirty="0" smtClean="0">
                <a:solidFill>
                  <a:schemeClr val="tx2">
                    <a:lumMod val="60000"/>
                    <a:lumOff val="40000"/>
                  </a:schemeClr>
                </a:solidFill>
                <a:latin typeface="Helvetica"/>
                <a:cs typeface="Helvetica"/>
              </a:rPr>
              <a:t>www.fda.gov</a:t>
            </a:r>
          </a:p>
        </p:txBody>
      </p:sp>
      <p:pic>
        <p:nvPicPr>
          <p:cNvPr id="2050" name="Picture 2" descr="C:\Users\Hisani.Madison\AppData\Local\Microsoft\Windows\Temporary Internet Files\Content.IE5\PD212DMW\ben-Jigsaw-Puzzl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0871" y="4745243"/>
            <a:ext cx="2786359" cy="188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160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EB926FE9B143445AAF9C4B1E305B464" ma:contentTypeVersion="0" ma:contentTypeDescription="Create a new document." ma:contentTypeScope="" ma:versionID="df9845a8587d7076c3e6feff9f1e0771">
  <xsd:schema xmlns:xsd="http://www.w3.org/2001/XMLSchema" xmlns:xs="http://www.w3.org/2001/XMLSchema" xmlns:p="http://schemas.microsoft.com/office/2006/metadata/properties" xmlns:ns2="73ae4eab-3ce8-4e0f-911f-808f7c9561a1" targetNamespace="http://schemas.microsoft.com/office/2006/metadata/properties" ma:root="true" ma:fieldsID="6c6609b562b88e1946b8a9b0df37a883" ns2:_="">
    <xsd:import namespace="73ae4eab-3ce8-4e0f-911f-808f7c9561a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e4eab-3ce8-4e0f-911f-808f7c9561a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3ae4eab-3ce8-4e0f-911f-808f7c9561a1">2YMY6KRX3QAX-502250518-270</_dlc_DocId>
    <_dlc_DocIdUrl xmlns="73ae4eab-3ce8-4e0f-911f-808f7c9561a1">
      <Url>http://sharepoint.fda.gov/orgs/CDER-OMP/Clinical Methodology/_layouts/DocIdRedir.aspx?ID=2YMY6KRX3QAX-502250518-270</Url>
      <Description>2YMY6KRX3QAX-502250518-270</Description>
    </_dlc_DocIdUrl>
  </documentManagement>
</p:properties>
</file>

<file path=customXml/itemProps1.xml><?xml version="1.0" encoding="utf-8"?>
<ds:datastoreItem xmlns:ds="http://schemas.openxmlformats.org/officeDocument/2006/customXml" ds:itemID="{EC7D5E54-23C0-431B-A939-2289037D0141}"/>
</file>

<file path=customXml/itemProps2.xml><?xml version="1.0" encoding="utf-8"?>
<ds:datastoreItem xmlns:ds="http://schemas.openxmlformats.org/officeDocument/2006/customXml" ds:itemID="{3B77B544-8210-4878-8284-33CFD67719FC}"/>
</file>

<file path=customXml/itemProps3.xml><?xml version="1.0" encoding="utf-8"?>
<ds:datastoreItem xmlns:ds="http://schemas.openxmlformats.org/officeDocument/2006/customXml" ds:itemID="{BFECFFDA-1496-4010-AD18-7B3F0B8128A1}"/>
</file>

<file path=customXml/itemProps4.xml><?xml version="1.0" encoding="utf-8"?>
<ds:datastoreItem xmlns:ds="http://schemas.openxmlformats.org/officeDocument/2006/customXml" ds:itemID="{9276D8B9-3E12-4BD8-9E82-37CC54BE0A9D}"/>
</file>

<file path=docProps/app.xml><?xml version="1.0" encoding="utf-8"?>
<Properties xmlns="http://schemas.openxmlformats.org/officeDocument/2006/extended-properties" xmlns:vt="http://schemas.openxmlformats.org/officeDocument/2006/docPropsVTypes">
  <TotalTime>1207</TotalTime>
  <Words>3430</Words>
  <Application>Microsoft Office PowerPoint</Application>
  <PresentationFormat>On-screen Show (4:3)</PresentationFormat>
  <Paragraphs>507</Paragraphs>
  <Slides>44</Slides>
  <Notes>29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Issues in Clinical Trial Design for Companion Diagnostic Devices </vt:lpstr>
      <vt:lpstr>Presentation Overview</vt:lpstr>
      <vt:lpstr>PowerPoint Presentation</vt:lpstr>
      <vt:lpstr> Definition: In Vitro Diagnostic Device </vt:lpstr>
      <vt:lpstr>Human Subject Regulations  Definition of a “Human Subject”</vt:lpstr>
      <vt:lpstr>FDA Human Subject  Protection Regulations</vt:lpstr>
      <vt:lpstr>Premarket Risk Based Regulation</vt:lpstr>
      <vt:lpstr>Basis of Premarket Device Review:  Safety and Effectiveness</vt:lpstr>
      <vt:lpstr>FDA Review:  Basic Components of IVD Submission</vt:lpstr>
      <vt:lpstr>Drug/Device Codevelopment:  Key Regulatory Questions</vt:lpstr>
      <vt:lpstr>Drug/Device Codevelopment:  Key Regulatory Questions</vt:lpstr>
      <vt:lpstr>Investigational Device Exemption</vt:lpstr>
      <vt:lpstr>Investigational Use of tests:   IDEs and INDs</vt:lpstr>
      <vt:lpstr>Key Regulatory Questions:  Is an IDE needed?</vt:lpstr>
      <vt:lpstr>Assessing Risk</vt:lpstr>
      <vt:lpstr>What’s in an IDE Application?</vt:lpstr>
      <vt:lpstr>Drug/Device Codevelopment:  Key Regulatory Questions</vt:lpstr>
      <vt:lpstr>Key Regulatory Questions:  Is my test a CDx?</vt:lpstr>
      <vt:lpstr>IVDs: Companion Diagnostics</vt:lpstr>
      <vt:lpstr>Companion Diagnostics</vt:lpstr>
      <vt:lpstr>Codevelopment: Therapeutic + IVD</vt:lpstr>
      <vt:lpstr>Codevelopment</vt:lpstr>
      <vt:lpstr>PowerPoint Presentation</vt:lpstr>
      <vt:lpstr>Codevelopment: Benefits &amp; Challenges</vt:lpstr>
      <vt:lpstr>Drug/Device Codevelopment:  Key Regulatory Questions</vt:lpstr>
      <vt:lpstr>Key Regulatory Questions:  Is my device performance adequate?</vt:lpstr>
      <vt:lpstr>Intended Use of the IVD</vt:lpstr>
      <vt:lpstr>PowerPoint Presentation</vt:lpstr>
      <vt:lpstr>Scientific Review : IVD Performance </vt:lpstr>
      <vt:lpstr>Analytical Performance</vt:lpstr>
      <vt:lpstr>CDx Challenges - Specimens </vt:lpstr>
      <vt:lpstr>Solutions - Specimens</vt:lpstr>
      <vt:lpstr>Clinical Performance</vt:lpstr>
      <vt:lpstr>Drug/Device Codevelopment:  Key Regulatory Questions</vt:lpstr>
      <vt:lpstr>Key Regulatory Questions:  Will I need to perform a bridging study?</vt:lpstr>
      <vt:lpstr>Issues – Clinical Trial Assays</vt:lpstr>
      <vt:lpstr>Solution – Bridging Studies</vt:lpstr>
      <vt:lpstr>Presentation Overview</vt:lpstr>
      <vt:lpstr>Useful Tips</vt:lpstr>
      <vt:lpstr>Useful Tools</vt:lpstr>
      <vt:lpstr>Selection of  CLSI Documents</vt:lpstr>
      <vt:lpstr>Useful Guidance</vt:lpstr>
      <vt:lpstr>FDA Approved Companion Diagnostics www.fda.gov/companiondiagnostics </vt:lpstr>
      <vt:lpstr>PowerPoint Presentation</vt:lpstr>
    </vt:vector>
  </TitlesOfParts>
  <Company>Sensis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Grabow</dc:creator>
  <cp:lastModifiedBy>Madison, Hisani</cp:lastModifiedBy>
  <cp:revision>111</cp:revision>
  <dcterms:created xsi:type="dcterms:W3CDTF">2015-10-02T20:33:31Z</dcterms:created>
  <dcterms:modified xsi:type="dcterms:W3CDTF">2016-10-12T20:03:51Z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0x0101002EB926FE9B143445AAF9C4B1E305B464</vt:lpwstr>
  </property>
  <property fmtid="{D5CDD505-2E9C-101B-9397-08002B2CF9AE}" pid="3" name="_dlc_DocIdItemGuid">
    <vt:lpwstr>048a51ca-624c-4b23-baf0-ee6195c515b5</vt:lpwstr>
  </property>
</Properties>
</file>