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76" r:id="rId6"/>
    <p:sldId id="271" r:id="rId7"/>
    <p:sldId id="272" r:id="rId8"/>
    <p:sldId id="273" r:id="rId9"/>
    <p:sldId id="260" r:id="rId10"/>
    <p:sldId id="261" r:id="rId11"/>
    <p:sldId id="264" r:id="rId12"/>
    <p:sldId id="263" r:id="rId13"/>
    <p:sldId id="265" r:id="rId14"/>
    <p:sldId id="266" r:id="rId15"/>
    <p:sldId id="267" r:id="rId16"/>
    <p:sldId id="268" r:id="rId17"/>
    <p:sldId id="269" r:id="rId18"/>
    <p:sldId id="270"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Jessica" initials="LJ" lastIdx="9" clrIdx="0">
    <p:extLst>
      <p:ext uri="{19B8F6BF-5375-455C-9EA6-DF929625EA0E}">
        <p15:presenceInfo xmlns:p15="http://schemas.microsoft.com/office/powerpoint/2012/main" userId="S-1-5-21-1078081533-606747145-839522115-401070" providerId="AD"/>
      </p:ext>
    </p:extLst>
  </p:cmAuthor>
  <p:cmAuthor id="2" name="Beitz, Julie G" initials="BJG" lastIdx="1" clrIdx="1">
    <p:extLst>
      <p:ext uri="{19B8F6BF-5375-455C-9EA6-DF929625EA0E}">
        <p15:presenceInfo xmlns:p15="http://schemas.microsoft.com/office/powerpoint/2012/main" userId="S-1-5-21-1078081533-606747145-839522115-34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900" autoAdjust="0"/>
  </p:normalViewPr>
  <p:slideViewPr>
    <p:cSldViewPr snapToGrid="0">
      <p:cViewPr varScale="1">
        <p:scale>
          <a:sx n="60" d="100"/>
          <a:sy n="60" d="100"/>
        </p:scale>
        <p:origin x="15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D6F0-0011-4800-8BB1-5D49C30DB6C3}"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946A3-3F39-4F10-8968-25CECF0A80AC}" type="slidenum">
              <a:rPr lang="en-US" smtClean="0"/>
              <a:t>‹#›</a:t>
            </a:fld>
            <a:endParaRPr lang="en-US"/>
          </a:p>
        </p:txBody>
      </p:sp>
    </p:spTree>
    <p:extLst>
      <p:ext uri="{BB962C8B-B14F-4D97-AF65-F5344CB8AC3E}">
        <p14:creationId xmlns:p14="http://schemas.microsoft.com/office/powerpoint/2010/main" val="42051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a:t>
            </a:fld>
            <a:endParaRPr lang="en-US"/>
          </a:p>
        </p:txBody>
      </p:sp>
    </p:spTree>
    <p:extLst>
      <p:ext uri="{BB962C8B-B14F-4D97-AF65-F5344CB8AC3E}">
        <p14:creationId xmlns:p14="http://schemas.microsoft.com/office/powerpoint/2010/main" val="288201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12</a:t>
            </a:fld>
            <a:endParaRPr lang="en-US"/>
          </a:p>
        </p:txBody>
      </p:sp>
    </p:spTree>
    <p:extLst>
      <p:ext uri="{BB962C8B-B14F-4D97-AF65-F5344CB8AC3E}">
        <p14:creationId xmlns:p14="http://schemas.microsoft.com/office/powerpoint/2010/main" val="158262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13</a:t>
            </a:fld>
            <a:endParaRPr lang="en-US"/>
          </a:p>
        </p:txBody>
      </p:sp>
    </p:spTree>
    <p:extLst>
      <p:ext uri="{BB962C8B-B14F-4D97-AF65-F5344CB8AC3E}">
        <p14:creationId xmlns:p14="http://schemas.microsoft.com/office/powerpoint/2010/main" val="37397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14</a:t>
            </a:fld>
            <a:endParaRPr lang="en-US"/>
          </a:p>
        </p:txBody>
      </p:sp>
    </p:spTree>
    <p:extLst>
      <p:ext uri="{BB962C8B-B14F-4D97-AF65-F5344CB8AC3E}">
        <p14:creationId xmlns:p14="http://schemas.microsoft.com/office/powerpoint/2010/main" val="98370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15</a:t>
            </a:fld>
            <a:endParaRPr lang="en-US"/>
          </a:p>
        </p:txBody>
      </p:sp>
    </p:spTree>
    <p:extLst>
      <p:ext uri="{BB962C8B-B14F-4D97-AF65-F5344CB8AC3E}">
        <p14:creationId xmlns:p14="http://schemas.microsoft.com/office/powerpoint/2010/main" val="367114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16</a:t>
            </a:fld>
            <a:endParaRPr lang="en-US"/>
          </a:p>
        </p:txBody>
      </p:sp>
    </p:spTree>
    <p:extLst>
      <p:ext uri="{BB962C8B-B14F-4D97-AF65-F5344CB8AC3E}">
        <p14:creationId xmlns:p14="http://schemas.microsoft.com/office/powerpoint/2010/main" val="116899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17</a:t>
            </a:fld>
            <a:endParaRPr lang="en-US"/>
          </a:p>
        </p:txBody>
      </p:sp>
    </p:spTree>
    <p:extLst>
      <p:ext uri="{BB962C8B-B14F-4D97-AF65-F5344CB8AC3E}">
        <p14:creationId xmlns:p14="http://schemas.microsoft.com/office/powerpoint/2010/main" val="213749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18</a:t>
            </a:fld>
            <a:endParaRPr lang="en-US"/>
          </a:p>
        </p:txBody>
      </p:sp>
    </p:spTree>
    <p:extLst>
      <p:ext uri="{BB962C8B-B14F-4D97-AF65-F5344CB8AC3E}">
        <p14:creationId xmlns:p14="http://schemas.microsoft.com/office/powerpoint/2010/main" val="172326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19</a:t>
            </a:fld>
            <a:endParaRPr lang="en-US"/>
          </a:p>
        </p:txBody>
      </p:sp>
    </p:spTree>
    <p:extLst>
      <p:ext uri="{BB962C8B-B14F-4D97-AF65-F5344CB8AC3E}">
        <p14:creationId xmlns:p14="http://schemas.microsoft.com/office/powerpoint/2010/main" val="429185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20</a:t>
            </a:fld>
            <a:endParaRPr lang="en-US"/>
          </a:p>
        </p:txBody>
      </p:sp>
    </p:spTree>
    <p:extLst>
      <p:ext uri="{BB962C8B-B14F-4D97-AF65-F5344CB8AC3E}">
        <p14:creationId xmlns:p14="http://schemas.microsoft.com/office/powerpoint/2010/main" val="24686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3</a:t>
            </a:fld>
            <a:endParaRPr lang="en-US"/>
          </a:p>
        </p:txBody>
      </p:sp>
    </p:spTree>
    <p:extLst>
      <p:ext uri="{BB962C8B-B14F-4D97-AF65-F5344CB8AC3E}">
        <p14:creationId xmlns:p14="http://schemas.microsoft.com/office/powerpoint/2010/main" val="181891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5</a:t>
            </a:fld>
            <a:endParaRPr lang="en-US"/>
          </a:p>
        </p:txBody>
      </p:sp>
    </p:spTree>
    <p:extLst>
      <p:ext uri="{BB962C8B-B14F-4D97-AF65-F5344CB8AC3E}">
        <p14:creationId xmlns:p14="http://schemas.microsoft.com/office/powerpoint/2010/main" val="20018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6</a:t>
            </a:fld>
            <a:endParaRPr lang="en-US"/>
          </a:p>
        </p:txBody>
      </p:sp>
    </p:spTree>
    <p:extLst>
      <p:ext uri="{BB962C8B-B14F-4D97-AF65-F5344CB8AC3E}">
        <p14:creationId xmlns:p14="http://schemas.microsoft.com/office/powerpoint/2010/main" val="222403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7</a:t>
            </a:fld>
            <a:endParaRPr lang="en-US"/>
          </a:p>
        </p:txBody>
      </p:sp>
    </p:spTree>
    <p:extLst>
      <p:ext uri="{BB962C8B-B14F-4D97-AF65-F5344CB8AC3E}">
        <p14:creationId xmlns:p14="http://schemas.microsoft.com/office/powerpoint/2010/main" val="230686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8</a:t>
            </a:fld>
            <a:endParaRPr lang="en-US"/>
          </a:p>
        </p:txBody>
      </p:sp>
    </p:spTree>
    <p:extLst>
      <p:ext uri="{BB962C8B-B14F-4D97-AF65-F5344CB8AC3E}">
        <p14:creationId xmlns:p14="http://schemas.microsoft.com/office/powerpoint/2010/main" val="124036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9</a:t>
            </a:fld>
            <a:endParaRPr lang="en-US"/>
          </a:p>
        </p:txBody>
      </p:sp>
    </p:spTree>
    <p:extLst>
      <p:ext uri="{BB962C8B-B14F-4D97-AF65-F5344CB8AC3E}">
        <p14:creationId xmlns:p14="http://schemas.microsoft.com/office/powerpoint/2010/main" val="320972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10</a:t>
            </a:fld>
            <a:endParaRPr lang="en-US"/>
          </a:p>
        </p:txBody>
      </p:sp>
    </p:spTree>
    <p:extLst>
      <p:ext uri="{BB962C8B-B14F-4D97-AF65-F5344CB8AC3E}">
        <p14:creationId xmlns:p14="http://schemas.microsoft.com/office/powerpoint/2010/main" val="115736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946A3-3F39-4F10-8968-25CECF0A80AC}" type="slidenum">
              <a:rPr lang="en-US" smtClean="0"/>
              <a:t>11</a:t>
            </a:fld>
            <a:endParaRPr lang="en-US"/>
          </a:p>
        </p:txBody>
      </p:sp>
    </p:spTree>
    <p:extLst>
      <p:ext uri="{BB962C8B-B14F-4D97-AF65-F5344CB8AC3E}">
        <p14:creationId xmlns:p14="http://schemas.microsoft.com/office/powerpoint/2010/main" val="80317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D36E9103-699E-4ACB-8331-ECBE935DB6FB}" type="datetimeFigureOut">
              <a:rPr lang="en-US" smtClean="0"/>
              <a:t>2/22/2019</a:t>
            </a:fld>
            <a:endParaRPr lang="en-US"/>
          </a:p>
        </p:txBody>
      </p:sp>
      <p:pic>
        <p:nvPicPr>
          <p:cNvPr id="8" name="Picture 7"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Tree>
    <p:extLst>
      <p:ext uri="{BB962C8B-B14F-4D97-AF65-F5344CB8AC3E}">
        <p14:creationId xmlns:p14="http://schemas.microsoft.com/office/powerpoint/2010/main" val="426331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D36E9103-699E-4ACB-8331-ECBE935DB6FB}" type="datetimeFigureOut">
              <a:rPr lang="en-US" smtClean="0"/>
              <a:t>2/22/2019</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endParaRPr lang="en-US"/>
          </a:p>
        </p:txBody>
      </p:sp>
      <p:sp>
        <p:nvSpPr>
          <p:cNvPr id="8" name="TextBox 7"/>
          <p:cNvSpPr txBox="1"/>
          <p:nvPr/>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8415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D36E9103-699E-4ACB-8331-ECBE935DB6FB}" type="datetimeFigureOut">
              <a:rPr lang="en-US" smtClean="0"/>
              <a:t>2/22/2019</a:t>
            </a:fld>
            <a:endParaRPr lang="en-US"/>
          </a:p>
        </p:txBody>
      </p:sp>
      <p:sp>
        <p:nvSpPr>
          <p:cNvPr id="7" name="Footer Placeholder 4"/>
          <p:cNvSpPr>
            <a:spLocks noGrp="1"/>
          </p:cNvSpPr>
          <p:nvPr>
            <p:ph type="ftr" sz="quarter" idx="11"/>
          </p:nvPr>
        </p:nvSpPr>
        <p:spPr>
          <a:xfrm>
            <a:off x="406400" y="6384926"/>
            <a:ext cx="3860800" cy="365125"/>
          </a:xfrm>
        </p:spPr>
        <p:txBody>
          <a:bodyPr/>
          <a:lstStyle/>
          <a:p>
            <a:endParaRPr lang="en-US"/>
          </a:p>
        </p:txBody>
      </p:sp>
      <p:pic>
        <p:nvPicPr>
          <p:cNvPr id="9" name="Picture 8"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0539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344893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D36E9103-699E-4ACB-8331-ECBE935DB6FB}" type="datetimeFigureOut">
              <a:rPr lang="en-US" smtClean="0"/>
              <a:t>2/22/2019</a:t>
            </a:fld>
            <a:endParaRPr lang="en-US"/>
          </a:p>
        </p:txBody>
      </p:sp>
      <p:sp>
        <p:nvSpPr>
          <p:cNvPr id="5" name="Footer Placeholder 4"/>
          <p:cNvSpPr>
            <a:spLocks noGrp="1"/>
          </p:cNvSpPr>
          <p:nvPr>
            <p:ph type="ftr" sz="quarter" idx="11"/>
          </p:nvPr>
        </p:nvSpPr>
        <p:spPr>
          <a:xfrm>
            <a:off x="330200" y="6384926"/>
            <a:ext cx="3860800" cy="365125"/>
          </a:xfrm>
        </p:spPr>
        <p:txBody>
          <a:bodyPr/>
          <a:lstStyle/>
          <a:p>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3343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D36E9103-699E-4ACB-8331-ECBE935DB6FB}" type="datetimeFigureOut">
              <a:rPr lang="en-US" smtClean="0"/>
              <a:t>2/22/2019</a:t>
            </a:fld>
            <a:endParaRPr lang="en-US"/>
          </a:p>
        </p:txBody>
      </p:sp>
      <p:sp>
        <p:nvSpPr>
          <p:cNvPr id="6" name="Footer Placeholder 4"/>
          <p:cNvSpPr>
            <a:spLocks noGrp="1"/>
          </p:cNvSpPr>
          <p:nvPr>
            <p:ph type="ftr" sz="quarter" idx="11"/>
          </p:nvPr>
        </p:nvSpPr>
        <p:spPr>
          <a:xfrm>
            <a:off x="406400" y="6384926"/>
            <a:ext cx="3860800" cy="365125"/>
          </a:xfrm>
        </p:spPr>
        <p:txBody>
          <a:bodyPr/>
          <a:lstStyle/>
          <a:p>
            <a:endParaRPr lang="en-US"/>
          </a:p>
        </p:txBody>
      </p:sp>
    </p:spTree>
    <p:extLst>
      <p:ext uri="{BB962C8B-B14F-4D97-AF65-F5344CB8AC3E}">
        <p14:creationId xmlns:p14="http://schemas.microsoft.com/office/powerpoint/2010/main" val="331934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4813112" y="6349337"/>
            <a:ext cx="2844800" cy="365125"/>
          </a:xfrm>
        </p:spPr>
        <p:txBody>
          <a:bodyPr/>
          <a:lstStyle/>
          <a:p>
            <a:fld id="{D36E9103-699E-4ACB-8331-ECBE935DB6FB}" type="datetimeFigureOut">
              <a:rPr lang="en-US" smtClean="0"/>
              <a:t>2/22/2019</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endParaRPr lang="en-US"/>
          </a:p>
        </p:txBody>
      </p:sp>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07423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D36E9103-699E-4ACB-8331-ECBE935DB6FB}" type="datetimeFigureOut">
              <a:rPr lang="en-US" smtClean="0"/>
              <a:t>2/22/2019</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41568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D36E9103-699E-4ACB-8331-ECBE935DB6FB}" type="datetimeFigureOut">
              <a:rPr lang="en-US" smtClean="0"/>
              <a:t>2/22/2019</a:t>
            </a:fld>
            <a:endParaRPr lang="en-US"/>
          </a:p>
        </p:txBody>
      </p:sp>
      <p:pic>
        <p:nvPicPr>
          <p:cNvPr id="10" name="Picture 9"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endParaRPr lang="en-US"/>
          </a:p>
        </p:txBody>
      </p:sp>
      <p:sp>
        <p:nvSpPr>
          <p:cNvPr id="13" name="TextBox 12"/>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64158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D36E9103-699E-4ACB-8331-ECBE935DB6FB}" type="datetimeFigureOut">
              <a:rPr lang="en-US" smtClean="0"/>
              <a:t>2/22/2019</a:t>
            </a:fld>
            <a:endParaRPr lang="en-US"/>
          </a:p>
        </p:txBody>
      </p:sp>
      <p:pic>
        <p:nvPicPr>
          <p:cNvPr id="6" name="Picture 5"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endParaRPr lang="en-US"/>
          </a:p>
        </p:txBody>
      </p:sp>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8657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20684" y="6349338"/>
            <a:ext cx="2844800" cy="365125"/>
          </a:xfrm>
        </p:spPr>
        <p:txBody>
          <a:bodyPr/>
          <a:lstStyle/>
          <a:p>
            <a:fld id="{D36E9103-699E-4ACB-8331-ECBE935DB6FB}" type="datetimeFigureOut">
              <a:rPr lang="en-US" smtClean="0"/>
              <a:t>2/22/2019</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0037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958685" y="6384926"/>
            <a:ext cx="2844800" cy="365125"/>
          </a:xfrm>
        </p:spPr>
        <p:txBody>
          <a:bodyPr/>
          <a:lstStyle/>
          <a:p>
            <a:fld id="{D36E9103-699E-4ACB-8331-ECBE935DB6FB}" type="datetimeFigureOut">
              <a:rPr lang="en-US" smtClean="0"/>
              <a:t>2/22/2019</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8360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E9103-699E-4ACB-8331-ECBE935DB6FB}" type="datetimeFigureOut">
              <a:rPr lang="en-US" smtClean="0"/>
              <a:t>2/22/2019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56794-29DD-4DBF-A260-5E32671F3A03}" type="slidenum">
              <a:rPr lang="en-US" smtClean="0"/>
              <a:t>‹#›</a:t>
            </a:fld>
            <a:endParaRPr lang="en-US"/>
          </a:p>
        </p:txBody>
      </p:sp>
      <p:sp>
        <p:nvSpPr>
          <p:cNvPr id="7" name="TextBox 6">
            <a:extLst>
              <a:ext uri="{FF2B5EF4-FFF2-40B4-BE49-F238E27FC236}">
                <a16:creationId xmlns:a16="http://schemas.microsoft.com/office/drawing/2014/main" id="{E20F766B-9E5B-4FFF-8C76-0736459B5BF0}"/>
              </a:ext>
            </a:extLst>
          </p:cNvPr>
          <p:cNvSpPr txBox="1"/>
          <p:nvPr userDrawn="1"/>
        </p:nvSpPr>
        <p:spPr>
          <a:xfrm>
            <a:off x="4789170" y="2937510"/>
            <a:ext cx="6080760" cy="2215991"/>
          </a:xfrm>
          <a:prstGeom prst="rect">
            <a:avLst/>
          </a:prstGeom>
          <a:noFill/>
        </p:spPr>
        <p:txBody>
          <a:bodyPr wrap="square" rtlCol="0">
            <a:spAutoFit/>
          </a:bodyPr>
          <a:lstStyle/>
          <a:p>
            <a:r>
              <a:rPr lang="en-US" sz="13800" dirty="0">
                <a:solidFill>
                  <a:schemeClr val="tx2">
                    <a:lumMod val="40000"/>
                    <a:lumOff val="60000"/>
                  </a:scheme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61341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23E2-3027-4AA4-9435-90F37F0094F0}"/>
              </a:ext>
            </a:extLst>
          </p:cNvPr>
          <p:cNvSpPr>
            <a:spLocks noGrp="1"/>
          </p:cNvSpPr>
          <p:nvPr>
            <p:ph type="ctrTitle"/>
          </p:nvPr>
        </p:nvSpPr>
        <p:spPr>
          <a:xfrm>
            <a:off x="384464" y="2130426"/>
            <a:ext cx="11409218" cy="1470025"/>
          </a:xfrm>
        </p:spPr>
        <p:txBody>
          <a:bodyPr/>
          <a:lstStyle/>
          <a:p>
            <a:r>
              <a:rPr lang="en-US" b="1" dirty="0"/>
              <a:t>Enrolling Adolescents into Adult Phase 3 Trials</a:t>
            </a:r>
          </a:p>
        </p:txBody>
      </p:sp>
      <p:sp>
        <p:nvSpPr>
          <p:cNvPr id="3" name="Subtitle 2">
            <a:extLst>
              <a:ext uri="{FF2B5EF4-FFF2-40B4-BE49-F238E27FC236}">
                <a16:creationId xmlns:a16="http://schemas.microsoft.com/office/drawing/2014/main" id="{E5738C8B-8368-43BA-9CE3-7714C21BBF4E}"/>
              </a:ext>
            </a:extLst>
          </p:cNvPr>
          <p:cNvSpPr>
            <a:spLocks noGrp="1"/>
          </p:cNvSpPr>
          <p:nvPr>
            <p:ph type="subTitle" idx="1"/>
          </p:nvPr>
        </p:nvSpPr>
        <p:spPr>
          <a:xfrm>
            <a:off x="1524000" y="3602038"/>
            <a:ext cx="9144000" cy="2882652"/>
          </a:xfrm>
        </p:spPr>
        <p:txBody>
          <a:bodyPr>
            <a:normAutofit fontScale="92500" lnSpcReduction="20000"/>
          </a:bodyPr>
          <a:lstStyle/>
          <a:p>
            <a:r>
              <a:rPr lang="en-US" sz="3000" dirty="0">
                <a:solidFill>
                  <a:schemeClr val="tx1"/>
                </a:solidFill>
              </a:rPr>
              <a:t>Case Study: Inflammatory Bowel Disease </a:t>
            </a:r>
          </a:p>
          <a:p>
            <a:endParaRPr lang="en-US" dirty="0"/>
          </a:p>
          <a:p>
            <a:r>
              <a:rPr lang="en-US" sz="2100" dirty="0">
                <a:solidFill>
                  <a:schemeClr val="tx1"/>
                </a:solidFill>
              </a:rPr>
              <a:t>Tara Altepeter, MD </a:t>
            </a:r>
          </a:p>
          <a:p>
            <a:r>
              <a:rPr lang="en-US" sz="2100" dirty="0">
                <a:solidFill>
                  <a:schemeClr val="tx1"/>
                </a:solidFill>
              </a:rPr>
              <a:t>Clinical Team Leader</a:t>
            </a:r>
          </a:p>
          <a:p>
            <a:endParaRPr lang="en-US" sz="2100" dirty="0">
              <a:solidFill>
                <a:schemeClr val="tx1"/>
              </a:solidFill>
            </a:endParaRPr>
          </a:p>
          <a:p>
            <a:r>
              <a:rPr lang="en-US" sz="2100" dirty="0">
                <a:solidFill>
                  <a:schemeClr val="tx1"/>
                </a:solidFill>
              </a:rPr>
              <a:t>Division of Gastroenterology and Inborn Errors Products </a:t>
            </a:r>
          </a:p>
          <a:p>
            <a:r>
              <a:rPr lang="en-US" sz="2100" dirty="0">
                <a:solidFill>
                  <a:schemeClr val="tx1"/>
                </a:solidFill>
              </a:rPr>
              <a:t>Office of New Drugs </a:t>
            </a:r>
          </a:p>
          <a:p>
            <a:r>
              <a:rPr lang="en-US" sz="2100" dirty="0">
                <a:solidFill>
                  <a:schemeClr val="tx1"/>
                </a:solidFill>
              </a:rPr>
              <a:t>Center for Drug Evaluation and Research</a:t>
            </a:r>
          </a:p>
          <a:p>
            <a:endParaRPr lang="en-US" sz="2100" dirty="0">
              <a:solidFill>
                <a:schemeClr val="tx1"/>
              </a:solidFill>
            </a:endParaRPr>
          </a:p>
          <a:p>
            <a:endParaRPr lang="en-US" sz="2100" dirty="0">
              <a:solidFill>
                <a:schemeClr val="tx1"/>
              </a:solidFill>
            </a:endParaRPr>
          </a:p>
          <a:p>
            <a:endParaRPr lang="en-US" dirty="0"/>
          </a:p>
        </p:txBody>
      </p:sp>
    </p:spTree>
    <p:extLst>
      <p:ext uri="{BB962C8B-B14F-4D97-AF65-F5344CB8AC3E}">
        <p14:creationId xmlns:p14="http://schemas.microsoft.com/office/powerpoint/2010/main" val="128342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C500-ADF4-4479-B78B-AB7640E9511F}"/>
              </a:ext>
            </a:extLst>
          </p:cNvPr>
          <p:cNvSpPr>
            <a:spLocks noGrp="1"/>
          </p:cNvSpPr>
          <p:nvPr>
            <p:ph type="title"/>
          </p:nvPr>
        </p:nvSpPr>
        <p:spPr/>
        <p:txBody>
          <a:bodyPr/>
          <a:lstStyle/>
          <a:p>
            <a:r>
              <a:rPr lang="en-US" b="1" dirty="0"/>
              <a:t>Similarity in IBD</a:t>
            </a:r>
          </a:p>
        </p:txBody>
      </p:sp>
      <p:sp>
        <p:nvSpPr>
          <p:cNvPr id="3" name="Content Placeholder 2">
            <a:extLst>
              <a:ext uri="{FF2B5EF4-FFF2-40B4-BE49-F238E27FC236}">
                <a16:creationId xmlns:a16="http://schemas.microsoft.com/office/drawing/2014/main" id="{17229CED-0A1A-4807-AC08-365EDB906B75}"/>
              </a:ext>
            </a:extLst>
          </p:cNvPr>
          <p:cNvSpPr>
            <a:spLocks noGrp="1"/>
          </p:cNvSpPr>
          <p:nvPr>
            <p:ph idx="4294967295"/>
          </p:nvPr>
        </p:nvSpPr>
        <p:spPr>
          <a:xfrm>
            <a:off x="431801" y="2009776"/>
            <a:ext cx="11345471" cy="4671579"/>
          </a:xfrm>
        </p:spPr>
        <p:txBody>
          <a:bodyPr>
            <a:normAutofit fontScale="85000" lnSpcReduction="20000"/>
          </a:bodyPr>
          <a:lstStyle/>
          <a:p>
            <a:r>
              <a:rPr lang="en-US" dirty="0"/>
              <a:t>Sufficient similarity in disease progression and response to treatment between adult and pediatric patients is generally accepted by the IBD community and FDA.</a:t>
            </a:r>
          </a:p>
          <a:p>
            <a:r>
              <a:rPr lang="en-US" dirty="0"/>
              <a:t>This is based on similarities between phenotypes and complications, as well as in response to treatment. </a:t>
            </a:r>
          </a:p>
          <a:p>
            <a:pPr lvl="1"/>
            <a:r>
              <a:rPr lang="en-US" dirty="0"/>
              <a:t>Though many treatments are used off label, in general, treatments that are useful in adults have been shown to have similar treatment effect in pediatric patients.*</a:t>
            </a:r>
          </a:p>
          <a:p>
            <a:pPr lvl="1"/>
            <a:r>
              <a:rPr lang="en-US" dirty="0"/>
              <a:t>To date, reports on the safe and effective use of many of these medications published by the larger pediatric IBD centers, registries and other sources have not identified any examples where a treatment that is efficacious in adults does not benefit pediatric patients. </a:t>
            </a:r>
          </a:p>
          <a:p>
            <a:pPr lvl="1"/>
            <a:endParaRPr lang="en-US" sz="2200" dirty="0"/>
          </a:p>
          <a:p>
            <a:pPr marL="57150" indent="0">
              <a:buNone/>
            </a:pPr>
            <a:r>
              <a:rPr lang="en-US" sz="2600" dirty="0"/>
              <a:t>*often based on clinical experience, published data and expert opinion, as there are a paucity of controlled clinical trials in this population. </a:t>
            </a:r>
          </a:p>
        </p:txBody>
      </p:sp>
    </p:spTree>
    <p:extLst>
      <p:ext uri="{BB962C8B-B14F-4D97-AF65-F5344CB8AC3E}">
        <p14:creationId xmlns:p14="http://schemas.microsoft.com/office/powerpoint/2010/main" val="61480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C66D-79AC-4D0A-8709-FD0262436E2A}"/>
              </a:ext>
            </a:extLst>
          </p:cNvPr>
          <p:cNvSpPr>
            <a:spLocks noGrp="1"/>
          </p:cNvSpPr>
          <p:nvPr>
            <p:ph type="title"/>
          </p:nvPr>
        </p:nvSpPr>
        <p:spPr/>
        <p:txBody>
          <a:bodyPr>
            <a:normAutofit fontScale="90000"/>
          </a:bodyPr>
          <a:lstStyle/>
          <a:p>
            <a:r>
              <a:rPr lang="en-US" b="1" dirty="0"/>
              <a:t>What must be present to consider this approach?</a:t>
            </a:r>
          </a:p>
        </p:txBody>
      </p:sp>
      <p:sp>
        <p:nvSpPr>
          <p:cNvPr id="3" name="Content Placeholder 2">
            <a:extLst>
              <a:ext uri="{FF2B5EF4-FFF2-40B4-BE49-F238E27FC236}">
                <a16:creationId xmlns:a16="http://schemas.microsoft.com/office/drawing/2014/main" id="{6D28163D-1B10-4737-99A4-97C8B6058D64}"/>
              </a:ext>
            </a:extLst>
          </p:cNvPr>
          <p:cNvSpPr>
            <a:spLocks noGrp="1"/>
          </p:cNvSpPr>
          <p:nvPr>
            <p:ph idx="4294967295"/>
          </p:nvPr>
        </p:nvSpPr>
        <p:spPr>
          <a:xfrm>
            <a:off x="423264" y="2016079"/>
            <a:ext cx="11345471" cy="4286043"/>
          </a:xfrm>
        </p:spPr>
        <p:txBody>
          <a:bodyPr>
            <a:normAutofit/>
          </a:bodyPr>
          <a:lstStyle/>
          <a:p>
            <a:r>
              <a:rPr lang="en-US" dirty="0"/>
              <a:t>Sufficient similarity in disease progression and anticipated response to therapy between adult and pediatric patients to support extrapolation</a:t>
            </a:r>
          </a:p>
          <a:p>
            <a:r>
              <a:rPr lang="en-US" dirty="0">
                <a:solidFill>
                  <a:schemeClr val="accent1"/>
                </a:solidFill>
              </a:rPr>
              <a:t>Prospect of direct benefit to pediatric subjects</a:t>
            </a:r>
          </a:p>
          <a:p>
            <a:r>
              <a:rPr lang="en-US" dirty="0"/>
              <a:t>Adequate preliminary dosing and PK information to support dose selection</a:t>
            </a:r>
          </a:p>
          <a:p>
            <a:r>
              <a:rPr lang="en-US" dirty="0"/>
              <a:t>Adequate nonclinical and preliminary clinical safety data to support that use in pediatrics would be reasonable</a:t>
            </a:r>
          </a:p>
        </p:txBody>
      </p:sp>
    </p:spTree>
    <p:extLst>
      <p:ext uri="{BB962C8B-B14F-4D97-AF65-F5344CB8AC3E}">
        <p14:creationId xmlns:p14="http://schemas.microsoft.com/office/powerpoint/2010/main" val="275058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33C1-D7F9-43F9-836C-2632C562EB31}"/>
              </a:ext>
            </a:extLst>
          </p:cNvPr>
          <p:cNvSpPr>
            <a:spLocks noGrp="1"/>
          </p:cNvSpPr>
          <p:nvPr>
            <p:ph type="title"/>
          </p:nvPr>
        </p:nvSpPr>
        <p:spPr/>
        <p:txBody>
          <a:bodyPr/>
          <a:lstStyle/>
          <a:p>
            <a:r>
              <a:rPr lang="en-US" b="1" dirty="0"/>
              <a:t>Prospect of Direct Benefit</a:t>
            </a:r>
          </a:p>
        </p:txBody>
      </p:sp>
      <p:sp>
        <p:nvSpPr>
          <p:cNvPr id="3" name="Content Placeholder 2">
            <a:extLst>
              <a:ext uri="{FF2B5EF4-FFF2-40B4-BE49-F238E27FC236}">
                <a16:creationId xmlns:a16="http://schemas.microsoft.com/office/drawing/2014/main" id="{0CAE8C94-C74C-48FD-B3D7-F290ED1605BE}"/>
              </a:ext>
            </a:extLst>
          </p:cNvPr>
          <p:cNvSpPr>
            <a:spLocks noGrp="1"/>
          </p:cNvSpPr>
          <p:nvPr>
            <p:ph idx="4294967295"/>
          </p:nvPr>
        </p:nvSpPr>
        <p:spPr>
          <a:xfrm>
            <a:off x="414730" y="1949699"/>
            <a:ext cx="11345471" cy="4286043"/>
          </a:xfrm>
        </p:spPr>
        <p:txBody>
          <a:bodyPr>
            <a:normAutofit fontScale="70000" lnSpcReduction="20000"/>
          </a:bodyPr>
          <a:lstStyle/>
          <a:p>
            <a:r>
              <a:rPr lang="en-US" dirty="0"/>
              <a:t>As required by 21 CFR 50 Subpart D, an investigational drug which incurs more than minimal risk… must offer the prospect of direct benefit to individual subjects. </a:t>
            </a:r>
          </a:p>
          <a:p>
            <a:endParaRPr lang="en-US" dirty="0"/>
          </a:p>
          <a:p>
            <a:r>
              <a:rPr lang="en-US" dirty="0"/>
              <a:t>Initially prospect of benefit was interpreted by both the Agency and Industry Sponsors to mean </a:t>
            </a:r>
            <a:r>
              <a:rPr lang="en-US" i="1" dirty="0"/>
              <a:t>clearly confirmed</a:t>
            </a:r>
            <a:r>
              <a:rPr lang="en-US" dirty="0"/>
              <a:t> efficacy data in adults, but the standard is changing as basic science advances, in order to meet the evolving needs of pediatric patients and families. </a:t>
            </a:r>
          </a:p>
          <a:p>
            <a:r>
              <a:rPr lang="en-US" dirty="0"/>
              <a:t>Examples of acceptable data in support of prospect of direct benefit vary by the disease, severity of disease, and anticipated risk profile of the drug.</a:t>
            </a:r>
          </a:p>
          <a:p>
            <a:pPr lvl="1"/>
            <a:r>
              <a:rPr lang="en-US" dirty="0"/>
              <a:t>In IBD, we may be able to accept encouraging phase 2 efficacy and safety data in adults. </a:t>
            </a:r>
          </a:p>
          <a:p>
            <a:pPr lvl="1"/>
            <a:r>
              <a:rPr lang="en-US" dirty="0"/>
              <a:t>In some conditions (those that occur only in infants or children, without analogous condition in adults), it may be necessary to accept encouraging animal data to support the prospect of benefit; otherwise, it may never be possible to develop treatments for certain conditions. </a:t>
            </a:r>
          </a:p>
        </p:txBody>
      </p:sp>
    </p:spTree>
    <p:extLst>
      <p:ext uri="{BB962C8B-B14F-4D97-AF65-F5344CB8AC3E}">
        <p14:creationId xmlns:p14="http://schemas.microsoft.com/office/powerpoint/2010/main" val="212197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C66D-79AC-4D0A-8709-FD0262436E2A}"/>
              </a:ext>
            </a:extLst>
          </p:cNvPr>
          <p:cNvSpPr>
            <a:spLocks noGrp="1"/>
          </p:cNvSpPr>
          <p:nvPr>
            <p:ph type="title"/>
          </p:nvPr>
        </p:nvSpPr>
        <p:spPr/>
        <p:txBody>
          <a:bodyPr>
            <a:normAutofit fontScale="90000"/>
          </a:bodyPr>
          <a:lstStyle/>
          <a:p>
            <a:r>
              <a:rPr lang="en-US" b="1" dirty="0"/>
              <a:t>What must be present to consider this approach?</a:t>
            </a:r>
          </a:p>
        </p:txBody>
      </p:sp>
      <p:sp>
        <p:nvSpPr>
          <p:cNvPr id="3" name="Content Placeholder 2">
            <a:extLst>
              <a:ext uri="{FF2B5EF4-FFF2-40B4-BE49-F238E27FC236}">
                <a16:creationId xmlns:a16="http://schemas.microsoft.com/office/drawing/2014/main" id="{6D28163D-1B10-4737-99A4-97C8B6058D64}"/>
              </a:ext>
            </a:extLst>
          </p:cNvPr>
          <p:cNvSpPr>
            <a:spLocks noGrp="1"/>
          </p:cNvSpPr>
          <p:nvPr>
            <p:ph idx="4294967295"/>
          </p:nvPr>
        </p:nvSpPr>
        <p:spPr>
          <a:xfrm>
            <a:off x="431799" y="2063212"/>
            <a:ext cx="11345471" cy="4286043"/>
          </a:xfrm>
        </p:spPr>
        <p:txBody>
          <a:bodyPr>
            <a:normAutofit/>
          </a:bodyPr>
          <a:lstStyle/>
          <a:p>
            <a:r>
              <a:rPr lang="en-US" dirty="0"/>
              <a:t>Sufficient similarity in disease progression and anticipated response to therapy between adult and pediatric patients to support extrapolation</a:t>
            </a:r>
          </a:p>
          <a:p>
            <a:r>
              <a:rPr lang="en-US" dirty="0"/>
              <a:t>Prospect of direct benefit to pediatric subjects</a:t>
            </a:r>
          </a:p>
          <a:p>
            <a:r>
              <a:rPr lang="en-US" dirty="0">
                <a:solidFill>
                  <a:schemeClr val="accent1"/>
                </a:solidFill>
              </a:rPr>
              <a:t>Adequate preliminary dosing and PK information to support dose selection</a:t>
            </a:r>
          </a:p>
          <a:p>
            <a:r>
              <a:rPr lang="en-US" dirty="0"/>
              <a:t>Adequate nonclinical and preliminary clinical safety data to support that use in pediatrics would be reasonable</a:t>
            </a:r>
          </a:p>
        </p:txBody>
      </p:sp>
    </p:spTree>
    <p:extLst>
      <p:ext uri="{BB962C8B-B14F-4D97-AF65-F5344CB8AC3E}">
        <p14:creationId xmlns:p14="http://schemas.microsoft.com/office/powerpoint/2010/main" val="48072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23D6-DD74-41D7-B877-675A83F2A9F8}"/>
              </a:ext>
            </a:extLst>
          </p:cNvPr>
          <p:cNvSpPr>
            <a:spLocks noGrp="1"/>
          </p:cNvSpPr>
          <p:nvPr>
            <p:ph type="title"/>
          </p:nvPr>
        </p:nvSpPr>
        <p:spPr/>
        <p:txBody>
          <a:bodyPr/>
          <a:lstStyle/>
          <a:p>
            <a:r>
              <a:rPr lang="en-US" b="1" dirty="0"/>
              <a:t>Dose selection is crucial </a:t>
            </a:r>
          </a:p>
        </p:txBody>
      </p:sp>
      <p:sp>
        <p:nvSpPr>
          <p:cNvPr id="3" name="Content Placeholder 2">
            <a:extLst>
              <a:ext uri="{FF2B5EF4-FFF2-40B4-BE49-F238E27FC236}">
                <a16:creationId xmlns:a16="http://schemas.microsoft.com/office/drawing/2014/main" id="{0F0D9DD2-E1B9-48C1-8AA1-C302BEFE7544}"/>
              </a:ext>
            </a:extLst>
          </p:cNvPr>
          <p:cNvSpPr>
            <a:spLocks noGrp="1"/>
          </p:cNvSpPr>
          <p:nvPr>
            <p:ph idx="4294967295"/>
          </p:nvPr>
        </p:nvSpPr>
        <p:spPr>
          <a:xfrm>
            <a:off x="431799" y="2009776"/>
            <a:ext cx="11345471" cy="4286043"/>
          </a:xfrm>
        </p:spPr>
        <p:txBody>
          <a:bodyPr>
            <a:normAutofit/>
          </a:bodyPr>
          <a:lstStyle/>
          <a:p>
            <a:r>
              <a:rPr lang="en-US" dirty="0"/>
              <a:t>Robust data from phase 2 studies in adults supporting that the chosen dose(s) are likely to be efficacious is an absolute requirement for this approach.</a:t>
            </a:r>
          </a:p>
          <a:p>
            <a:r>
              <a:rPr lang="en-US" dirty="0"/>
              <a:t>Data across a wide variety of drugs and diseases support the assertion that adolescents can generally be treated with the same dose as adults and expect similar systemic exposure.*</a:t>
            </a:r>
          </a:p>
          <a:p>
            <a:r>
              <a:rPr lang="en-US" dirty="0"/>
              <a:t>Within IBD, we have examples of confirmatory data across multiple products that support this assertion. </a:t>
            </a:r>
          </a:p>
          <a:p>
            <a:endParaRPr lang="en-US" dirty="0"/>
          </a:p>
        </p:txBody>
      </p:sp>
      <p:sp>
        <p:nvSpPr>
          <p:cNvPr id="4" name="TextBox 3">
            <a:extLst>
              <a:ext uri="{FF2B5EF4-FFF2-40B4-BE49-F238E27FC236}">
                <a16:creationId xmlns:a16="http://schemas.microsoft.com/office/drawing/2014/main" id="{F6C1B04D-8122-431A-A268-19F362F69CD4}"/>
              </a:ext>
            </a:extLst>
          </p:cNvPr>
          <p:cNvSpPr txBox="1"/>
          <p:nvPr/>
        </p:nvSpPr>
        <p:spPr>
          <a:xfrm>
            <a:off x="226242" y="6295819"/>
            <a:ext cx="12057999" cy="954107"/>
          </a:xfrm>
          <a:prstGeom prst="rect">
            <a:avLst/>
          </a:prstGeom>
          <a:noFill/>
        </p:spPr>
        <p:txBody>
          <a:bodyPr wrap="square" rtlCol="0">
            <a:spAutoFit/>
          </a:bodyPr>
          <a:lstStyle/>
          <a:p>
            <a:r>
              <a:rPr lang="en-US" sz="1300" dirty="0"/>
              <a:t>*</a:t>
            </a:r>
            <a:r>
              <a:rPr lang="en-US" sz="1300" dirty="0" err="1"/>
              <a:t>Momper</a:t>
            </a:r>
            <a:r>
              <a:rPr lang="en-US" sz="1300" dirty="0"/>
              <a:t> JD, Mulugeta Y, Green DJ, </a:t>
            </a:r>
            <a:r>
              <a:rPr lang="en-US" sz="1300" dirty="0" err="1"/>
              <a:t>Karesh</a:t>
            </a:r>
            <a:r>
              <a:rPr lang="en-US" sz="1300" dirty="0"/>
              <a:t> A, Krudys KM, Sachs HC, Yao LP, </a:t>
            </a:r>
            <a:r>
              <a:rPr lang="en-US" sz="1300" dirty="0" err="1"/>
              <a:t>Burckart</a:t>
            </a:r>
            <a:r>
              <a:rPr lang="en-US" sz="1300" dirty="0"/>
              <a:t> GJ. Adolescent dosing and labeling since the Food and Drug Administration Amendments Act of 2007. JAMA pediatrics. 2013 Oct 1;167(10):926-32.</a:t>
            </a:r>
          </a:p>
          <a:p>
            <a:r>
              <a:rPr lang="en-US" sz="1200" dirty="0"/>
              <a:t> </a:t>
            </a:r>
          </a:p>
          <a:p>
            <a:endParaRPr lang="en-US" dirty="0"/>
          </a:p>
        </p:txBody>
      </p:sp>
    </p:spTree>
    <p:extLst>
      <p:ext uri="{BB962C8B-B14F-4D97-AF65-F5344CB8AC3E}">
        <p14:creationId xmlns:p14="http://schemas.microsoft.com/office/powerpoint/2010/main" val="412095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C66D-79AC-4D0A-8709-FD0262436E2A}"/>
              </a:ext>
            </a:extLst>
          </p:cNvPr>
          <p:cNvSpPr>
            <a:spLocks noGrp="1"/>
          </p:cNvSpPr>
          <p:nvPr>
            <p:ph type="title"/>
          </p:nvPr>
        </p:nvSpPr>
        <p:spPr/>
        <p:txBody>
          <a:bodyPr>
            <a:normAutofit fontScale="90000"/>
          </a:bodyPr>
          <a:lstStyle/>
          <a:p>
            <a:r>
              <a:rPr lang="en-US" b="1" dirty="0"/>
              <a:t>What must be present to consider this approach?</a:t>
            </a:r>
          </a:p>
        </p:txBody>
      </p:sp>
      <p:sp>
        <p:nvSpPr>
          <p:cNvPr id="3" name="Content Placeholder 2">
            <a:extLst>
              <a:ext uri="{FF2B5EF4-FFF2-40B4-BE49-F238E27FC236}">
                <a16:creationId xmlns:a16="http://schemas.microsoft.com/office/drawing/2014/main" id="{6D28163D-1B10-4737-99A4-97C8B6058D64}"/>
              </a:ext>
            </a:extLst>
          </p:cNvPr>
          <p:cNvSpPr>
            <a:spLocks noGrp="1"/>
          </p:cNvSpPr>
          <p:nvPr>
            <p:ph idx="4294967295"/>
          </p:nvPr>
        </p:nvSpPr>
        <p:spPr>
          <a:xfrm>
            <a:off x="431799" y="2082066"/>
            <a:ext cx="11345471" cy="4286043"/>
          </a:xfrm>
        </p:spPr>
        <p:txBody>
          <a:bodyPr>
            <a:normAutofit/>
          </a:bodyPr>
          <a:lstStyle/>
          <a:p>
            <a:r>
              <a:rPr lang="en-US" dirty="0"/>
              <a:t>Sufficient similarity in disease progression and anticipated response to therapy between adult and pediatric patients to support extrapolation</a:t>
            </a:r>
          </a:p>
          <a:p>
            <a:r>
              <a:rPr lang="en-US" dirty="0"/>
              <a:t>Prospect of direct benefit to pediatric subjects</a:t>
            </a:r>
          </a:p>
          <a:p>
            <a:r>
              <a:rPr lang="en-US" dirty="0"/>
              <a:t>Adequate preliminary dosing and PK information to support dose selection</a:t>
            </a:r>
          </a:p>
          <a:p>
            <a:r>
              <a:rPr lang="en-US" dirty="0">
                <a:solidFill>
                  <a:schemeClr val="accent1"/>
                </a:solidFill>
              </a:rPr>
              <a:t>Adequate nonclinical and preliminary clinical safety data to support that early use in pediatrics would be reasonable</a:t>
            </a:r>
          </a:p>
        </p:txBody>
      </p:sp>
    </p:spTree>
    <p:extLst>
      <p:ext uri="{BB962C8B-B14F-4D97-AF65-F5344CB8AC3E}">
        <p14:creationId xmlns:p14="http://schemas.microsoft.com/office/powerpoint/2010/main" val="98434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E9E2-BEB2-46D9-9823-48B3BB3C46B0}"/>
              </a:ext>
            </a:extLst>
          </p:cNvPr>
          <p:cNvSpPr>
            <a:spLocks noGrp="1"/>
          </p:cNvSpPr>
          <p:nvPr>
            <p:ph type="title"/>
          </p:nvPr>
        </p:nvSpPr>
        <p:spPr/>
        <p:txBody>
          <a:bodyPr/>
          <a:lstStyle/>
          <a:p>
            <a:r>
              <a:rPr lang="en-US" b="1" dirty="0"/>
              <a:t>Support of Safety</a:t>
            </a:r>
          </a:p>
        </p:txBody>
      </p:sp>
      <p:sp>
        <p:nvSpPr>
          <p:cNvPr id="3" name="Content Placeholder 2">
            <a:extLst>
              <a:ext uri="{FF2B5EF4-FFF2-40B4-BE49-F238E27FC236}">
                <a16:creationId xmlns:a16="http://schemas.microsoft.com/office/drawing/2014/main" id="{42160265-18C4-49B9-8851-1ADA8157A75C}"/>
              </a:ext>
            </a:extLst>
          </p:cNvPr>
          <p:cNvSpPr>
            <a:spLocks noGrp="1"/>
          </p:cNvSpPr>
          <p:nvPr>
            <p:ph idx="4294967295"/>
          </p:nvPr>
        </p:nvSpPr>
        <p:spPr>
          <a:xfrm>
            <a:off x="423264" y="1949699"/>
            <a:ext cx="11345471" cy="4771141"/>
          </a:xfrm>
        </p:spPr>
        <p:txBody>
          <a:bodyPr>
            <a:normAutofit fontScale="85000" lnSpcReduction="20000"/>
          </a:bodyPr>
          <a:lstStyle/>
          <a:p>
            <a:r>
              <a:rPr lang="en-US" dirty="0"/>
              <a:t>Extrapolation concept applies to efficacy, and not safety. However…</a:t>
            </a:r>
          </a:p>
          <a:p>
            <a:r>
              <a:rPr lang="en-US" dirty="0"/>
              <a:t>Enrolling adolescents before a final characterization of the risk/benefit profile of a drug (i.e., pre-approval setting) requires careful consideration of the known and anticipated risks to pediatric patients, informed by:</a:t>
            </a:r>
          </a:p>
          <a:p>
            <a:pPr lvl="1"/>
            <a:r>
              <a:rPr lang="en-US" dirty="0"/>
              <a:t>knowledge of other drugs in class, nonclinical studies, risks of no treatment and/or unregulated off-label use  </a:t>
            </a:r>
          </a:p>
          <a:p>
            <a:r>
              <a:rPr lang="en-US" dirty="0"/>
              <a:t>It is important to acknowledge that waiting for “certainty” is not always in the pediatric patients’ best interest. </a:t>
            </a:r>
          </a:p>
          <a:p>
            <a:r>
              <a:rPr lang="en-US" dirty="0"/>
              <a:t>If the alternative remains off-label use of a drug because there is no other option available to control a serious disease, the option to enroll adolescents into a clinical trial in the pre-approval setting (with careful oversight and close monitoring) may become an more acceptable option. </a:t>
            </a:r>
          </a:p>
        </p:txBody>
      </p:sp>
    </p:spTree>
    <p:extLst>
      <p:ext uri="{BB962C8B-B14F-4D97-AF65-F5344CB8AC3E}">
        <p14:creationId xmlns:p14="http://schemas.microsoft.com/office/powerpoint/2010/main" val="244748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06DD-3D1A-44F8-9818-24871EC85709}"/>
              </a:ext>
            </a:extLst>
          </p:cNvPr>
          <p:cNvSpPr>
            <a:spLocks noGrp="1"/>
          </p:cNvSpPr>
          <p:nvPr>
            <p:ph type="title"/>
          </p:nvPr>
        </p:nvSpPr>
        <p:spPr/>
        <p:txBody>
          <a:bodyPr/>
          <a:lstStyle/>
          <a:p>
            <a:r>
              <a:rPr lang="en-US" b="1" dirty="0"/>
              <a:t>Operational Considerations</a:t>
            </a:r>
          </a:p>
        </p:txBody>
      </p:sp>
      <p:sp>
        <p:nvSpPr>
          <p:cNvPr id="3" name="Content Placeholder 2">
            <a:extLst>
              <a:ext uri="{FF2B5EF4-FFF2-40B4-BE49-F238E27FC236}">
                <a16:creationId xmlns:a16="http://schemas.microsoft.com/office/drawing/2014/main" id="{1F6A0519-8141-44AF-8E6F-9D0EC6B28B4D}"/>
              </a:ext>
            </a:extLst>
          </p:cNvPr>
          <p:cNvSpPr>
            <a:spLocks noGrp="1"/>
          </p:cNvSpPr>
          <p:nvPr>
            <p:ph idx="4294967295"/>
          </p:nvPr>
        </p:nvSpPr>
        <p:spPr>
          <a:xfrm>
            <a:off x="431799" y="2044359"/>
            <a:ext cx="11345471" cy="4286043"/>
          </a:xfrm>
        </p:spPr>
        <p:txBody>
          <a:bodyPr>
            <a:normAutofit fontScale="85000" lnSpcReduction="20000"/>
          </a:bodyPr>
          <a:lstStyle/>
          <a:p>
            <a:r>
              <a:rPr lang="en-US" dirty="0"/>
              <a:t>Site selection </a:t>
            </a:r>
          </a:p>
          <a:p>
            <a:pPr lvl="1"/>
            <a:r>
              <a:rPr lang="en-US" dirty="0"/>
              <a:t>Option to have adolescents referred to an adult site for trial participation</a:t>
            </a:r>
          </a:p>
          <a:p>
            <a:pPr lvl="1"/>
            <a:r>
              <a:rPr lang="en-US" dirty="0"/>
              <a:t>Open new sites at higher volume pediatric centers to run the same program </a:t>
            </a:r>
          </a:p>
          <a:p>
            <a:pPr lvl="1"/>
            <a:endParaRPr lang="en-US" dirty="0"/>
          </a:p>
          <a:p>
            <a:r>
              <a:rPr lang="en-US" dirty="0"/>
              <a:t>Trial design considerations</a:t>
            </a:r>
          </a:p>
          <a:p>
            <a:pPr lvl="1"/>
            <a:r>
              <a:rPr lang="en-US" dirty="0"/>
              <a:t>Placebo control</a:t>
            </a:r>
          </a:p>
          <a:p>
            <a:pPr lvl="2"/>
            <a:r>
              <a:rPr lang="en-US" dirty="0"/>
              <a:t>Rescue therapy, option to exit to open label, issue of equipoise / other available therapies</a:t>
            </a:r>
          </a:p>
          <a:p>
            <a:pPr lvl="1"/>
            <a:r>
              <a:rPr lang="en-US" dirty="0"/>
              <a:t>Number of blood draws, visits, and assessments</a:t>
            </a:r>
          </a:p>
          <a:p>
            <a:pPr lvl="1"/>
            <a:r>
              <a:rPr lang="en-US" dirty="0"/>
              <a:t>Performance characteristics (validity and reliability) of certain patient-reported outcome (PRO) tools developed for use in adults may not be well established, particularly in the younger adolescents</a:t>
            </a:r>
          </a:p>
          <a:p>
            <a:pPr lvl="2"/>
            <a:r>
              <a:rPr lang="en-US" dirty="0"/>
              <a:t>Both the concepts captured, as well as the language used, may require some modification </a:t>
            </a:r>
          </a:p>
        </p:txBody>
      </p:sp>
    </p:spTree>
    <p:extLst>
      <p:ext uri="{BB962C8B-B14F-4D97-AF65-F5344CB8AC3E}">
        <p14:creationId xmlns:p14="http://schemas.microsoft.com/office/powerpoint/2010/main" val="415577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8F45-4F43-4D1E-B574-D67C369173B6}"/>
              </a:ext>
            </a:extLst>
          </p:cNvPr>
          <p:cNvSpPr>
            <a:spLocks noGrp="1"/>
          </p:cNvSpPr>
          <p:nvPr>
            <p:ph type="title"/>
          </p:nvPr>
        </p:nvSpPr>
        <p:spPr/>
        <p:txBody>
          <a:bodyPr/>
          <a:lstStyle/>
          <a:p>
            <a:r>
              <a:rPr lang="en-US" b="1" dirty="0"/>
              <a:t>Other considerations</a:t>
            </a:r>
          </a:p>
        </p:txBody>
      </p:sp>
      <p:sp>
        <p:nvSpPr>
          <p:cNvPr id="3" name="Content Placeholder 2">
            <a:extLst>
              <a:ext uri="{FF2B5EF4-FFF2-40B4-BE49-F238E27FC236}">
                <a16:creationId xmlns:a16="http://schemas.microsoft.com/office/drawing/2014/main" id="{EBB712AD-5AFD-4EF3-A470-C013F0DD017E}"/>
              </a:ext>
            </a:extLst>
          </p:cNvPr>
          <p:cNvSpPr>
            <a:spLocks noGrp="1"/>
          </p:cNvSpPr>
          <p:nvPr>
            <p:ph idx="4294967295"/>
          </p:nvPr>
        </p:nvSpPr>
        <p:spPr>
          <a:xfrm>
            <a:off x="414730" y="1949699"/>
            <a:ext cx="11345471" cy="4553971"/>
          </a:xfrm>
        </p:spPr>
        <p:txBody>
          <a:bodyPr>
            <a:normAutofit fontScale="92500"/>
          </a:bodyPr>
          <a:lstStyle/>
          <a:p>
            <a:r>
              <a:rPr lang="en-US" dirty="0"/>
              <a:t>Timing of implementation </a:t>
            </a:r>
          </a:p>
          <a:p>
            <a:pPr lvl="1"/>
            <a:r>
              <a:rPr lang="en-US" dirty="0"/>
              <a:t>A possible approach to address questions about prospect of direct benefit might be to delay initiation until an interim analysis for futility has been conducted, and an interim DSMB review of safety has occurred</a:t>
            </a:r>
          </a:p>
          <a:p>
            <a:r>
              <a:rPr lang="en-US" dirty="0"/>
              <a:t>Sample size of sub-population </a:t>
            </a:r>
          </a:p>
          <a:p>
            <a:pPr lvl="1"/>
            <a:r>
              <a:rPr lang="en-US" dirty="0"/>
              <a:t>For a given disease and drug, what constitutes an acceptable sample size of the sub-population that would support an approval for that group, </a:t>
            </a:r>
            <a:r>
              <a:rPr lang="en-US" i="1" dirty="0"/>
              <a:t>vs</a:t>
            </a:r>
            <a:r>
              <a:rPr lang="en-US" dirty="0"/>
              <a:t> what would only serve to inform additional necessary pediatric trials</a:t>
            </a:r>
          </a:p>
          <a:p>
            <a:pPr lvl="1"/>
            <a:r>
              <a:rPr lang="en-US" dirty="0"/>
              <a:t>May be a moving target pending outcomes and safety issues that may not be fully apparent at the outset. </a:t>
            </a:r>
          </a:p>
          <a:p>
            <a:pPr lvl="1"/>
            <a:endParaRPr lang="en-US" dirty="0"/>
          </a:p>
          <a:p>
            <a:endParaRPr lang="en-US" dirty="0"/>
          </a:p>
          <a:p>
            <a:pPr marL="457200" lvl="1" indent="0">
              <a:buNone/>
            </a:pPr>
            <a:endParaRPr lang="en-US" dirty="0"/>
          </a:p>
          <a:p>
            <a:pPr marL="57150" indent="0">
              <a:buNone/>
            </a:pPr>
            <a:endParaRPr lang="en-US" dirty="0"/>
          </a:p>
        </p:txBody>
      </p:sp>
    </p:spTree>
    <p:extLst>
      <p:ext uri="{BB962C8B-B14F-4D97-AF65-F5344CB8AC3E}">
        <p14:creationId xmlns:p14="http://schemas.microsoft.com/office/powerpoint/2010/main" val="359528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08F0-F77F-4ADC-8C95-F66C040918A3}"/>
              </a:ext>
            </a:extLst>
          </p:cNvPr>
          <p:cNvSpPr>
            <a:spLocks noGrp="1"/>
          </p:cNvSpPr>
          <p:nvPr>
            <p:ph type="title"/>
          </p:nvPr>
        </p:nvSpPr>
        <p:spPr/>
        <p:txBody>
          <a:bodyPr/>
          <a:lstStyle/>
          <a:p>
            <a:r>
              <a:rPr lang="en-US" b="1" dirty="0"/>
              <a:t>Successes and Challenges</a:t>
            </a:r>
          </a:p>
        </p:txBody>
      </p:sp>
      <p:sp>
        <p:nvSpPr>
          <p:cNvPr id="3" name="Content Placeholder 2">
            <a:extLst>
              <a:ext uri="{FF2B5EF4-FFF2-40B4-BE49-F238E27FC236}">
                <a16:creationId xmlns:a16="http://schemas.microsoft.com/office/drawing/2014/main" id="{10C4D60D-0136-4E32-90A4-703BE506261F}"/>
              </a:ext>
            </a:extLst>
          </p:cNvPr>
          <p:cNvSpPr>
            <a:spLocks noGrp="1"/>
          </p:cNvSpPr>
          <p:nvPr>
            <p:ph idx="4294967295"/>
          </p:nvPr>
        </p:nvSpPr>
        <p:spPr>
          <a:xfrm>
            <a:off x="423264" y="2053786"/>
            <a:ext cx="11345471" cy="4609904"/>
          </a:xfrm>
        </p:spPr>
        <p:txBody>
          <a:bodyPr>
            <a:normAutofit fontScale="85000" lnSpcReduction="20000"/>
          </a:bodyPr>
          <a:lstStyle/>
          <a:p>
            <a:r>
              <a:rPr lang="en-US" dirty="0"/>
              <a:t>The approach to including adolescents into adult phase 3 trials is new in IBD, and is not met with clear enthusiasm by all stakeholders due to: </a:t>
            </a:r>
          </a:p>
          <a:p>
            <a:pPr lvl="1"/>
            <a:r>
              <a:rPr lang="en-US" dirty="0"/>
              <a:t>Concerns about differences between FDA and other regulatory bodies </a:t>
            </a:r>
          </a:p>
          <a:p>
            <a:pPr lvl="1"/>
            <a:r>
              <a:rPr lang="en-US" dirty="0"/>
              <a:t>Reluctance to expose pediatric patients to an “unknown”</a:t>
            </a:r>
          </a:p>
          <a:p>
            <a:pPr lvl="1"/>
            <a:r>
              <a:rPr lang="en-US" dirty="0"/>
              <a:t>Uncertainties regarding whether a small number of enrolled pediatric patients will be adequate to support an early approval below age 18</a:t>
            </a:r>
          </a:p>
          <a:p>
            <a:pPr lvl="1"/>
            <a:r>
              <a:rPr lang="en-US" dirty="0"/>
              <a:t>Perceived risk to adult program (efficacy or safety related) on part of industry sponsors</a:t>
            </a:r>
          </a:p>
          <a:p>
            <a:r>
              <a:rPr lang="en-US" dirty="0"/>
              <a:t>However, this approach has been clearly successful in some disease areas (asthma, anti-infectives, etc.) and, therefore, warrants consideration. </a:t>
            </a:r>
          </a:p>
          <a:p>
            <a:r>
              <a:rPr lang="en-US" dirty="0"/>
              <a:t>Remains one of several potential strategies aimed at achieving a shared goal of collecting adequate data in pediatric patients to appropriately label drugs for safe and effective use, in a timely manner.</a:t>
            </a:r>
          </a:p>
          <a:p>
            <a:endParaRPr lang="en-US" dirty="0"/>
          </a:p>
        </p:txBody>
      </p:sp>
    </p:spTree>
    <p:extLst>
      <p:ext uri="{BB962C8B-B14F-4D97-AF65-F5344CB8AC3E}">
        <p14:creationId xmlns:p14="http://schemas.microsoft.com/office/powerpoint/2010/main" val="269902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2255-4A95-48D9-9ECA-1B6CD1BD5EB8}"/>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99E7554E-BEEA-491E-9AC8-AA94FC612499}"/>
              </a:ext>
            </a:extLst>
          </p:cNvPr>
          <p:cNvSpPr>
            <a:spLocks noGrp="1"/>
          </p:cNvSpPr>
          <p:nvPr>
            <p:ph idx="4294967295"/>
          </p:nvPr>
        </p:nvSpPr>
        <p:spPr>
          <a:xfrm>
            <a:off x="423264" y="2034932"/>
            <a:ext cx="11345471" cy="4286043"/>
          </a:xfrm>
        </p:spPr>
        <p:txBody>
          <a:bodyPr>
            <a:normAutofit lnSpcReduction="10000"/>
          </a:bodyPr>
          <a:lstStyle/>
          <a:p>
            <a:r>
              <a:rPr lang="en-US" dirty="0"/>
              <a:t>Historically pediatric patients are studied </a:t>
            </a:r>
            <a:r>
              <a:rPr lang="en-US" i="1" dirty="0"/>
              <a:t>after</a:t>
            </a:r>
            <a:r>
              <a:rPr lang="en-US" dirty="0"/>
              <a:t> adult studies are completed and a new drug is approved for adults.</a:t>
            </a:r>
          </a:p>
          <a:p>
            <a:r>
              <a:rPr lang="en-US" dirty="0"/>
              <a:t>Results in delays between an adult approval and a pediatric approval that average 8 to 10 years.</a:t>
            </a:r>
          </a:p>
          <a:p>
            <a:r>
              <a:rPr lang="en-US" dirty="0"/>
              <a:t>In that time, there is often widespread off-label use of drugs, which puts pediatric patients at risk due to uncertainties regarding safety, efficacy and appropriate dosing, and results in lost opportunities to collect those data in a controlled and monitored clinical trial setting.</a:t>
            </a:r>
          </a:p>
        </p:txBody>
      </p:sp>
    </p:spTree>
    <p:extLst>
      <p:ext uri="{BB962C8B-B14F-4D97-AF65-F5344CB8AC3E}">
        <p14:creationId xmlns:p14="http://schemas.microsoft.com/office/powerpoint/2010/main" val="418602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F2F33-686B-4629-B610-546F319EF84E}"/>
              </a:ext>
            </a:extLst>
          </p:cNvPr>
          <p:cNvSpPr>
            <a:spLocks noGrp="1"/>
          </p:cNvSpPr>
          <p:nvPr>
            <p:ph idx="4294967295"/>
          </p:nvPr>
        </p:nvSpPr>
        <p:spPr>
          <a:xfrm>
            <a:off x="431801" y="2009775"/>
            <a:ext cx="11345471" cy="4013953"/>
          </a:xfrm>
        </p:spPr>
        <p:txBody>
          <a:bodyPr>
            <a:normAutofit/>
          </a:bodyPr>
          <a:lstStyle/>
          <a:p>
            <a:pPr marL="0" indent="0" algn="ctr">
              <a:buNone/>
            </a:pPr>
            <a:r>
              <a:rPr lang="en-US" sz="11500" dirty="0">
                <a:solidFill>
                  <a:schemeClr val="tx2">
                    <a:lumMod val="60000"/>
                    <a:lumOff val="40000"/>
                  </a:schemeClr>
                </a:solidFill>
              </a:rPr>
              <a:t>Thank you</a:t>
            </a:r>
          </a:p>
          <a:p>
            <a:pPr marL="0" indent="0" algn="ctr">
              <a:buNone/>
            </a:pPr>
            <a:endParaRPr lang="en-US" sz="2400" dirty="0">
              <a:solidFill>
                <a:schemeClr val="tx2">
                  <a:lumMod val="60000"/>
                  <a:lumOff val="40000"/>
                </a:schemeClr>
              </a:solidFill>
            </a:endParaRPr>
          </a:p>
          <a:p>
            <a:pPr marL="0" indent="0" algn="ctr">
              <a:buNone/>
            </a:pPr>
            <a:endParaRPr lang="en-US" sz="2400" dirty="0">
              <a:solidFill>
                <a:schemeClr val="tx2">
                  <a:lumMod val="60000"/>
                  <a:lumOff val="40000"/>
                </a:schemeClr>
              </a:solidFill>
            </a:endParaRPr>
          </a:p>
          <a:p>
            <a:pPr marL="0" indent="0" algn="ctr">
              <a:buNone/>
            </a:pPr>
            <a:endParaRPr lang="en-US" sz="2400" dirty="0">
              <a:solidFill>
                <a:schemeClr val="tx2">
                  <a:lumMod val="60000"/>
                  <a:lumOff val="40000"/>
                </a:schemeClr>
              </a:solidFill>
            </a:endParaRPr>
          </a:p>
          <a:p>
            <a:pPr marL="0" indent="0" algn="ctr">
              <a:buNone/>
            </a:pPr>
            <a:endParaRPr lang="en-US" sz="11500" dirty="0">
              <a:solidFill>
                <a:schemeClr val="tx2">
                  <a:lumMod val="60000"/>
                  <a:lumOff val="40000"/>
                </a:schemeClr>
              </a:solidFill>
            </a:endParaRPr>
          </a:p>
        </p:txBody>
      </p:sp>
    </p:spTree>
    <p:extLst>
      <p:ext uri="{BB962C8B-B14F-4D97-AF65-F5344CB8AC3E}">
        <p14:creationId xmlns:p14="http://schemas.microsoft.com/office/powerpoint/2010/main" val="181701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4D40-8646-47BC-80E2-3551419403E6}"/>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25DD1884-80D0-450E-AEFF-83677FA9638D}"/>
              </a:ext>
            </a:extLst>
          </p:cNvPr>
          <p:cNvSpPr>
            <a:spLocks noGrp="1"/>
          </p:cNvSpPr>
          <p:nvPr>
            <p:ph idx="4294967295"/>
          </p:nvPr>
        </p:nvSpPr>
        <p:spPr>
          <a:xfrm>
            <a:off x="431799" y="2129200"/>
            <a:ext cx="11345471" cy="4286043"/>
          </a:xfrm>
        </p:spPr>
        <p:txBody>
          <a:bodyPr>
            <a:normAutofit/>
          </a:bodyPr>
          <a:lstStyle/>
          <a:p>
            <a:r>
              <a:rPr lang="en-US" dirty="0"/>
              <a:t>Efforts to decrease delays in initiation and completion of pediatric studies have not yet resulted in much improvement in these timelines.</a:t>
            </a:r>
          </a:p>
          <a:p>
            <a:r>
              <a:rPr lang="en-US" dirty="0"/>
              <a:t>This continues to place a burden on pediatric patients and their families seeking access to newer therapies. </a:t>
            </a:r>
          </a:p>
          <a:p>
            <a:r>
              <a:rPr lang="en-US" dirty="0"/>
              <a:t>One potential solution is to include a subset of pediatric patients  (adolescents) into adult phase 3 trials pre-approval.</a:t>
            </a:r>
          </a:p>
          <a:p>
            <a:endParaRPr lang="en-US" dirty="0"/>
          </a:p>
          <a:p>
            <a:pPr marL="457200" lvl="1" indent="0">
              <a:buNone/>
            </a:pPr>
            <a:endParaRPr lang="en-US" dirty="0"/>
          </a:p>
        </p:txBody>
      </p:sp>
    </p:spTree>
    <p:extLst>
      <p:ext uri="{BB962C8B-B14F-4D97-AF65-F5344CB8AC3E}">
        <p14:creationId xmlns:p14="http://schemas.microsoft.com/office/powerpoint/2010/main" val="28495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ECF3-0554-4E01-A587-B2A21848ECC2}"/>
              </a:ext>
            </a:extLst>
          </p:cNvPr>
          <p:cNvSpPr>
            <a:spLocks noGrp="1"/>
          </p:cNvSpPr>
          <p:nvPr>
            <p:ph type="title"/>
          </p:nvPr>
        </p:nvSpPr>
        <p:spPr/>
        <p:txBody>
          <a:bodyPr/>
          <a:lstStyle/>
          <a:p>
            <a:r>
              <a:rPr lang="en-US" b="1" dirty="0"/>
              <a:t>Inflammatory Bowel Disease (IBD) </a:t>
            </a:r>
          </a:p>
        </p:txBody>
      </p:sp>
      <p:sp>
        <p:nvSpPr>
          <p:cNvPr id="3" name="Content Placeholder 2">
            <a:extLst>
              <a:ext uri="{FF2B5EF4-FFF2-40B4-BE49-F238E27FC236}">
                <a16:creationId xmlns:a16="http://schemas.microsoft.com/office/drawing/2014/main" id="{2CF3903E-9686-462D-9BA9-2B18A04BE9CA}"/>
              </a:ext>
            </a:extLst>
          </p:cNvPr>
          <p:cNvSpPr>
            <a:spLocks noGrp="1"/>
          </p:cNvSpPr>
          <p:nvPr>
            <p:ph idx="4294967295"/>
          </p:nvPr>
        </p:nvSpPr>
        <p:spPr>
          <a:xfrm>
            <a:off x="215089" y="2082066"/>
            <a:ext cx="11345471" cy="4286043"/>
          </a:xfrm>
        </p:spPr>
        <p:txBody>
          <a:bodyPr>
            <a:normAutofit fontScale="77500" lnSpcReduction="20000"/>
          </a:bodyPr>
          <a:lstStyle/>
          <a:p>
            <a:r>
              <a:rPr lang="en-US" dirty="0"/>
              <a:t>IBD includes diagnoses of Crohn’s disease (CD) and Ulcerative Colitis (UC)</a:t>
            </a:r>
          </a:p>
          <a:p>
            <a:pPr lvl="1"/>
            <a:r>
              <a:rPr lang="en-US" dirty="0"/>
              <a:t>2 related, but distinct entities</a:t>
            </a:r>
          </a:p>
          <a:p>
            <a:r>
              <a:rPr lang="en-US" dirty="0"/>
              <a:t>Both conditions are chronic, lifelong autoimmune disorders affecting the GI tract, characterized by significant morbidity, reduced quality of life, and at times increased mortality, and which require long term treatment for optimal management.</a:t>
            </a:r>
          </a:p>
          <a:p>
            <a:r>
              <a:rPr lang="en-US" dirty="0"/>
              <a:t>Pathophysiology is incompletely understood, but includes the interplay between genetic susceptibility (more than 160 genes identified) as well as environmental factors/triggers (such as infection, antibiotic use, Western diet). </a:t>
            </a:r>
          </a:p>
          <a:p>
            <a:r>
              <a:rPr lang="en-US" dirty="0"/>
              <a:t>IBD affects an estimated 1.3 million patients in US, the majority of whom are adults </a:t>
            </a:r>
          </a:p>
        </p:txBody>
      </p:sp>
    </p:spTree>
    <p:extLst>
      <p:ext uri="{BB962C8B-B14F-4D97-AF65-F5344CB8AC3E}">
        <p14:creationId xmlns:p14="http://schemas.microsoft.com/office/powerpoint/2010/main" val="125931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9C45-5EE6-455E-B182-9031255AAE72}"/>
              </a:ext>
            </a:extLst>
          </p:cNvPr>
          <p:cNvSpPr>
            <a:spLocks noGrp="1"/>
          </p:cNvSpPr>
          <p:nvPr>
            <p:ph type="title"/>
          </p:nvPr>
        </p:nvSpPr>
        <p:spPr/>
        <p:txBody>
          <a:bodyPr/>
          <a:lstStyle/>
          <a:p>
            <a:r>
              <a:rPr lang="en-US" b="1" dirty="0"/>
              <a:t>Pediatric IBD </a:t>
            </a:r>
          </a:p>
        </p:txBody>
      </p:sp>
      <p:sp>
        <p:nvSpPr>
          <p:cNvPr id="3" name="Content Placeholder 2">
            <a:extLst>
              <a:ext uri="{FF2B5EF4-FFF2-40B4-BE49-F238E27FC236}">
                <a16:creationId xmlns:a16="http://schemas.microsoft.com/office/drawing/2014/main" id="{B7F52B25-C44B-4A6A-BBC3-1B0601BF7F22}"/>
              </a:ext>
            </a:extLst>
          </p:cNvPr>
          <p:cNvSpPr>
            <a:spLocks noGrp="1"/>
          </p:cNvSpPr>
          <p:nvPr>
            <p:ph idx="1"/>
          </p:nvPr>
        </p:nvSpPr>
        <p:spPr/>
        <p:txBody>
          <a:bodyPr>
            <a:normAutofit/>
          </a:bodyPr>
          <a:lstStyle/>
          <a:p>
            <a:r>
              <a:rPr lang="en-US" dirty="0"/>
              <a:t>25% of IBD cases are diagnosed in childhood, with a peak onset in adolescence </a:t>
            </a:r>
          </a:p>
          <a:p>
            <a:r>
              <a:rPr lang="en-US" dirty="0"/>
              <a:t>~5-10% of all IBD patients in the US are &lt;18 years of age, making this a relatively rare disease in childhood </a:t>
            </a:r>
          </a:p>
          <a:p>
            <a:r>
              <a:rPr lang="en-US" dirty="0"/>
              <a:t>The goal of treatment (regardless of age) is to achieve a stable, durable state of disease remission, including minimizing bothersome symptoms, healing the inflamed mucosa, and avoiding surgery and other complications. </a:t>
            </a:r>
          </a:p>
          <a:p>
            <a:endParaRPr lang="en-US" dirty="0"/>
          </a:p>
        </p:txBody>
      </p:sp>
    </p:spTree>
    <p:extLst>
      <p:ext uri="{BB962C8B-B14F-4D97-AF65-F5344CB8AC3E}">
        <p14:creationId xmlns:p14="http://schemas.microsoft.com/office/powerpoint/2010/main" val="207393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C075-E967-4621-AD7C-0EE50E9DE729}"/>
              </a:ext>
            </a:extLst>
          </p:cNvPr>
          <p:cNvSpPr>
            <a:spLocks noGrp="1"/>
          </p:cNvSpPr>
          <p:nvPr>
            <p:ph type="title"/>
          </p:nvPr>
        </p:nvSpPr>
        <p:spPr>
          <a:xfrm>
            <a:off x="423264" y="707994"/>
            <a:ext cx="11345471" cy="926020"/>
          </a:xfrm>
        </p:spPr>
        <p:txBody>
          <a:bodyPr/>
          <a:lstStyle/>
          <a:p>
            <a:r>
              <a:rPr lang="en-US" b="1" dirty="0"/>
              <a:t>Current Approvals in Pediatric IBD</a:t>
            </a:r>
          </a:p>
        </p:txBody>
      </p:sp>
      <p:sp>
        <p:nvSpPr>
          <p:cNvPr id="3" name="Content Placeholder 2">
            <a:extLst>
              <a:ext uri="{FF2B5EF4-FFF2-40B4-BE49-F238E27FC236}">
                <a16:creationId xmlns:a16="http://schemas.microsoft.com/office/drawing/2014/main" id="{AE829C0B-FEDB-4B60-ABF6-41C0CFA4F67F}"/>
              </a:ext>
            </a:extLst>
          </p:cNvPr>
          <p:cNvSpPr>
            <a:spLocks noGrp="1"/>
          </p:cNvSpPr>
          <p:nvPr>
            <p:ph idx="4294967295"/>
          </p:nvPr>
        </p:nvSpPr>
        <p:spPr>
          <a:xfrm>
            <a:off x="508000" y="2069852"/>
            <a:ext cx="11683999" cy="478814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sz="2000" dirty="0"/>
          </a:p>
          <a:p>
            <a:r>
              <a:rPr lang="en-US" sz="2000" dirty="0"/>
              <a:t>5 drugs each approved for moderate to severe UC and CD, but only 1/5  approved for pediatric UC and 2/5 for pediatric CD</a:t>
            </a:r>
          </a:p>
        </p:txBody>
      </p:sp>
      <p:graphicFrame>
        <p:nvGraphicFramePr>
          <p:cNvPr id="4" name="Content Placeholder 3">
            <a:extLst>
              <a:ext uri="{FF2B5EF4-FFF2-40B4-BE49-F238E27FC236}">
                <a16:creationId xmlns:a16="http://schemas.microsoft.com/office/drawing/2014/main" id="{77BD73D3-E467-425D-A57F-0CBAA346E917}"/>
              </a:ext>
            </a:extLst>
          </p:cNvPr>
          <p:cNvGraphicFramePr>
            <a:graphicFrameLocks/>
          </p:cNvGraphicFramePr>
          <p:nvPr>
            <p:extLst>
              <p:ext uri="{D42A27DB-BD31-4B8C-83A1-F6EECF244321}">
                <p14:modId xmlns:p14="http://schemas.microsoft.com/office/powerpoint/2010/main" val="815989985"/>
              </p:ext>
            </p:extLst>
          </p:nvPr>
        </p:nvGraphicFramePr>
        <p:xfrm>
          <a:off x="1420584" y="1634014"/>
          <a:ext cx="9350829" cy="4297680"/>
        </p:xfrm>
        <a:graphic>
          <a:graphicData uri="http://schemas.openxmlformats.org/drawingml/2006/table">
            <a:tbl>
              <a:tblPr firstRow="1" bandRow="1">
                <a:tableStyleId>{5C22544A-7EE6-4342-B048-85BDC9FD1C3A}</a:tableStyleId>
              </a:tblPr>
              <a:tblGrid>
                <a:gridCol w="2424288">
                  <a:extLst>
                    <a:ext uri="{9D8B030D-6E8A-4147-A177-3AD203B41FA5}">
                      <a16:colId xmlns:a16="http://schemas.microsoft.com/office/drawing/2014/main" val="20000"/>
                    </a:ext>
                  </a:extLst>
                </a:gridCol>
                <a:gridCol w="1316043">
                  <a:extLst>
                    <a:ext uri="{9D8B030D-6E8A-4147-A177-3AD203B41FA5}">
                      <a16:colId xmlns:a16="http://schemas.microsoft.com/office/drawing/2014/main" val="20001"/>
                    </a:ext>
                  </a:extLst>
                </a:gridCol>
                <a:gridCol w="1870166">
                  <a:extLst>
                    <a:ext uri="{9D8B030D-6E8A-4147-A177-3AD203B41FA5}">
                      <a16:colId xmlns:a16="http://schemas.microsoft.com/office/drawing/2014/main" val="20002"/>
                    </a:ext>
                  </a:extLst>
                </a:gridCol>
                <a:gridCol w="1870166">
                  <a:extLst>
                    <a:ext uri="{9D8B030D-6E8A-4147-A177-3AD203B41FA5}">
                      <a16:colId xmlns:a16="http://schemas.microsoft.com/office/drawing/2014/main" val="20003"/>
                    </a:ext>
                  </a:extLst>
                </a:gridCol>
                <a:gridCol w="1870166">
                  <a:extLst>
                    <a:ext uri="{9D8B030D-6E8A-4147-A177-3AD203B41FA5}">
                      <a16:colId xmlns:a16="http://schemas.microsoft.com/office/drawing/2014/main" val="20004"/>
                    </a:ext>
                  </a:extLst>
                </a:gridCol>
              </a:tblGrid>
              <a:tr h="570480">
                <a:tc>
                  <a:txBody>
                    <a:bodyPr/>
                    <a:lstStyle/>
                    <a:p>
                      <a:pPr algn="ctr"/>
                      <a:r>
                        <a:rPr lang="en-US" dirty="0"/>
                        <a:t>Drug</a:t>
                      </a:r>
                    </a:p>
                  </a:txBody>
                  <a:tcPr/>
                </a:tc>
                <a:tc>
                  <a:txBody>
                    <a:bodyPr/>
                    <a:lstStyle/>
                    <a:p>
                      <a:pPr algn="ctr"/>
                      <a:r>
                        <a:rPr lang="en-US" dirty="0"/>
                        <a:t>Indication</a:t>
                      </a:r>
                    </a:p>
                  </a:txBody>
                  <a:tcPr/>
                </a:tc>
                <a:tc>
                  <a:txBody>
                    <a:bodyPr/>
                    <a:lstStyle/>
                    <a:p>
                      <a:pPr algn="ctr"/>
                      <a:r>
                        <a:rPr lang="en-US" dirty="0"/>
                        <a:t>Adult Approval</a:t>
                      </a:r>
                    </a:p>
                  </a:txBody>
                  <a:tcPr/>
                </a:tc>
                <a:tc>
                  <a:txBody>
                    <a:bodyPr/>
                    <a:lstStyle/>
                    <a:p>
                      <a:pPr algn="ctr"/>
                      <a:r>
                        <a:rPr lang="en-US" dirty="0"/>
                        <a:t>Pediatric Approval</a:t>
                      </a:r>
                    </a:p>
                  </a:txBody>
                  <a:tcPr/>
                </a:tc>
                <a:tc>
                  <a:txBody>
                    <a:bodyPr/>
                    <a:lstStyle/>
                    <a:p>
                      <a:pPr algn="ctr"/>
                      <a:r>
                        <a:rPr lang="en-US" dirty="0"/>
                        <a:t>Delay</a:t>
                      </a:r>
                      <a:br>
                        <a:rPr lang="en-US" dirty="0"/>
                      </a:br>
                      <a:endParaRPr lang="en-US" dirty="0"/>
                    </a:p>
                  </a:txBody>
                  <a:tcPr/>
                </a:tc>
                <a:extLst>
                  <a:ext uri="{0D108BD9-81ED-4DB2-BD59-A6C34878D82A}">
                    <a16:rowId xmlns:a16="http://schemas.microsoft.com/office/drawing/2014/main" val="10000"/>
                  </a:ext>
                </a:extLst>
              </a:tr>
              <a:tr h="325988">
                <a:tc>
                  <a:txBody>
                    <a:bodyPr/>
                    <a:lstStyle/>
                    <a:p>
                      <a:pPr algn="ctr"/>
                      <a:r>
                        <a:rPr lang="en-US" dirty="0" err="1"/>
                        <a:t>Infliximab</a:t>
                      </a:r>
                      <a:endParaRPr lang="en-US" dirty="0"/>
                    </a:p>
                  </a:txBody>
                  <a:tcPr/>
                </a:tc>
                <a:tc>
                  <a:txBody>
                    <a:bodyPr/>
                    <a:lstStyle/>
                    <a:p>
                      <a:pPr algn="ctr"/>
                      <a:r>
                        <a:rPr lang="en-US" dirty="0"/>
                        <a:t>CD</a:t>
                      </a:r>
                    </a:p>
                  </a:txBody>
                  <a:tcPr/>
                </a:tc>
                <a:tc>
                  <a:txBody>
                    <a:bodyPr/>
                    <a:lstStyle/>
                    <a:p>
                      <a:pPr algn="ctr"/>
                      <a:r>
                        <a:rPr lang="en-US" dirty="0"/>
                        <a:t>1998</a:t>
                      </a:r>
                    </a:p>
                  </a:txBody>
                  <a:tcPr/>
                </a:tc>
                <a:tc>
                  <a:txBody>
                    <a:bodyPr/>
                    <a:lstStyle/>
                    <a:p>
                      <a:pPr algn="ctr"/>
                      <a:r>
                        <a:rPr lang="en-US" dirty="0"/>
                        <a:t>2006</a:t>
                      </a:r>
                    </a:p>
                  </a:txBody>
                  <a:tcPr/>
                </a:tc>
                <a:tc>
                  <a:txBody>
                    <a:bodyPr/>
                    <a:lstStyle/>
                    <a:p>
                      <a:pPr algn="ctr"/>
                      <a:r>
                        <a:rPr lang="en-US" dirty="0"/>
                        <a:t>8 years</a:t>
                      </a:r>
                    </a:p>
                  </a:txBody>
                  <a:tcPr/>
                </a:tc>
                <a:extLst>
                  <a:ext uri="{0D108BD9-81ED-4DB2-BD59-A6C34878D82A}">
                    <a16:rowId xmlns:a16="http://schemas.microsoft.com/office/drawing/2014/main" val="10001"/>
                  </a:ext>
                </a:extLst>
              </a:tr>
              <a:tr h="325988">
                <a:tc>
                  <a:txBody>
                    <a:bodyPr/>
                    <a:lstStyle/>
                    <a:p>
                      <a:pPr algn="ctr"/>
                      <a:r>
                        <a:rPr lang="en-US" dirty="0" err="1"/>
                        <a:t>Infliximab</a:t>
                      </a:r>
                      <a:endParaRPr lang="en-US" dirty="0"/>
                    </a:p>
                  </a:txBody>
                  <a:tcPr/>
                </a:tc>
                <a:tc>
                  <a:txBody>
                    <a:bodyPr/>
                    <a:lstStyle/>
                    <a:p>
                      <a:pPr algn="ctr"/>
                      <a:r>
                        <a:rPr lang="en-US" dirty="0"/>
                        <a:t>UC</a:t>
                      </a:r>
                    </a:p>
                  </a:txBody>
                  <a:tcPr/>
                </a:tc>
                <a:tc>
                  <a:txBody>
                    <a:bodyPr/>
                    <a:lstStyle/>
                    <a:p>
                      <a:pPr algn="ctr"/>
                      <a:r>
                        <a:rPr lang="en-US" dirty="0"/>
                        <a:t>2005</a:t>
                      </a:r>
                    </a:p>
                  </a:txBody>
                  <a:tcPr/>
                </a:tc>
                <a:tc>
                  <a:txBody>
                    <a:bodyPr/>
                    <a:lstStyle/>
                    <a:p>
                      <a:pPr algn="ctr"/>
                      <a:r>
                        <a:rPr lang="en-US" dirty="0"/>
                        <a:t>2011</a:t>
                      </a:r>
                    </a:p>
                  </a:txBody>
                  <a:tcPr/>
                </a:tc>
                <a:tc>
                  <a:txBody>
                    <a:bodyPr/>
                    <a:lstStyle/>
                    <a:p>
                      <a:pPr algn="ctr"/>
                      <a:r>
                        <a:rPr lang="en-US" dirty="0"/>
                        <a:t>6 years</a:t>
                      </a:r>
                    </a:p>
                  </a:txBody>
                  <a:tcPr/>
                </a:tc>
                <a:extLst>
                  <a:ext uri="{0D108BD9-81ED-4DB2-BD59-A6C34878D82A}">
                    <a16:rowId xmlns:a16="http://schemas.microsoft.com/office/drawing/2014/main" val="10002"/>
                  </a:ext>
                </a:extLst>
              </a:tr>
              <a:tr h="325988">
                <a:tc>
                  <a:txBody>
                    <a:bodyPr/>
                    <a:lstStyle/>
                    <a:p>
                      <a:pPr algn="ctr"/>
                      <a:r>
                        <a:rPr lang="en-US" dirty="0" err="1"/>
                        <a:t>Adalimumab</a:t>
                      </a:r>
                      <a:endParaRPr lang="en-US" dirty="0"/>
                    </a:p>
                  </a:txBody>
                  <a:tcPr/>
                </a:tc>
                <a:tc>
                  <a:txBody>
                    <a:bodyPr/>
                    <a:lstStyle/>
                    <a:p>
                      <a:pPr algn="ctr"/>
                      <a:r>
                        <a:rPr lang="en-US" dirty="0"/>
                        <a:t>CD</a:t>
                      </a:r>
                    </a:p>
                  </a:txBody>
                  <a:tcPr/>
                </a:tc>
                <a:tc>
                  <a:txBody>
                    <a:bodyPr/>
                    <a:lstStyle/>
                    <a:p>
                      <a:pPr algn="ctr"/>
                      <a:r>
                        <a:rPr lang="en-US" dirty="0"/>
                        <a:t>2008</a:t>
                      </a:r>
                    </a:p>
                  </a:txBody>
                  <a:tcPr/>
                </a:tc>
                <a:tc>
                  <a:txBody>
                    <a:bodyPr/>
                    <a:lstStyle/>
                    <a:p>
                      <a:pPr algn="ctr"/>
                      <a:r>
                        <a:rPr lang="en-US" dirty="0"/>
                        <a:t>2014</a:t>
                      </a:r>
                    </a:p>
                  </a:txBody>
                  <a:tcPr/>
                </a:tc>
                <a:tc>
                  <a:txBody>
                    <a:bodyPr/>
                    <a:lstStyle/>
                    <a:p>
                      <a:pPr algn="ctr"/>
                      <a:r>
                        <a:rPr lang="en-US" dirty="0"/>
                        <a:t>6 years</a:t>
                      </a:r>
                    </a:p>
                  </a:txBody>
                  <a:tcPr/>
                </a:tc>
                <a:extLst>
                  <a:ext uri="{0D108BD9-81ED-4DB2-BD59-A6C34878D82A}">
                    <a16:rowId xmlns:a16="http://schemas.microsoft.com/office/drawing/2014/main" val="10003"/>
                  </a:ext>
                </a:extLst>
              </a:tr>
              <a:tr h="325988">
                <a:tc>
                  <a:txBody>
                    <a:bodyPr/>
                    <a:lstStyle/>
                    <a:p>
                      <a:pPr algn="ctr"/>
                      <a:r>
                        <a:rPr lang="en-US" dirty="0" err="1"/>
                        <a:t>Adalimumab</a:t>
                      </a:r>
                      <a:endParaRPr lang="en-US" dirty="0"/>
                    </a:p>
                  </a:txBody>
                  <a:tcPr/>
                </a:tc>
                <a:tc>
                  <a:txBody>
                    <a:bodyPr/>
                    <a:lstStyle/>
                    <a:p>
                      <a:pPr algn="ctr"/>
                      <a:r>
                        <a:rPr lang="en-US" dirty="0"/>
                        <a:t>UC</a:t>
                      </a:r>
                    </a:p>
                  </a:txBody>
                  <a:tcPr/>
                </a:tc>
                <a:tc>
                  <a:txBody>
                    <a:bodyPr/>
                    <a:lstStyle/>
                    <a:p>
                      <a:pPr algn="ctr"/>
                      <a:r>
                        <a:rPr lang="en-US" dirty="0"/>
                        <a:t>2012</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4"/>
                  </a:ext>
                </a:extLst>
              </a:tr>
              <a:tr h="325988">
                <a:tc>
                  <a:txBody>
                    <a:bodyPr/>
                    <a:lstStyle/>
                    <a:p>
                      <a:pPr algn="ctr"/>
                      <a:r>
                        <a:rPr lang="en-US" dirty="0" err="1"/>
                        <a:t>Certolizumab</a:t>
                      </a:r>
                      <a:endParaRPr lang="en-US" dirty="0"/>
                    </a:p>
                  </a:txBody>
                  <a:tcPr/>
                </a:tc>
                <a:tc>
                  <a:txBody>
                    <a:bodyPr/>
                    <a:lstStyle/>
                    <a:p>
                      <a:pPr algn="ctr"/>
                      <a:r>
                        <a:rPr lang="en-US" dirty="0"/>
                        <a:t>CD</a:t>
                      </a:r>
                    </a:p>
                  </a:txBody>
                  <a:tcPr/>
                </a:tc>
                <a:tc>
                  <a:txBody>
                    <a:bodyPr/>
                    <a:lstStyle/>
                    <a:p>
                      <a:pPr algn="ctr"/>
                      <a:r>
                        <a:rPr lang="en-US" dirty="0"/>
                        <a:t>2008</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5"/>
                  </a:ext>
                </a:extLst>
              </a:tr>
              <a:tr h="325988">
                <a:tc>
                  <a:txBody>
                    <a:bodyPr/>
                    <a:lstStyle/>
                    <a:p>
                      <a:pPr algn="ctr"/>
                      <a:r>
                        <a:rPr lang="en-US" dirty="0" err="1"/>
                        <a:t>Golimumab</a:t>
                      </a:r>
                      <a:endParaRPr lang="en-US" dirty="0"/>
                    </a:p>
                  </a:txBody>
                  <a:tcPr/>
                </a:tc>
                <a:tc>
                  <a:txBody>
                    <a:bodyPr/>
                    <a:lstStyle/>
                    <a:p>
                      <a:pPr algn="ctr"/>
                      <a:r>
                        <a:rPr lang="en-US" dirty="0"/>
                        <a:t>UC</a:t>
                      </a:r>
                    </a:p>
                  </a:txBody>
                  <a:tcPr/>
                </a:tc>
                <a:tc>
                  <a:txBody>
                    <a:bodyPr/>
                    <a:lstStyle/>
                    <a:p>
                      <a:pPr algn="ctr"/>
                      <a:r>
                        <a:rPr lang="en-US" dirty="0"/>
                        <a:t>2013</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6"/>
                  </a:ext>
                </a:extLst>
              </a:tr>
              <a:tr h="325988">
                <a:tc>
                  <a:txBody>
                    <a:bodyPr/>
                    <a:lstStyle/>
                    <a:p>
                      <a:pPr algn="ctr"/>
                      <a:r>
                        <a:rPr lang="en-US" dirty="0" err="1"/>
                        <a:t>Vedolizumab</a:t>
                      </a:r>
                      <a:endParaRPr lang="en-US" dirty="0"/>
                    </a:p>
                  </a:txBody>
                  <a:tcPr/>
                </a:tc>
                <a:tc>
                  <a:txBody>
                    <a:bodyPr/>
                    <a:lstStyle/>
                    <a:p>
                      <a:pPr algn="ctr"/>
                      <a:r>
                        <a:rPr lang="en-US" dirty="0"/>
                        <a:t>CD</a:t>
                      </a:r>
                    </a:p>
                  </a:txBody>
                  <a:tcPr/>
                </a:tc>
                <a:tc>
                  <a:txBody>
                    <a:bodyPr/>
                    <a:lstStyle/>
                    <a:p>
                      <a:pPr algn="ctr"/>
                      <a:r>
                        <a:rPr lang="en-US" dirty="0"/>
                        <a:t>2014</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7"/>
                  </a:ext>
                </a:extLst>
              </a:tr>
              <a:tr h="325988">
                <a:tc>
                  <a:txBody>
                    <a:bodyPr/>
                    <a:lstStyle/>
                    <a:p>
                      <a:pPr algn="ctr"/>
                      <a:r>
                        <a:rPr lang="en-US" dirty="0" err="1"/>
                        <a:t>Vedolizumab</a:t>
                      </a:r>
                      <a:endParaRPr lang="en-US" dirty="0"/>
                    </a:p>
                  </a:txBody>
                  <a:tcPr/>
                </a:tc>
                <a:tc>
                  <a:txBody>
                    <a:bodyPr/>
                    <a:lstStyle/>
                    <a:p>
                      <a:pPr algn="ctr"/>
                      <a:r>
                        <a:rPr lang="en-US" dirty="0"/>
                        <a:t>UC</a:t>
                      </a:r>
                    </a:p>
                  </a:txBody>
                  <a:tcPr/>
                </a:tc>
                <a:tc>
                  <a:txBody>
                    <a:bodyPr/>
                    <a:lstStyle/>
                    <a:p>
                      <a:pPr algn="ctr"/>
                      <a:r>
                        <a:rPr lang="en-US" dirty="0"/>
                        <a:t>2014</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8"/>
                  </a:ext>
                </a:extLst>
              </a:tr>
              <a:tr h="325988">
                <a:tc>
                  <a:txBody>
                    <a:bodyPr/>
                    <a:lstStyle/>
                    <a:p>
                      <a:pPr algn="ctr"/>
                      <a:r>
                        <a:rPr lang="en-US" dirty="0" err="1"/>
                        <a:t>Ustekinumab</a:t>
                      </a:r>
                      <a:endParaRPr lang="en-US" dirty="0"/>
                    </a:p>
                  </a:txBody>
                  <a:tcPr/>
                </a:tc>
                <a:tc>
                  <a:txBody>
                    <a:bodyPr/>
                    <a:lstStyle/>
                    <a:p>
                      <a:pPr algn="ctr"/>
                      <a:r>
                        <a:rPr lang="en-US" dirty="0"/>
                        <a:t>CD</a:t>
                      </a:r>
                    </a:p>
                  </a:txBody>
                  <a:tcPr/>
                </a:tc>
                <a:tc>
                  <a:txBody>
                    <a:bodyPr/>
                    <a:lstStyle/>
                    <a:p>
                      <a:pPr algn="ctr"/>
                      <a:r>
                        <a:rPr lang="en-US" dirty="0"/>
                        <a:t>2016</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09"/>
                  </a:ext>
                </a:extLst>
              </a:tr>
              <a:tr h="325988">
                <a:tc>
                  <a:txBody>
                    <a:bodyPr/>
                    <a:lstStyle/>
                    <a:p>
                      <a:pPr algn="ctr"/>
                      <a:r>
                        <a:rPr lang="en-US" dirty="0" err="1"/>
                        <a:t>Tofacitinib</a:t>
                      </a:r>
                      <a:endParaRPr lang="en-US" dirty="0"/>
                    </a:p>
                  </a:txBody>
                  <a:tcPr/>
                </a:tc>
                <a:tc>
                  <a:txBody>
                    <a:bodyPr/>
                    <a:lstStyle/>
                    <a:p>
                      <a:pPr algn="ctr"/>
                      <a:r>
                        <a:rPr lang="en-US" dirty="0"/>
                        <a:t>UC</a:t>
                      </a:r>
                    </a:p>
                  </a:txBody>
                  <a:tcPr/>
                </a:tc>
                <a:tc>
                  <a:txBody>
                    <a:bodyPr/>
                    <a:lstStyle/>
                    <a:p>
                      <a:pPr algn="ctr"/>
                      <a:r>
                        <a:rPr lang="en-US" dirty="0"/>
                        <a:t>2018</a:t>
                      </a:r>
                    </a:p>
                  </a:txBody>
                  <a:tcPr/>
                </a:tc>
                <a:tc>
                  <a:txBody>
                    <a:bodyPr/>
                    <a:lstStyle/>
                    <a:p>
                      <a:pPr algn="ctr"/>
                      <a:r>
                        <a:rPr lang="en-US" dirty="0"/>
                        <a:t>Not yet</a:t>
                      </a:r>
                    </a:p>
                  </a:txBody>
                  <a:tcPr/>
                </a:tc>
                <a:tc>
                  <a:txBody>
                    <a:bodyPr/>
                    <a:lstStyle/>
                    <a:p>
                      <a:pPr algn="ctr"/>
                      <a:r>
                        <a:rPr lang="en-US" dirty="0"/>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613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E93E-6F4D-419D-B14A-6FCF909212F2}"/>
              </a:ext>
            </a:extLst>
          </p:cNvPr>
          <p:cNvSpPr>
            <a:spLocks noGrp="1"/>
          </p:cNvSpPr>
          <p:nvPr>
            <p:ph type="title"/>
          </p:nvPr>
        </p:nvSpPr>
        <p:spPr/>
        <p:txBody>
          <a:bodyPr>
            <a:normAutofit fontScale="90000"/>
          </a:bodyPr>
          <a:lstStyle/>
          <a:p>
            <a:r>
              <a:rPr lang="en-US" b="1" dirty="0"/>
              <a:t>Barriers to Timely Completion of Pediatric Studies</a:t>
            </a:r>
          </a:p>
        </p:txBody>
      </p:sp>
      <p:sp>
        <p:nvSpPr>
          <p:cNvPr id="3" name="Content Placeholder 2">
            <a:extLst>
              <a:ext uri="{FF2B5EF4-FFF2-40B4-BE49-F238E27FC236}">
                <a16:creationId xmlns:a16="http://schemas.microsoft.com/office/drawing/2014/main" id="{BA445808-37D5-48E7-B276-5BE92B3A3574}"/>
              </a:ext>
            </a:extLst>
          </p:cNvPr>
          <p:cNvSpPr>
            <a:spLocks noGrp="1"/>
          </p:cNvSpPr>
          <p:nvPr>
            <p:ph idx="4294967295"/>
          </p:nvPr>
        </p:nvSpPr>
        <p:spPr>
          <a:xfrm>
            <a:off x="423264" y="2166908"/>
            <a:ext cx="11345471" cy="4508212"/>
          </a:xfrm>
        </p:spPr>
        <p:txBody>
          <a:bodyPr>
            <a:normAutofit fontScale="92500" lnSpcReduction="10000"/>
          </a:bodyPr>
          <a:lstStyle/>
          <a:p>
            <a:r>
              <a:rPr lang="en-US" dirty="0"/>
              <a:t>Several medications approved for adult IBD have become standard of care in pediatric IBD clinical practice, leading to difficulties with study enrollment. </a:t>
            </a:r>
          </a:p>
          <a:p>
            <a:pPr lvl="1"/>
            <a:r>
              <a:rPr lang="en-US" dirty="0"/>
              <a:t>Patients and families may be less willing to take on additional burden of trial participation, when the drug is accessible to them off label through their healthcare provider. </a:t>
            </a:r>
          </a:p>
          <a:p>
            <a:pPr lvl="1"/>
            <a:r>
              <a:rPr lang="en-US" dirty="0"/>
              <a:t>Clinicians may be less inclined to participate or refer patients to participate in a trial for a therapy that is widely regarded as effective based on accumulating anecdotal experience. </a:t>
            </a:r>
          </a:p>
          <a:p>
            <a:pPr lvl="2"/>
            <a:r>
              <a:rPr lang="en-US" dirty="0"/>
              <a:t>This is not only for reasons of patient convenience, but also has been raised as an ethical issue, pertaining to the inclusion of vulnerable subjects in research.</a:t>
            </a:r>
          </a:p>
        </p:txBody>
      </p:sp>
    </p:spTree>
    <p:extLst>
      <p:ext uri="{BB962C8B-B14F-4D97-AF65-F5344CB8AC3E}">
        <p14:creationId xmlns:p14="http://schemas.microsoft.com/office/powerpoint/2010/main" val="127198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6C83-0A4D-46FF-882D-CC7FEE5C9B28}"/>
              </a:ext>
            </a:extLst>
          </p:cNvPr>
          <p:cNvSpPr>
            <a:spLocks noGrp="1"/>
          </p:cNvSpPr>
          <p:nvPr>
            <p:ph type="title"/>
          </p:nvPr>
        </p:nvSpPr>
        <p:spPr/>
        <p:txBody>
          <a:bodyPr>
            <a:normAutofit fontScale="90000"/>
          </a:bodyPr>
          <a:lstStyle/>
          <a:p>
            <a:r>
              <a:rPr lang="en-US" b="1" dirty="0"/>
              <a:t>A Potential Solution: Early Enrollment of Adolescents</a:t>
            </a:r>
          </a:p>
        </p:txBody>
      </p:sp>
      <p:sp>
        <p:nvSpPr>
          <p:cNvPr id="3" name="Content Placeholder 2">
            <a:extLst>
              <a:ext uri="{FF2B5EF4-FFF2-40B4-BE49-F238E27FC236}">
                <a16:creationId xmlns:a16="http://schemas.microsoft.com/office/drawing/2014/main" id="{EB3E56BD-DA3D-46EC-9D6B-C2253213868D}"/>
              </a:ext>
            </a:extLst>
          </p:cNvPr>
          <p:cNvSpPr>
            <a:spLocks noGrp="1"/>
          </p:cNvSpPr>
          <p:nvPr>
            <p:ph idx="4294967295"/>
          </p:nvPr>
        </p:nvSpPr>
        <p:spPr>
          <a:xfrm>
            <a:off x="431799" y="2251749"/>
            <a:ext cx="11345471" cy="4286043"/>
          </a:xfrm>
        </p:spPr>
        <p:txBody>
          <a:bodyPr/>
          <a:lstStyle/>
          <a:p>
            <a:r>
              <a:rPr lang="en-US" dirty="0"/>
              <a:t>Could early enrollment of adolescents (into adult phase 3 studies, pre-approval) be a possible solution to several of these challenges? </a:t>
            </a:r>
          </a:p>
          <a:p>
            <a:endParaRPr lang="en-US" dirty="0"/>
          </a:p>
          <a:p>
            <a:pPr marL="0" indent="0">
              <a:buNone/>
            </a:pPr>
            <a:endParaRPr lang="en-US" dirty="0"/>
          </a:p>
        </p:txBody>
      </p:sp>
    </p:spTree>
    <p:extLst>
      <p:ext uri="{BB962C8B-B14F-4D97-AF65-F5344CB8AC3E}">
        <p14:creationId xmlns:p14="http://schemas.microsoft.com/office/powerpoint/2010/main" val="207747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C66D-79AC-4D0A-8709-FD0262436E2A}"/>
              </a:ext>
            </a:extLst>
          </p:cNvPr>
          <p:cNvSpPr>
            <a:spLocks noGrp="1"/>
          </p:cNvSpPr>
          <p:nvPr>
            <p:ph type="title"/>
          </p:nvPr>
        </p:nvSpPr>
        <p:spPr/>
        <p:txBody>
          <a:bodyPr>
            <a:normAutofit fontScale="90000"/>
          </a:bodyPr>
          <a:lstStyle/>
          <a:p>
            <a:r>
              <a:rPr lang="en-US" b="1" dirty="0"/>
              <a:t>What must be present to consider this approach?</a:t>
            </a:r>
          </a:p>
        </p:txBody>
      </p:sp>
      <p:sp>
        <p:nvSpPr>
          <p:cNvPr id="3" name="Content Placeholder 2">
            <a:extLst>
              <a:ext uri="{FF2B5EF4-FFF2-40B4-BE49-F238E27FC236}">
                <a16:creationId xmlns:a16="http://schemas.microsoft.com/office/drawing/2014/main" id="{6D28163D-1B10-4737-99A4-97C8B6058D64}"/>
              </a:ext>
            </a:extLst>
          </p:cNvPr>
          <p:cNvSpPr>
            <a:spLocks noGrp="1"/>
          </p:cNvSpPr>
          <p:nvPr>
            <p:ph idx="4294967295"/>
          </p:nvPr>
        </p:nvSpPr>
        <p:spPr>
          <a:xfrm>
            <a:off x="414730" y="1965741"/>
            <a:ext cx="11345471" cy="4286043"/>
          </a:xfrm>
        </p:spPr>
        <p:txBody>
          <a:bodyPr>
            <a:normAutofit/>
          </a:bodyPr>
          <a:lstStyle/>
          <a:p>
            <a:r>
              <a:rPr lang="en-US" dirty="0">
                <a:solidFill>
                  <a:schemeClr val="accent1"/>
                </a:solidFill>
              </a:rPr>
              <a:t>Sufficient similarity in disease progression and anticipated response to therapy between adult and pediatric patients to support extrapolation</a:t>
            </a:r>
          </a:p>
          <a:p>
            <a:r>
              <a:rPr lang="en-US" dirty="0"/>
              <a:t>Prospect of direct benefit to pediatric patients</a:t>
            </a:r>
          </a:p>
          <a:p>
            <a:r>
              <a:rPr lang="en-US" dirty="0"/>
              <a:t>Adequate preliminary dosing and PK information to support dose selection in adolescents</a:t>
            </a:r>
          </a:p>
          <a:p>
            <a:r>
              <a:rPr lang="en-US" dirty="0"/>
              <a:t>Adequate nonclinical and preliminary clinical safety data in adults to support use in pediatric patients</a:t>
            </a:r>
          </a:p>
        </p:txBody>
      </p:sp>
    </p:spTree>
    <p:extLst>
      <p:ext uri="{BB962C8B-B14F-4D97-AF65-F5344CB8AC3E}">
        <p14:creationId xmlns:p14="http://schemas.microsoft.com/office/powerpoint/2010/main" val="1051646184"/>
      </p:ext>
    </p:extLst>
  </p:cSld>
  <p:clrMapOvr>
    <a:masterClrMapping/>
  </p:clrMapOvr>
</p:sld>
</file>

<file path=ppt/theme/theme1.xml><?xml version="1.0" encoding="utf-8"?>
<a:theme xmlns:a="http://schemas.openxmlformats.org/drawingml/2006/main" name="FDA ne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1866</TotalTime>
  <Words>1846</Words>
  <Application>Microsoft Office PowerPoint</Application>
  <PresentationFormat>Widescreen</PresentationFormat>
  <Paragraphs>193</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vt:lpstr>
      <vt:lpstr>FDA new theme</vt:lpstr>
      <vt:lpstr>Enrolling Adolescents into Adult Phase 3 Trials</vt:lpstr>
      <vt:lpstr>Background</vt:lpstr>
      <vt:lpstr>Background</vt:lpstr>
      <vt:lpstr>Inflammatory Bowel Disease (IBD) </vt:lpstr>
      <vt:lpstr>Pediatric IBD </vt:lpstr>
      <vt:lpstr>Current Approvals in Pediatric IBD</vt:lpstr>
      <vt:lpstr>Barriers to Timely Completion of Pediatric Studies</vt:lpstr>
      <vt:lpstr>A Potential Solution: Early Enrollment of Adolescents</vt:lpstr>
      <vt:lpstr>What must be present to consider this approach?</vt:lpstr>
      <vt:lpstr>Similarity in IBD</vt:lpstr>
      <vt:lpstr>What must be present to consider this approach?</vt:lpstr>
      <vt:lpstr>Prospect of Direct Benefit</vt:lpstr>
      <vt:lpstr>What must be present to consider this approach?</vt:lpstr>
      <vt:lpstr>Dose selection is crucial </vt:lpstr>
      <vt:lpstr>What must be present to consider this approach?</vt:lpstr>
      <vt:lpstr>Support of Safety</vt:lpstr>
      <vt:lpstr>Operational Considerations</vt:lpstr>
      <vt:lpstr>Other considerations</vt:lpstr>
      <vt:lpstr>Successes and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Enrolling Adolescents into Adult Phase 3 studies</dc:title>
  <dc:creator>Altepeter, Tara</dc:creator>
  <cp:lastModifiedBy>Payne, Meshaun</cp:lastModifiedBy>
  <cp:revision>44</cp:revision>
  <dcterms:created xsi:type="dcterms:W3CDTF">2019-02-07T18:47:06Z</dcterms:created>
  <dcterms:modified xsi:type="dcterms:W3CDTF">2019-02-22T13:05:43Z</dcterms:modified>
</cp:coreProperties>
</file>