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sldIdLst>
    <p:sldId id="271" r:id="rId5"/>
    <p:sldId id="335" r:id="rId6"/>
    <p:sldId id="336" r:id="rId7"/>
    <p:sldId id="491" r:id="rId8"/>
    <p:sldId id="501" r:id="rId9"/>
    <p:sldId id="280" r:id="rId10"/>
    <p:sldId id="505" r:id="rId11"/>
    <p:sldId id="342" r:id="rId12"/>
    <p:sldId id="495" r:id="rId13"/>
    <p:sldId id="504" r:id="rId14"/>
    <p:sldId id="506" r:id="rId15"/>
    <p:sldId id="511" r:id="rId16"/>
    <p:sldId id="512" r:id="rId17"/>
    <p:sldId id="500" r:id="rId18"/>
    <p:sldId id="337" r:id="rId19"/>
    <p:sldId id="466" r:id="rId20"/>
    <p:sldId id="509" r:id="rId21"/>
    <p:sldId id="510" r:id="rId22"/>
    <p:sldId id="507" r:id="rId23"/>
    <p:sldId id="508" r:id="rId24"/>
    <p:sldId id="339" r:id="rId25"/>
    <p:sldId id="340" r:id="rId26"/>
    <p:sldId id="341" r:id="rId27"/>
    <p:sldId id="343" r:id="rId28"/>
    <p:sldId id="496" r:id="rId29"/>
    <p:sldId id="513" r:id="rId30"/>
    <p:sldId id="493" r:id="rId31"/>
    <p:sldId id="514" r:id="rId32"/>
    <p:sldId id="349" r:id="rId33"/>
    <p:sldId id="357" r:id="rId34"/>
    <p:sldId id="35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FFFF99"/>
    <a:srgbClr val="9966FF"/>
    <a:srgbClr val="FF7C8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07521-17D0-49E1-B44F-F91CF252985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8845-E6F3-4F79-8D66-809D63FB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1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</a:t>
            </a:r>
            <a:r>
              <a:rPr lang="en-US" baseline="0" dirty="0"/>
              <a:t>previously mentioned, this presentation shouldn’t be considered </a:t>
            </a:r>
            <a:r>
              <a:rPr lang="en-US" sz="1200" noProof="1"/>
              <a:t>statements of policy or recommendation by the US FDA.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89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7B174-65D7-4D2A-9467-B78F4711A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7B174-65D7-4D2A-9467-B78F4711AF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7B174-65D7-4D2A-9467-B78F4711AF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4"/>
            <a:ext cx="2133600" cy="365125"/>
          </a:xfrm>
        </p:spPr>
        <p:txBody>
          <a:bodyPr/>
          <a:lstStyle/>
          <a:p>
            <a:fld id="{A35E7002-303E-4016-82C7-49C11C4288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9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85112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4"/>
            <a:ext cx="2133600" cy="365125"/>
          </a:xfrm>
        </p:spPr>
        <p:txBody>
          <a:bodyPr/>
          <a:lstStyle/>
          <a:p>
            <a:fld id="{3C03011D-56F5-4102-A8DB-30C3BF206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2" y="5291169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7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40288" y="639930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841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7"/>
            <a:ext cx="2133600" cy="365125"/>
          </a:xfrm>
        </p:spPr>
        <p:txBody>
          <a:bodyPr/>
          <a:lstStyle/>
          <a:p>
            <a:fld id="{A852CEBB-5155-4E01-B140-BA19382C94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90" y="5307878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94469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629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5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8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8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8D3909-44C2-4C7B-844B-614D0F166FDC}" type="datetime1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www.fda.gov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980F-142F-4BA6-B488-D1B9BFAE01D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0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2009779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4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981DF739-5A9B-468F-8492-8DEFCD8FB2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469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76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9"/>
            <a:ext cx="2133600" cy="365125"/>
          </a:xfrm>
        </p:spPr>
        <p:txBody>
          <a:bodyPr/>
          <a:lstStyle/>
          <a:p>
            <a:fld id="{2C33EFA7-9E9E-4C30-8772-C1038835A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67387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40"/>
            <a:ext cx="2133600" cy="365125"/>
          </a:xfrm>
        </p:spPr>
        <p:txBody>
          <a:bodyPr/>
          <a:lstStyle/>
          <a:p>
            <a:fld id="{73027C18-D4B7-4916-AB83-AA68447AF9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94469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400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40"/>
            <a:ext cx="2133600" cy="365125"/>
          </a:xfrm>
        </p:spPr>
        <p:txBody>
          <a:bodyPr/>
          <a:lstStyle/>
          <a:p>
            <a:fld id="{3AE3F33C-D384-4669-B2AE-28167034A3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469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953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9"/>
            <a:ext cx="2133600" cy="365125"/>
          </a:xfrm>
        </p:spPr>
        <p:txBody>
          <a:bodyPr/>
          <a:lstStyle/>
          <a:p>
            <a:fld id="{5AAD0DE3-E2E9-4EC3-876A-7860F0E29A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94469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665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53"/>
            <a:ext cx="2133600" cy="365125"/>
          </a:xfrm>
        </p:spPr>
        <p:txBody>
          <a:bodyPr/>
          <a:lstStyle/>
          <a:p>
            <a:fld id="{59058C82-270A-4E48-8290-7F814218C8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94469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721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41"/>
            <a:ext cx="2133600" cy="365125"/>
          </a:xfrm>
        </p:spPr>
        <p:txBody>
          <a:bodyPr/>
          <a:lstStyle/>
          <a:p>
            <a:fld id="{9FC6AA36-5D9E-4BAC-BFAD-9D23A34236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469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14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9"/>
            <a:ext cx="2133600" cy="365125"/>
          </a:xfrm>
        </p:spPr>
        <p:txBody>
          <a:bodyPr/>
          <a:lstStyle/>
          <a:p>
            <a:fld id="{973B88ED-A433-4627-9DFC-7972A1ACCE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469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fld id="{42D067E6-6582-4AD4-8521-F7089C370E58}" type="slidenum">
              <a:rPr lang="en-US" sz="90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rPr>
              <a:pPr algn="r" defTabSz="342900"/>
              <a:t>‹#›</a:t>
            </a:fld>
            <a:endParaRPr lang="en-US" sz="900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793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BBF2E6C-4EF7-41EF-A6F1-F215EF73AFBC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7/31/2020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r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t>www.fda.gov</a:t>
            </a: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0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03194"/>
            <a:ext cx="9144000" cy="35480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Topical Drug Development – Evolution of Science and Regulatory Policy II ---- July 23-24, 2020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Current Program Update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976229"/>
            <a:ext cx="6400800" cy="1669715"/>
          </a:xfrm>
        </p:spPr>
        <p:txBody>
          <a:bodyPr>
            <a:normAutofit lnSpcReduction="10000"/>
          </a:bodyPr>
          <a:lstStyle/>
          <a:p>
            <a:r>
              <a:rPr lang="en-US" altLang="en-US" sz="1800" b="1" dirty="0">
                <a:solidFill>
                  <a:schemeClr val="tx1"/>
                </a:solidFill>
              </a:rPr>
              <a:t>E. Dennis Bashaw, PharmD.</a:t>
            </a:r>
          </a:p>
          <a:p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Senior Science Advisor</a:t>
            </a:r>
          </a:p>
          <a:p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Office of Clinical Pharmacology</a:t>
            </a:r>
          </a:p>
          <a:p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Office of Translational Sciences</a:t>
            </a:r>
          </a:p>
          <a:p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US Food and Drug Administration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93AA4-06FA-4009-9112-626C8A64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5065"/>
            <a:ext cx="2108685" cy="29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0D55-8D65-43A3-9D2C-1D95919A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48" y="182015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External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7CD3-7BE0-49EF-A0F7-994F6823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47" y="1334370"/>
            <a:ext cx="8509103" cy="42860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2021 the FDA hopes to again be able to engage with the scientific community in person rather than via </a:t>
            </a:r>
            <a:r>
              <a:rPr lang="en-US" dirty="0" err="1"/>
              <a:t>webex</a:t>
            </a:r>
            <a:r>
              <a:rPr lang="en-US" dirty="0"/>
              <a:t>, zoom, or emails.</a:t>
            </a:r>
          </a:p>
          <a:p>
            <a:endParaRPr lang="en-US" dirty="0"/>
          </a:p>
          <a:p>
            <a:r>
              <a:rPr lang="en-US" dirty="0"/>
              <a:t>For this reason, your feedback about this  workshop, its pluses and minuses from an educational and scientific content delivery standpoint is very important.</a:t>
            </a:r>
          </a:p>
          <a:p>
            <a:endParaRPr lang="en-US" dirty="0"/>
          </a:p>
          <a:p>
            <a:r>
              <a:rPr lang="en-US" dirty="0"/>
              <a:t>Following the conference we will reach out and make available an opportunity for you to provide feedback and encourage you to do so.</a:t>
            </a:r>
          </a:p>
        </p:txBody>
      </p:sp>
    </p:spTree>
    <p:extLst>
      <p:ext uri="{BB962C8B-B14F-4D97-AF65-F5344CB8AC3E}">
        <p14:creationId xmlns:p14="http://schemas.microsoft.com/office/powerpoint/2010/main" val="42474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CF03-F194-4B0B-A2EA-05D5D125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166429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 Vitro Permeation Testing (IVPT)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1C2A-C287-4552-B6D0-147E11C85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3198996"/>
            <a:ext cx="8509103" cy="3086961"/>
          </a:xfrm>
        </p:spPr>
        <p:txBody>
          <a:bodyPr>
            <a:normAutofit fontScale="92500"/>
          </a:bodyPr>
          <a:lstStyle/>
          <a:p>
            <a:r>
              <a:rPr lang="en-US" dirty="0"/>
              <a:t>IVPT is a key element in formulation selection but has historically had some issues with acceptance.</a:t>
            </a:r>
          </a:p>
          <a:p>
            <a:r>
              <a:rPr lang="en-US" dirty="0"/>
              <a:t>Since the last workshop the FDA has published two articles on the use of IVPT in topical drug development and evaluation.</a:t>
            </a:r>
          </a:p>
          <a:p>
            <a:r>
              <a:rPr lang="en-US" dirty="0"/>
              <a:t>The first article was focused as a “best practices strawman” for developing a consistent test that can be of regulatory use.</a:t>
            </a:r>
          </a:p>
          <a:p>
            <a:r>
              <a:rPr lang="en-US" dirty="0"/>
              <a:t>The second article was focused on the permeation of sunscreen and the data from that article will be discussed by the lead author Dr. Yang.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2BD60-DB86-45D9-97AC-58539133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12" y="1194664"/>
            <a:ext cx="2950720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2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5ECC2-7C03-4542-A87A-4A4A85F7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5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 Vitro Permeation Testing (IVPT)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E76CA-E1E6-44F7-9F27-A5A6CEE10EB8}"/>
              </a:ext>
            </a:extLst>
          </p:cNvPr>
          <p:cNvSpPr/>
          <p:nvPr/>
        </p:nvSpPr>
        <p:spPr>
          <a:xfrm>
            <a:off x="1194738" y="6213172"/>
            <a:ext cx="2563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https://doi.org/10.1177/2168479019875338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33B8056-B261-4F16-8BA6-4D8A69898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0888" y="1600200"/>
            <a:ext cx="3411223" cy="45259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187EF-0C94-407F-956C-D9C919D9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3715"/>
            <a:ext cx="4038600" cy="49356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Topics covered include</a:t>
            </a:r>
          </a:p>
          <a:p>
            <a:pPr lvl="1"/>
            <a:r>
              <a:rPr lang="en-US" dirty="0"/>
              <a:t>System selection</a:t>
            </a:r>
          </a:p>
          <a:p>
            <a:pPr lvl="2"/>
            <a:r>
              <a:rPr lang="en-US" dirty="0"/>
              <a:t>Static vs Flow-Thru</a:t>
            </a:r>
          </a:p>
          <a:p>
            <a:pPr lvl="1"/>
            <a:r>
              <a:rPr lang="en-US" dirty="0"/>
              <a:t>Skin selection for use</a:t>
            </a:r>
          </a:p>
          <a:p>
            <a:pPr lvl="2"/>
            <a:r>
              <a:rPr lang="en-US" dirty="0"/>
              <a:t>Donor</a:t>
            </a:r>
          </a:p>
          <a:p>
            <a:pPr lvl="2"/>
            <a:r>
              <a:rPr lang="en-US" dirty="0"/>
              <a:t>Skin site</a:t>
            </a:r>
          </a:p>
          <a:p>
            <a:pPr lvl="2"/>
            <a:r>
              <a:rPr lang="en-US" dirty="0"/>
              <a:t>Skin Integrity </a:t>
            </a:r>
          </a:p>
          <a:p>
            <a:pPr lvl="2"/>
            <a:r>
              <a:rPr lang="en-US" dirty="0"/>
              <a:t>Thickness</a:t>
            </a:r>
          </a:p>
          <a:p>
            <a:pPr lvl="2"/>
            <a:r>
              <a:rPr lang="en-US" dirty="0"/>
              <a:t>Preparation and storage</a:t>
            </a:r>
          </a:p>
          <a:p>
            <a:pPr lvl="1"/>
            <a:r>
              <a:rPr lang="en-US" dirty="0"/>
              <a:t>Receptor fluid</a:t>
            </a:r>
          </a:p>
          <a:p>
            <a:pPr lvl="2"/>
            <a:r>
              <a:rPr lang="en-US" dirty="0"/>
              <a:t>Temperature</a:t>
            </a:r>
          </a:p>
          <a:p>
            <a:pPr lvl="2"/>
            <a:r>
              <a:rPr lang="en-US" dirty="0"/>
              <a:t>Agitation</a:t>
            </a:r>
          </a:p>
          <a:p>
            <a:pPr lvl="2"/>
            <a:r>
              <a:rPr lang="en-US" dirty="0"/>
              <a:t>Duration</a:t>
            </a:r>
          </a:p>
          <a:p>
            <a:pPr lvl="1"/>
            <a:r>
              <a:rPr lang="en-US" dirty="0"/>
              <a:t>Study Design</a:t>
            </a:r>
          </a:p>
          <a:p>
            <a:pPr lvl="2"/>
            <a:r>
              <a:rPr lang="en-US" dirty="0"/>
              <a:t>Duration</a:t>
            </a:r>
          </a:p>
          <a:p>
            <a:pPr lvl="2"/>
            <a:r>
              <a:rPr lang="en-US" dirty="0"/>
              <a:t>Sampling time intervals</a:t>
            </a:r>
          </a:p>
          <a:p>
            <a:pPr lvl="2"/>
            <a:r>
              <a:rPr lang="en-US" dirty="0"/>
              <a:t>Replicates</a:t>
            </a:r>
          </a:p>
        </p:txBody>
      </p:sp>
    </p:spTree>
    <p:extLst>
      <p:ext uri="{BB962C8B-B14F-4D97-AF65-F5344CB8AC3E}">
        <p14:creationId xmlns:p14="http://schemas.microsoft.com/office/powerpoint/2010/main" val="316153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702E-1EF6-4B04-9729-98091889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 Vitro Permeation Testing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D01ECF-B2D9-4809-AF38-F81C212B7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2" y="1974455"/>
            <a:ext cx="4038600" cy="3028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17B63-F012-49D2-B232-1A44CA3BC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4"/>
            <a:ext cx="4178877" cy="4525963"/>
          </a:xfrm>
        </p:spPr>
        <p:txBody>
          <a:bodyPr/>
          <a:lstStyle/>
          <a:p>
            <a:r>
              <a:rPr lang="en-US" dirty="0"/>
              <a:t>The purpose of the paper was to be a true “strawman” to advance the conversation to begin to move a laboratory test into a regulatory test.</a:t>
            </a:r>
          </a:p>
          <a:p>
            <a:endParaRPr lang="en-US" dirty="0"/>
          </a:p>
          <a:p>
            <a:r>
              <a:rPr lang="en-US" dirty="0"/>
              <a:t>The biggest issue facing the migration of any test from an experimental basis, to regulatory use is reproducibility and validation across different sites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B6609-1628-4743-BE05-CA8BDA0CB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435" y="5377656"/>
            <a:ext cx="398713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D1817C-DFCE-4CD9-9759-92695EFF21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61087" y="1418359"/>
            <a:ext cx="3421826" cy="4525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A94752-6CBA-4B7C-AE37-7074E3DFEECC}"/>
              </a:ext>
            </a:extLst>
          </p:cNvPr>
          <p:cNvSpPr/>
          <p:nvPr/>
        </p:nvSpPr>
        <p:spPr>
          <a:xfrm>
            <a:off x="3392029" y="6160496"/>
            <a:ext cx="23599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https://doi.org/10.1016/j.jid.2020.04.009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4294537-D6C7-480C-A54E-011753E6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32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 Vitro Permeation Testing (IVPT)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89AC90-EBE5-4E1D-A6DA-3F47CA8E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7" y="135125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FDA In Vivo MUsT Study #2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56CBAA-D756-4A44-A8BD-3E5B2ED7012C}"/>
              </a:ext>
            </a:extLst>
          </p:cNvPr>
          <p:cNvGrpSpPr/>
          <p:nvPr/>
        </p:nvGrpSpPr>
        <p:grpSpPr>
          <a:xfrm>
            <a:off x="1280745" y="3066998"/>
            <a:ext cx="6048375" cy="2714884"/>
            <a:chOff x="1547812" y="3119437"/>
            <a:chExt cx="6048375" cy="271488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22AC47-4A2E-4C56-883C-4B8FD1073852}"/>
                </a:ext>
              </a:extLst>
            </p:cNvPr>
            <p:cNvGrpSpPr/>
            <p:nvPr/>
          </p:nvGrpSpPr>
          <p:grpSpPr>
            <a:xfrm>
              <a:off x="1547812" y="3119437"/>
              <a:ext cx="6048375" cy="2714884"/>
              <a:chOff x="1547812" y="3119437"/>
              <a:chExt cx="6048375" cy="271488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10CE847-820C-43A8-8859-95E4479BF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47812" y="3776921"/>
                <a:ext cx="6048375" cy="20574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CC8A6AC-3FF0-4F3B-AC26-A13FE103C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2827" y="3119437"/>
                <a:ext cx="5391150" cy="619125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7EF886-3407-48E9-856C-DAF61A019DBD}"/>
                </a:ext>
              </a:extLst>
            </p:cNvPr>
            <p:cNvSpPr/>
            <p:nvPr/>
          </p:nvSpPr>
          <p:spPr>
            <a:xfrm>
              <a:off x="1551963" y="4748169"/>
              <a:ext cx="1451296" cy="2097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4E90B7F-62CA-405D-A52C-39D368276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210" y="1076118"/>
            <a:ext cx="2737341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9AF311-B4A0-484E-AC40-856AE7D69ADB}"/>
              </a:ext>
            </a:extLst>
          </p:cNvPr>
          <p:cNvGrpSpPr/>
          <p:nvPr/>
        </p:nvGrpSpPr>
        <p:grpSpPr>
          <a:xfrm>
            <a:off x="1340311" y="1697174"/>
            <a:ext cx="6127356" cy="4720691"/>
            <a:chOff x="587848" y="1057895"/>
            <a:chExt cx="7825508" cy="55643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BF1C61-25FC-48E8-A572-9DEFFD81CEDF}"/>
                </a:ext>
              </a:extLst>
            </p:cNvPr>
            <p:cNvGrpSpPr/>
            <p:nvPr/>
          </p:nvGrpSpPr>
          <p:grpSpPr>
            <a:xfrm>
              <a:off x="4717633" y="1057895"/>
              <a:ext cx="3695723" cy="5564332"/>
              <a:chOff x="4717633" y="1057895"/>
              <a:chExt cx="3695723" cy="556433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8F18758-D0A2-41B8-A03D-60DB66CA9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17633" y="1057895"/>
                <a:ext cx="3494508" cy="556433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12CECA-0933-46EC-9D3F-93012A428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6371" y="2369746"/>
                <a:ext cx="1096985" cy="2675659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130E6C-8636-4280-9B33-7CAA2FADE784}"/>
                </a:ext>
              </a:extLst>
            </p:cNvPr>
            <p:cNvGrpSpPr/>
            <p:nvPr/>
          </p:nvGrpSpPr>
          <p:grpSpPr>
            <a:xfrm>
              <a:off x="587848" y="1109927"/>
              <a:ext cx="3545158" cy="5460268"/>
              <a:chOff x="587848" y="1109927"/>
              <a:chExt cx="3545158" cy="54602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62B94C2-6AAE-4E6C-BA36-C1E2EE09B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848" y="1109927"/>
                <a:ext cx="3436757" cy="546026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578AF24-2D48-41E1-AE34-0551F5E61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9634" y="2447678"/>
                <a:ext cx="1003372" cy="267565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6EB82D-55AB-42E0-A323-662F93A1C22A}"/>
              </a:ext>
            </a:extLst>
          </p:cNvPr>
          <p:cNvSpPr txBox="1"/>
          <p:nvPr/>
        </p:nvSpPr>
        <p:spPr>
          <a:xfrm>
            <a:off x="1780981" y="127513"/>
            <a:ext cx="524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FDA MUsT Publications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on Sunscreen Absorption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782A0-29F5-4BF3-B9DA-6C5EE4637510}"/>
              </a:ext>
            </a:extLst>
          </p:cNvPr>
          <p:cNvSpPr txBox="1"/>
          <p:nvPr/>
        </p:nvSpPr>
        <p:spPr>
          <a:xfrm>
            <a:off x="1959204" y="132784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E6FBB-BD13-4087-BF2C-3B26AC55C810}"/>
              </a:ext>
            </a:extLst>
          </p:cNvPr>
          <p:cNvSpPr txBox="1"/>
          <p:nvPr/>
        </p:nvSpPr>
        <p:spPr>
          <a:xfrm>
            <a:off x="5117195" y="1293212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380921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C2BD-7E6C-4B8E-BFA3-4EBEB5FE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9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Non-FDA MUsT Sunscreen Absorption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99997-3C09-4853-8A35-F5F31C665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18275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Article published August 2019  from Friedrich-Alexander Universität Erlangen-</a:t>
            </a:r>
            <a:r>
              <a:rPr lang="en-US" sz="2000" dirty="0" err="1"/>
              <a:t>Nürnberg</a:t>
            </a:r>
            <a:endParaRPr lang="en-US" sz="2000" dirty="0"/>
          </a:p>
          <a:p>
            <a:r>
              <a:rPr lang="en-US" sz="2000" dirty="0"/>
              <a:t>20 subjects received topical application of a commercially available sunscreen containing avobenzone and octocrylene </a:t>
            </a:r>
          </a:p>
          <a:p>
            <a:r>
              <a:rPr lang="en-US" sz="2000" dirty="0"/>
              <a:t>Dosing was for 1 day with an initial dose of 2mg/cm</a:t>
            </a:r>
            <a:r>
              <a:rPr lang="en-US" sz="2000" baseline="30000" dirty="0"/>
              <a:t>2</a:t>
            </a:r>
            <a:r>
              <a:rPr lang="en-US" sz="2000" dirty="0"/>
              <a:t> followed by 1mg/cm</a:t>
            </a:r>
            <a:r>
              <a:rPr lang="en-US" sz="2000" baseline="30000" dirty="0"/>
              <a:t>2</a:t>
            </a:r>
            <a:r>
              <a:rPr lang="en-US" sz="2000" dirty="0"/>
              <a:t> reapplied at 2 and 4 hours to approximately 75-80% BSA.</a:t>
            </a:r>
          </a:p>
          <a:p>
            <a:r>
              <a:rPr lang="en-US" sz="2000" dirty="0"/>
              <a:t>Subjects were exposed to the sun for 9hrs.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3201C-8FBC-4137-A10A-00571FCAC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7984" y="1300294"/>
            <a:ext cx="3624263" cy="48258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D4B534-052F-4565-8C9C-075CF6173FC5}"/>
              </a:ext>
            </a:extLst>
          </p:cNvPr>
          <p:cNvSpPr/>
          <p:nvPr/>
        </p:nvSpPr>
        <p:spPr>
          <a:xfrm>
            <a:off x="5443403" y="6132081"/>
            <a:ext cx="2595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https://doi.org/10.1016/j.envint.2019.105068</a:t>
            </a:r>
          </a:p>
        </p:txBody>
      </p:sp>
    </p:spTree>
    <p:extLst>
      <p:ext uri="{BB962C8B-B14F-4D97-AF65-F5344CB8AC3E}">
        <p14:creationId xmlns:p14="http://schemas.microsoft.com/office/powerpoint/2010/main" val="22113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710EBE-F9E1-4AD7-8A98-145CEF802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50822"/>
            <a:ext cx="4038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/>
          </a:p>
          <a:p>
            <a:r>
              <a:rPr lang="en-US"/>
              <a:t>Even </a:t>
            </a:r>
            <a:r>
              <a:rPr lang="en-US" dirty="0"/>
              <a:t>though the study was only a one day study and was dosed at a lower level than in the FDA studies, significant levels of avobenzone, octocrylene, and octocrylene’s primary metabolite  (CDAA) were seen in the plasma and urine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E364AF-E7EF-4B74-B9D8-B9E57AFEC9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1676" y="1350821"/>
            <a:ext cx="3042040" cy="45259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1632EE-FC9C-4727-8BFC-B5814E1B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9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Non-FDA MUsT Sunscreen Absorption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A390C-BB16-4F80-98AD-40164F42D665}"/>
              </a:ext>
            </a:extLst>
          </p:cNvPr>
          <p:cNvSpPr/>
          <p:nvPr/>
        </p:nvSpPr>
        <p:spPr>
          <a:xfrm>
            <a:off x="5443403" y="6132081"/>
            <a:ext cx="2595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https://doi.org/10.1016/j.envint.2019.105068</a:t>
            </a:r>
          </a:p>
        </p:txBody>
      </p:sp>
    </p:spTree>
    <p:extLst>
      <p:ext uri="{BB962C8B-B14F-4D97-AF65-F5344CB8AC3E}">
        <p14:creationId xmlns:p14="http://schemas.microsoft.com/office/powerpoint/2010/main" val="4096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2AB673-083E-470C-BEDD-06D4EB9C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66688"/>
            <a:ext cx="8509000" cy="9255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Non-FDA MUsT Sunscreen Absorption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D6C18-D0E0-4129-B628-CF14E75B1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01" y="1142243"/>
            <a:ext cx="7012403" cy="24010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3D943C-3425-494D-8BB9-36A2558BE634}"/>
              </a:ext>
            </a:extLst>
          </p:cNvPr>
          <p:cNvSpPr/>
          <p:nvPr/>
        </p:nvSpPr>
        <p:spPr>
          <a:xfrm>
            <a:off x="5489022" y="3543300"/>
            <a:ext cx="2595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https://doi.org/10.1016/j.envint.2019.105068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F35FC8-9B50-4BB3-BDDA-2811878C4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170" y="4272813"/>
            <a:ext cx="8004464" cy="1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1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9" y="126057"/>
            <a:ext cx="8509103" cy="9260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18" y="1674219"/>
            <a:ext cx="8509103" cy="2813891"/>
          </a:xfrm>
        </p:spPr>
        <p:txBody>
          <a:bodyPr>
            <a:normAutofit/>
          </a:bodyPr>
          <a:lstStyle/>
          <a:p>
            <a:r>
              <a:rPr lang="en-US" sz="2400" noProof="1"/>
              <a:t>The presentation today should not be considered, in whole or in part, as statements of policy or recommendation by the US Food and Drug Administration.</a:t>
            </a:r>
          </a:p>
          <a:p>
            <a:r>
              <a:rPr lang="en-US" sz="2400" dirty="0"/>
              <a:t>Throughout the talk or the discussion/Q&amp;A portion of the program representative examples of commercial products may be given to clarify or illustrate a point.  No commercial endorsement is implied or intended.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7A77-F812-4C45-BA5F-2D207773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69" y="171624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Guidance Issuance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4B76D-C74F-4024-9C79-EB7F85A56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69" y="1442611"/>
            <a:ext cx="5236405" cy="4916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5B593-4192-4384-8E2A-9D6DE44F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229" y="1381699"/>
            <a:ext cx="273734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1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A144-BA93-4D51-BFAF-E1934B39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48" y="201558"/>
            <a:ext cx="8509103" cy="92602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FDA Pilot Guidance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8B21E-7CA2-45AF-995D-D7B42B20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3" y="3062374"/>
            <a:ext cx="8509103" cy="3594068"/>
          </a:xfrm>
        </p:spPr>
        <p:txBody>
          <a:bodyPr>
            <a:normAutofit/>
          </a:bodyPr>
          <a:lstStyle/>
          <a:p>
            <a:r>
              <a:rPr lang="en-US" sz="1800" dirty="0"/>
              <a:t>Explanation of why the guidance document is important</a:t>
            </a:r>
          </a:p>
          <a:p>
            <a:r>
              <a:rPr lang="en-US" sz="1800" dirty="0"/>
              <a:t>Highlights from the guidance document</a:t>
            </a:r>
          </a:p>
          <a:p>
            <a:r>
              <a:rPr lang="en-US" sz="1800" dirty="0"/>
              <a:t>Educational background about the guidance topic</a:t>
            </a:r>
          </a:p>
          <a:p>
            <a:r>
              <a:rPr lang="en-US" sz="1800" dirty="0"/>
              <a:t>Link to the full guidance document</a:t>
            </a:r>
          </a:p>
          <a:p>
            <a:r>
              <a:rPr lang="en-US" sz="1800" dirty="0"/>
              <a:t>Drug development timeline for when to apply the guidance recommendations</a:t>
            </a:r>
          </a:p>
          <a:p>
            <a:r>
              <a:rPr lang="en-US" sz="1800" dirty="0"/>
              <a:t>Guidance Recap Podcast that describes highlights and background the guidance document explained directly from the authors</a:t>
            </a:r>
          </a:p>
          <a:p>
            <a:r>
              <a:rPr lang="en-US" sz="1800" dirty="0"/>
              <a:t>Twitter hashtags to create a platform for discussing views on the guidance</a:t>
            </a:r>
          </a:p>
          <a:p>
            <a:r>
              <a:rPr lang="en-US" sz="1800" dirty="0"/>
              <a:t>Link to the FDA docket for providing official comments to the Agency (for applicable draft </a:t>
            </a:r>
            <a:r>
              <a:rPr lang="en-US" sz="1800" dirty="0" err="1"/>
              <a:t>guidances</a:t>
            </a:r>
            <a:r>
              <a:rPr lang="en-US" sz="1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784B2-6064-4855-AFDC-620498D6DF99}"/>
              </a:ext>
            </a:extLst>
          </p:cNvPr>
          <p:cNvSpPr/>
          <p:nvPr/>
        </p:nvSpPr>
        <p:spPr>
          <a:xfrm>
            <a:off x="717257" y="6410221"/>
            <a:ext cx="70341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https://www.fda.gov/drugs/guidances-drugs/guidance-snapshot-pilot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2A62FC-354F-47E6-A366-B32185322EEC}"/>
              </a:ext>
            </a:extLst>
          </p:cNvPr>
          <p:cNvSpPr/>
          <p:nvPr/>
        </p:nvSpPr>
        <p:spPr>
          <a:xfrm>
            <a:off x="358629" y="1129308"/>
            <a:ext cx="8661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Guidance Snapshots are a communication tool that provide highlights from guidance documents using visuals and plain language to support transparent communication and dissemination of FDA guidance documents. During the Pilot, Guidance Snapshots will contain a </a:t>
            </a:r>
            <a:r>
              <a:rPr lang="en-US" sz="2200" i="1" dirty="0">
                <a:solidFill>
                  <a:srgbClr val="FF0000"/>
                </a:solidFill>
              </a:rPr>
              <a:t>subset</a:t>
            </a:r>
            <a:r>
              <a:rPr lang="en-US" sz="2200" dirty="0"/>
              <a:t> of the following key features:</a:t>
            </a:r>
          </a:p>
        </p:txBody>
      </p:sp>
    </p:spTree>
    <p:extLst>
      <p:ext uri="{BB962C8B-B14F-4D97-AF65-F5344CB8AC3E}">
        <p14:creationId xmlns:p14="http://schemas.microsoft.com/office/powerpoint/2010/main" val="175135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AB151-765F-4473-8500-828F4563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MUsT Snapshot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7939C8-6AD9-43EE-8E02-B73F738FC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2191620"/>
          </a:xfrm>
        </p:spPr>
        <p:txBody>
          <a:bodyPr/>
          <a:lstStyle/>
          <a:p>
            <a:r>
              <a:rPr lang="en-US" dirty="0"/>
              <a:t>The MUsT Snapshot is the fourth one prepared as part of the FDA pilot program.</a:t>
            </a:r>
          </a:p>
          <a:p>
            <a:r>
              <a:rPr lang="en-US" dirty="0"/>
              <a:t>Previous snapshots have been issued for: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4C5889-8E5B-4E6E-92D3-440863E970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0972" y="1600200"/>
            <a:ext cx="3513056" cy="4525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93FDFF-892D-44D3-8A55-0B788181B134}"/>
              </a:ext>
            </a:extLst>
          </p:cNvPr>
          <p:cNvSpPr/>
          <p:nvPr/>
        </p:nvSpPr>
        <p:spPr>
          <a:xfrm>
            <a:off x="5323164" y="6308725"/>
            <a:ext cx="26886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https://www.fda.gov/media/140321/download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8FCAE-6198-42A5-A218-3EC12A16F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2" y="3623417"/>
            <a:ext cx="3952148" cy="250274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34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685B12-CBE8-42D8-B0B4-71CE5E70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MUsT Snapshot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495BF5-B29F-445B-BB7C-13067ED57E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comparison, in the actual Guidance document, the MUsT Study Elements and Consideration section is over 5 pages and has specific verbiage on these elements and how to address them.</a:t>
            </a:r>
          </a:p>
          <a:p>
            <a:r>
              <a:rPr lang="en-US" dirty="0"/>
              <a:t>The snapshot provides a concise overview of the issues and why it is an element to be evaluated.</a:t>
            </a:r>
          </a:p>
          <a:p>
            <a:r>
              <a:rPr lang="en-US" dirty="0"/>
              <a:t>Each page of the snapshot also contains the weblink to the actual guidance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1C046D-1B32-4C10-8DE2-3E9560179B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5355" y="1600200"/>
            <a:ext cx="3504289" cy="452596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1793612-3496-4EBE-BC73-E7C173D38CE2}"/>
              </a:ext>
            </a:extLst>
          </p:cNvPr>
          <p:cNvSpPr/>
          <p:nvPr/>
        </p:nvSpPr>
        <p:spPr>
          <a:xfrm>
            <a:off x="3070371" y="5595457"/>
            <a:ext cx="3397541" cy="3355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B8ECA3-3D45-45C7-9416-7339C044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MUsT Snapshot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A63265-4F62-4EDA-A171-5411F3889B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short background is included along with an explanation, and an example as to why the guidance is important.</a:t>
            </a:r>
          </a:p>
          <a:p>
            <a:r>
              <a:rPr lang="en-US" dirty="0"/>
              <a:t>This information is provided to put the document into the context of drug development (in this case dermal drug development).</a:t>
            </a:r>
          </a:p>
          <a:p>
            <a:r>
              <a:rPr lang="en-US" dirty="0"/>
              <a:t>As noted this is the fourth snapshot to be issued in the pilot program and it was posted at the FDA on July 21</a:t>
            </a:r>
            <a:r>
              <a:rPr lang="en-US" baseline="30000" dirty="0"/>
              <a:t>st</a:t>
            </a:r>
            <a:r>
              <a:rPr lang="en-US" dirty="0"/>
              <a:t>, 2020.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0C51134-6712-4D08-8F0E-A5E2F1FD7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0854" y="1600200"/>
            <a:ext cx="34932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42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B5D0C7-6B59-4EA4-AC20-546F3753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Pieces Together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7C44E-1733-4457-B800-7B9D7D50D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8B590-96FD-4E45-A8E8-6FB33DD3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48" y="959567"/>
            <a:ext cx="6356329" cy="34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2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96E9A-CB2B-499D-9275-30E12858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2" y="1285978"/>
            <a:ext cx="8509103" cy="4286043"/>
          </a:xfrm>
        </p:spPr>
        <p:txBody>
          <a:bodyPr/>
          <a:lstStyle/>
          <a:p>
            <a:r>
              <a:rPr lang="en-US" dirty="0"/>
              <a:t>COVID-19 has impacted the FDA and regulated industry in ways that could not have been imagined at the end of the workshop last August</a:t>
            </a:r>
          </a:p>
          <a:p>
            <a:r>
              <a:rPr lang="en-US" dirty="0"/>
              <a:t>Even so the FDA has continued to move forward in developing the science and in communicating with industry using the tools we have available to us</a:t>
            </a:r>
          </a:p>
          <a:p>
            <a:r>
              <a:rPr lang="en-US" dirty="0"/>
              <a:t>The development of the tests and the standards has moved on and will continue to do so</a:t>
            </a:r>
          </a:p>
        </p:txBody>
      </p:sp>
    </p:spTree>
    <p:extLst>
      <p:ext uri="{BB962C8B-B14F-4D97-AF65-F5344CB8AC3E}">
        <p14:creationId xmlns:p14="http://schemas.microsoft.com/office/powerpoint/2010/main" val="257778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90B2-9F44-4453-ACF7-E5857DA6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05B2AC-D36D-4FAD-B05B-A82F8AD3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0550" y="6474620"/>
            <a:ext cx="45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F53A51-6448-41EC-BBA3-4FC2471A56B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4CF7B9-EC20-4672-9104-7D9C0B4106F3}"/>
              </a:ext>
            </a:extLst>
          </p:cNvPr>
          <p:cNvGrpSpPr/>
          <p:nvPr/>
        </p:nvGrpSpPr>
        <p:grpSpPr>
          <a:xfrm>
            <a:off x="677324" y="1417638"/>
            <a:ext cx="7789352" cy="5123956"/>
            <a:chOff x="745497" y="1525548"/>
            <a:chExt cx="7789352" cy="51239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E0BD66-D77F-426E-BA35-FE989E493817}"/>
                </a:ext>
              </a:extLst>
            </p:cNvPr>
            <p:cNvGrpSpPr/>
            <p:nvPr/>
          </p:nvGrpSpPr>
          <p:grpSpPr>
            <a:xfrm>
              <a:off x="746323" y="1525548"/>
              <a:ext cx="7788526" cy="1853725"/>
              <a:chOff x="746323" y="1525548"/>
              <a:chExt cx="7788526" cy="185372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D8C2363-A6BB-4FF8-8F8A-B29B33E4D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2725691" y="2362072"/>
                <a:ext cx="743776" cy="5791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DABC133-6082-467D-8455-D7B8BEC07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6170" y="2799054"/>
                <a:ext cx="745997" cy="580219"/>
              </a:xfrm>
              <a:prstGeom prst="rect">
                <a:avLst/>
              </a:prstGeom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9F42745-30F4-4E98-96E5-2A26C8424A0C}"/>
                  </a:ext>
                </a:extLst>
              </p:cNvPr>
              <p:cNvGrpSpPr/>
              <p:nvPr/>
            </p:nvGrpSpPr>
            <p:grpSpPr>
              <a:xfrm rot="10800000">
                <a:off x="746323" y="1525548"/>
                <a:ext cx="7788526" cy="1660859"/>
                <a:chOff x="639105" y="600696"/>
                <a:chExt cx="7788526" cy="1660859"/>
              </a:xfrm>
            </p:grpSpPr>
            <p:sp>
              <p:nvSpPr>
                <p:cNvPr id="37" name="Freeform 42">
                  <a:extLst>
                    <a:ext uri="{FF2B5EF4-FFF2-40B4-BE49-F238E27FC236}">
                      <a16:creationId xmlns:a16="http://schemas.microsoft.com/office/drawing/2014/main" id="{AFCE94F6-FB17-4917-8A38-1954F5F93FAA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639105" y="969616"/>
                  <a:ext cx="2008289" cy="1291938"/>
                </a:xfrm>
                <a:custGeom>
                  <a:avLst/>
                  <a:gdLst>
                    <a:gd name="T0" fmla="*/ 3305 w 650"/>
                    <a:gd name="T1" fmla="*/ 0 h 507"/>
                    <a:gd name="T2" fmla="*/ 3305 w 650"/>
                    <a:gd name="T3" fmla="*/ 1018 h 507"/>
                    <a:gd name="T4" fmla="*/ 3396 w 650"/>
                    <a:gd name="T5" fmla="*/ 1071 h 507"/>
                    <a:gd name="T6" fmla="*/ 3473 w 650"/>
                    <a:gd name="T7" fmla="*/ 1104 h 507"/>
                    <a:gd name="T8" fmla="*/ 3525 w 650"/>
                    <a:gd name="T9" fmla="*/ 1104 h 507"/>
                    <a:gd name="T10" fmla="*/ 3658 w 650"/>
                    <a:gd name="T11" fmla="*/ 1039 h 507"/>
                    <a:gd name="T12" fmla="*/ 3727 w 650"/>
                    <a:gd name="T13" fmla="*/ 1006 h 507"/>
                    <a:gd name="T14" fmla="*/ 3823 w 650"/>
                    <a:gd name="T15" fmla="*/ 1006 h 507"/>
                    <a:gd name="T16" fmla="*/ 3914 w 650"/>
                    <a:gd name="T17" fmla="*/ 1018 h 507"/>
                    <a:gd name="T18" fmla="*/ 3991 w 650"/>
                    <a:gd name="T19" fmla="*/ 1039 h 507"/>
                    <a:gd name="T20" fmla="*/ 4095 w 650"/>
                    <a:gd name="T21" fmla="*/ 1092 h 507"/>
                    <a:gd name="T22" fmla="*/ 4168 w 650"/>
                    <a:gd name="T23" fmla="*/ 1164 h 507"/>
                    <a:gd name="T24" fmla="*/ 4221 w 650"/>
                    <a:gd name="T25" fmla="*/ 1228 h 507"/>
                    <a:gd name="T26" fmla="*/ 4245 w 650"/>
                    <a:gd name="T27" fmla="*/ 1293 h 507"/>
                    <a:gd name="T28" fmla="*/ 4245 w 650"/>
                    <a:gd name="T29" fmla="*/ 1393 h 507"/>
                    <a:gd name="T30" fmla="*/ 4245 w 650"/>
                    <a:gd name="T31" fmla="*/ 1492 h 507"/>
                    <a:gd name="T32" fmla="*/ 4221 w 650"/>
                    <a:gd name="T33" fmla="*/ 1552 h 507"/>
                    <a:gd name="T34" fmla="*/ 4168 w 650"/>
                    <a:gd name="T35" fmla="*/ 1617 h 507"/>
                    <a:gd name="T36" fmla="*/ 4095 w 650"/>
                    <a:gd name="T37" fmla="*/ 1707 h 507"/>
                    <a:gd name="T38" fmla="*/ 3991 w 650"/>
                    <a:gd name="T39" fmla="*/ 1749 h 507"/>
                    <a:gd name="T40" fmla="*/ 3914 w 650"/>
                    <a:gd name="T41" fmla="*/ 1772 h 507"/>
                    <a:gd name="T42" fmla="*/ 3823 w 650"/>
                    <a:gd name="T43" fmla="*/ 1781 h 507"/>
                    <a:gd name="T44" fmla="*/ 3727 w 650"/>
                    <a:gd name="T45" fmla="*/ 1781 h 507"/>
                    <a:gd name="T46" fmla="*/ 3658 w 650"/>
                    <a:gd name="T47" fmla="*/ 1749 h 507"/>
                    <a:gd name="T48" fmla="*/ 3525 w 650"/>
                    <a:gd name="T49" fmla="*/ 1682 h 507"/>
                    <a:gd name="T50" fmla="*/ 3473 w 650"/>
                    <a:gd name="T51" fmla="*/ 1682 h 507"/>
                    <a:gd name="T52" fmla="*/ 3396 w 650"/>
                    <a:gd name="T53" fmla="*/ 1716 h 507"/>
                    <a:gd name="T54" fmla="*/ 3305 w 650"/>
                    <a:gd name="T55" fmla="*/ 1802 h 507"/>
                    <a:gd name="T56" fmla="*/ 3305 w 650"/>
                    <a:gd name="T57" fmla="*/ 2771 h 507"/>
                    <a:gd name="T58" fmla="*/ 0 w 650"/>
                    <a:gd name="T59" fmla="*/ 2771 h 507"/>
                    <a:gd name="T60" fmla="*/ 0 w 650"/>
                    <a:gd name="T61" fmla="*/ 0 h 507"/>
                    <a:gd name="T62" fmla="*/ 1157 w 650"/>
                    <a:gd name="T63" fmla="*/ 0 h 507"/>
                    <a:gd name="T64" fmla="*/ 1181 w 650"/>
                    <a:gd name="T65" fmla="*/ 12 h 507"/>
                    <a:gd name="T66" fmla="*/ 1271 w 650"/>
                    <a:gd name="T67" fmla="*/ 86 h 507"/>
                    <a:gd name="T68" fmla="*/ 1299 w 650"/>
                    <a:gd name="T69" fmla="*/ 164 h 507"/>
                    <a:gd name="T70" fmla="*/ 1299 w 650"/>
                    <a:gd name="T71" fmla="*/ 196 h 507"/>
                    <a:gd name="T72" fmla="*/ 1222 w 650"/>
                    <a:gd name="T73" fmla="*/ 301 h 507"/>
                    <a:gd name="T74" fmla="*/ 1181 w 650"/>
                    <a:gd name="T75" fmla="*/ 379 h 507"/>
                    <a:gd name="T76" fmla="*/ 1181 w 650"/>
                    <a:gd name="T77" fmla="*/ 453 h 507"/>
                    <a:gd name="T78" fmla="*/ 1194 w 650"/>
                    <a:gd name="T79" fmla="*/ 518 h 507"/>
                    <a:gd name="T80" fmla="*/ 1222 w 650"/>
                    <a:gd name="T81" fmla="*/ 595 h 507"/>
                    <a:gd name="T82" fmla="*/ 1271 w 650"/>
                    <a:gd name="T83" fmla="*/ 673 h 507"/>
                    <a:gd name="T84" fmla="*/ 1376 w 650"/>
                    <a:gd name="T85" fmla="*/ 745 h 507"/>
                    <a:gd name="T86" fmla="*/ 1456 w 650"/>
                    <a:gd name="T87" fmla="*/ 775 h 507"/>
                    <a:gd name="T88" fmla="*/ 1527 w 650"/>
                    <a:gd name="T89" fmla="*/ 810 h 507"/>
                    <a:gd name="T90" fmla="*/ 1645 w 650"/>
                    <a:gd name="T91" fmla="*/ 810 h 507"/>
                    <a:gd name="T92" fmla="*/ 1765 w 650"/>
                    <a:gd name="T93" fmla="*/ 810 h 507"/>
                    <a:gd name="T94" fmla="*/ 1841 w 650"/>
                    <a:gd name="T95" fmla="*/ 775 h 507"/>
                    <a:gd name="T96" fmla="*/ 1933 w 650"/>
                    <a:gd name="T97" fmla="*/ 745 h 507"/>
                    <a:gd name="T98" fmla="*/ 2019 w 650"/>
                    <a:gd name="T99" fmla="*/ 673 h 507"/>
                    <a:gd name="T100" fmla="*/ 2071 w 650"/>
                    <a:gd name="T101" fmla="*/ 595 h 507"/>
                    <a:gd name="T102" fmla="*/ 2110 w 650"/>
                    <a:gd name="T103" fmla="*/ 518 h 507"/>
                    <a:gd name="T104" fmla="*/ 2110 w 650"/>
                    <a:gd name="T105" fmla="*/ 453 h 507"/>
                    <a:gd name="T106" fmla="*/ 2110 w 650"/>
                    <a:gd name="T107" fmla="*/ 379 h 507"/>
                    <a:gd name="T108" fmla="*/ 2071 w 650"/>
                    <a:gd name="T109" fmla="*/ 301 h 507"/>
                    <a:gd name="T110" fmla="*/ 2006 w 650"/>
                    <a:gd name="T111" fmla="*/ 208 h 507"/>
                    <a:gd name="T112" fmla="*/ 2006 w 650"/>
                    <a:gd name="T113" fmla="*/ 164 h 507"/>
                    <a:gd name="T114" fmla="*/ 2030 w 650"/>
                    <a:gd name="T115" fmla="*/ 86 h 507"/>
                    <a:gd name="T116" fmla="*/ 2110 w 650"/>
                    <a:gd name="T117" fmla="*/ 0 h 507"/>
                    <a:gd name="T118" fmla="*/ 3305 w 650"/>
                    <a:gd name="T119" fmla="*/ 0 h 50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50"/>
                    <a:gd name="T181" fmla="*/ 0 h 507"/>
                    <a:gd name="T182" fmla="*/ 650 w 650"/>
                    <a:gd name="T183" fmla="*/ 507 h 50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50" h="507">
                      <a:moveTo>
                        <a:pt x="506" y="0"/>
                      </a:moveTo>
                      <a:lnTo>
                        <a:pt x="506" y="186"/>
                      </a:lnTo>
                      <a:lnTo>
                        <a:pt x="520" y="196"/>
                      </a:lnTo>
                      <a:lnTo>
                        <a:pt x="532" y="202"/>
                      </a:lnTo>
                      <a:lnTo>
                        <a:pt x="540" y="202"/>
                      </a:lnTo>
                      <a:lnTo>
                        <a:pt x="560" y="190"/>
                      </a:lnTo>
                      <a:lnTo>
                        <a:pt x="571" y="184"/>
                      </a:lnTo>
                      <a:lnTo>
                        <a:pt x="585" y="184"/>
                      </a:lnTo>
                      <a:lnTo>
                        <a:pt x="599" y="186"/>
                      </a:lnTo>
                      <a:lnTo>
                        <a:pt x="611" y="190"/>
                      </a:lnTo>
                      <a:lnTo>
                        <a:pt x="627" y="200"/>
                      </a:lnTo>
                      <a:lnTo>
                        <a:pt x="638" y="213"/>
                      </a:lnTo>
                      <a:lnTo>
                        <a:pt x="646" y="225"/>
                      </a:lnTo>
                      <a:lnTo>
                        <a:pt x="650" y="237"/>
                      </a:lnTo>
                      <a:lnTo>
                        <a:pt x="650" y="255"/>
                      </a:lnTo>
                      <a:lnTo>
                        <a:pt x="650" y="273"/>
                      </a:lnTo>
                      <a:lnTo>
                        <a:pt x="646" y="284"/>
                      </a:lnTo>
                      <a:lnTo>
                        <a:pt x="638" y="296"/>
                      </a:lnTo>
                      <a:lnTo>
                        <a:pt x="627" y="312"/>
                      </a:lnTo>
                      <a:lnTo>
                        <a:pt x="611" y="320"/>
                      </a:lnTo>
                      <a:lnTo>
                        <a:pt x="599" y="324"/>
                      </a:lnTo>
                      <a:lnTo>
                        <a:pt x="585" y="326"/>
                      </a:lnTo>
                      <a:lnTo>
                        <a:pt x="571" y="326"/>
                      </a:lnTo>
                      <a:lnTo>
                        <a:pt x="560" y="320"/>
                      </a:lnTo>
                      <a:lnTo>
                        <a:pt x="540" y="308"/>
                      </a:lnTo>
                      <a:lnTo>
                        <a:pt x="532" y="308"/>
                      </a:lnTo>
                      <a:lnTo>
                        <a:pt x="520" y="314"/>
                      </a:lnTo>
                      <a:lnTo>
                        <a:pt x="506" y="330"/>
                      </a:lnTo>
                      <a:lnTo>
                        <a:pt x="506" y="507"/>
                      </a:lnTo>
                      <a:lnTo>
                        <a:pt x="0" y="507"/>
                      </a:lnTo>
                      <a:lnTo>
                        <a:pt x="0" y="0"/>
                      </a:lnTo>
                      <a:lnTo>
                        <a:pt x="177" y="0"/>
                      </a:lnTo>
                      <a:lnTo>
                        <a:pt x="181" y="2"/>
                      </a:lnTo>
                      <a:lnTo>
                        <a:pt x="195" y="16"/>
                      </a:lnTo>
                      <a:lnTo>
                        <a:pt x="199" y="30"/>
                      </a:lnTo>
                      <a:lnTo>
                        <a:pt x="199" y="36"/>
                      </a:lnTo>
                      <a:lnTo>
                        <a:pt x="187" y="55"/>
                      </a:lnTo>
                      <a:lnTo>
                        <a:pt x="181" y="69"/>
                      </a:lnTo>
                      <a:lnTo>
                        <a:pt x="181" y="83"/>
                      </a:lnTo>
                      <a:lnTo>
                        <a:pt x="183" y="95"/>
                      </a:lnTo>
                      <a:lnTo>
                        <a:pt x="187" y="109"/>
                      </a:lnTo>
                      <a:lnTo>
                        <a:pt x="195" y="123"/>
                      </a:lnTo>
                      <a:lnTo>
                        <a:pt x="211" y="136"/>
                      </a:lnTo>
                      <a:lnTo>
                        <a:pt x="223" y="142"/>
                      </a:lnTo>
                      <a:lnTo>
                        <a:pt x="234" y="148"/>
                      </a:lnTo>
                      <a:lnTo>
                        <a:pt x="252" y="148"/>
                      </a:lnTo>
                      <a:lnTo>
                        <a:pt x="270" y="148"/>
                      </a:lnTo>
                      <a:lnTo>
                        <a:pt x="282" y="142"/>
                      </a:lnTo>
                      <a:lnTo>
                        <a:pt x="296" y="136"/>
                      </a:lnTo>
                      <a:lnTo>
                        <a:pt x="309" y="123"/>
                      </a:lnTo>
                      <a:lnTo>
                        <a:pt x="317" y="109"/>
                      </a:lnTo>
                      <a:lnTo>
                        <a:pt x="323" y="95"/>
                      </a:lnTo>
                      <a:lnTo>
                        <a:pt x="323" y="83"/>
                      </a:lnTo>
                      <a:lnTo>
                        <a:pt x="323" y="69"/>
                      </a:lnTo>
                      <a:lnTo>
                        <a:pt x="317" y="55"/>
                      </a:lnTo>
                      <a:lnTo>
                        <a:pt x="307" y="38"/>
                      </a:lnTo>
                      <a:lnTo>
                        <a:pt x="307" y="30"/>
                      </a:lnTo>
                      <a:lnTo>
                        <a:pt x="311" y="16"/>
                      </a:lnTo>
                      <a:lnTo>
                        <a:pt x="323" y="0"/>
                      </a:lnTo>
                      <a:lnTo>
                        <a:pt x="506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id="{F1F6E1AC-58FC-4F42-BBF6-BD926504E561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3310214" y="969616"/>
                  <a:ext cx="2001677" cy="1291938"/>
                </a:xfrm>
                <a:custGeom>
                  <a:avLst/>
                  <a:gdLst>
                    <a:gd name="T0" fmla="*/ 4229 w 648"/>
                    <a:gd name="T1" fmla="*/ 0 h 507"/>
                    <a:gd name="T2" fmla="*/ 4145 w 648"/>
                    <a:gd name="T3" fmla="*/ 1071 h 507"/>
                    <a:gd name="T4" fmla="*/ 4012 w 648"/>
                    <a:gd name="T5" fmla="*/ 1092 h 507"/>
                    <a:gd name="T6" fmla="*/ 3807 w 648"/>
                    <a:gd name="T7" fmla="*/ 1006 h 507"/>
                    <a:gd name="T8" fmla="*/ 3629 w 648"/>
                    <a:gd name="T9" fmla="*/ 1006 h 507"/>
                    <a:gd name="T10" fmla="*/ 3448 w 648"/>
                    <a:gd name="T11" fmla="*/ 1083 h 507"/>
                    <a:gd name="T12" fmla="*/ 3315 w 648"/>
                    <a:gd name="T13" fmla="*/ 1228 h 507"/>
                    <a:gd name="T14" fmla="*/ 3297 w 648"/>
                    <a:gd name="T15" fmla="*/ 1393 h 507"/>
                    <a:gd name="T16" fmla="*/ 3315 w 648"/>
                    <a:gd name="T17" fmla="*/ 1552 h 507"/>
                    <a:gd name="T18" fmla="*/ 3448 w 648"/>
                    <a:gd name="T19" fmla="*/ 1694 h 507"/>
                    <a:gd name="T20" fmla="*/ 3629 w 648"/>
                    <a:gd name="T21" fmla="*/ 1772 h 507"/>
                    <a:gd name="T22" fmla="*/ 3807 w 648"/>
                    <a:gd name="T23" fmla="*/ 1781 h 507"/>
                    <a:gd name="T24" fmla="*/ 4012 w 648"/>
                    <a:gd name="T25" fmla="*/ 1682 h 507"/>
                    <a:gd name="T26" fmla="*/ 4145 w 648"/>
                    <a:gd name="T27" fmla="*/ 1707 h 507"/>
                    <a:gd name="T28" fmla="*/ 4229 w 648"/>
                    <a:gd name="T29" fmla="*/ 2771 h 507"/>
                    <a:gd name="T30" fmla="*/ 940 w 648"/>
                    <a:gd name="T31" fmla="*/ 1802 h 507"/>
                    <a:gd name="T32" fmla="*/ 848 w 648"/>
                    <a:gd name="T33" fmla="*/ 1707 h 507"/>
                    <a:gd name="T34" fmla="*/ 719 w 648"/>
                    <a:gd name="T35" fmla="*/ 1682 h 507"/>
                    <a:gd name="T36" fmla="*/ 518 w 648"/>
                    <a:gd name="T37" fmla="*/ 1781 h 507"/>
                    <a:gd name="T38" fmla="*/ 333 w 648"/>
                    <a:gd name="T39" fmla="*/ 1772 h 507"/>
                    <a:gd name="T40" fmla="*/ 157 w 648"/>
                    <a:gd name="T41" fmla="*/ 1694 h 507"/>
                    <a:gd name="T42" fmla="*/ 24 w 648"/>
                    <a:gd name="T43" fmla="*/ 1552 h 507"/>
                    <a:gd name="T44" fmla="*/ 0 w 648"/>
                    <a:gd name="T45" fmla="*/ 1393 h 507"/>
                    <a:gd name="T46" fmla="*/ 24 w 648"/>
                    <a:gd name="T47" fmla="*/ 1228 h 507"/>
                    <a:gd name="T48" fmla="*/ 157 w 648"/>
                    <a:gd name="T49" fmla="*/ 1083 h 507"/>
                    <a:gd name="T50" fmla="*/ 333 w 648"/>
                    <a:gd name="T51" fmla="*/ 1006 h 507"/>
                    <a:gd name="T52" fmla="*/ 518 w 648"/>
                    <a:gd name="T53" fmla="*/ 1006 h 507"/>
                    <a:gd name="T54" fmla="*/ 719 w 648"/>
                    <a:gd name="T55" fmla="*/ 1092 h 507"/>
                    <a:gd name="T56" fmla="*/ 848 w 648"/>
                    <a:gd name="T57" fmla="*/ 1071 h 507"/>
                    <a:gd name="T58" fmla="*/ 940 w 648"/>
                    <a:gd name="T59" fmla="*/ 0 h 507"/>
                    <a:gd name="T60" fmla="*/ 2134 w 648"/>
                    <a:gd name="T61" fmla="*/ 12 h 507"/>
                    <a:gd name="T62" fmla="*/ 2252 w 648"/>
                    <a:gd name="T63" fmla="*/ 151 h 507"/>
                    <a:gd name="T64" fmla="*/ 2172 w 648"/>
                    <a:gd name="T65" fmla="*/ 301 h 507"/>
                    <a:gd name="T66" fmla="*/ 2134 w 648"/>
                    <a:gd name="T67" fmla="*/ 444 h 507"/>
                    <a:gd name="T68" fmla="*/ 2172 w 648"/>
                    <a:gd name="T69" fmla="*/ 595 h 507"/>
                    <a:gd name="T70" fmla="*/ 2330 w 648"/>
                    <a:gd name="T71" fmla="*/ 745 h 507"/>
                    <a:gd name="T72" fmla="*/ 2480 w 648"/>
                    <a:gd name="T73" fmla="*/ 810 h 507"/>
                    <a:gd name="T74" fmla="*/ 2714 w 648"/>
                    <a:gd name="T75" fmla="*/ 810 h 507"/>
                    <a:gd name="T76" fmla="*/ 2878 w 648"/>
                    <a:gd name="T77" fmla="*/ 745 h 507"/>
                    <a:gd name="T78" fmla="*/ 3022 w 648"/>
                    <a:gd name="T79" fmla="*/ 595 h 507"/>
                    <a:gd name="T80" fmla="*/ 3059 w 648"/>
                    <a:gd name="T81" fmla="*/ 444 h 507"/>
                    <a:gd name="T82" fmla="*/ 3022 w 648"/>
                    <a:gd name="T83" fmla="*/ 301 h 507"/>
                    <a:gd name="T84" fmla="*/ 2943 w 648"/>
                    <a:gd name="T85" fmla="*/ 151 h 507"/>
                    <a:gd name="T86" fmla="*/ 3059 w 648"/>
                    <a:gd name="T87" fmla="*/ 12 h 5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8"/>
                    <a:gd name="T133" fmla="*/ 0 h 507"/>
                    <a:gd name="T134" fmla="*/ 648 w 648"/>
                    <a:gd name="T135" fmla="*/ 507 h 5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8" h="507">
                      <a:moveTo>
                        <a:pt x="473" y="0"/>
                      </a:moveTo>
                      <a:lnTo>
                        <a:pt x="648" y="0"/>
                      </a:lnTo>
                      <a:lnTo>
                        <a:pt x="648" y="186"/>
                      </a:lnTo>
                      <a:lnTo>
                        <a:pt x="635" y="196"/>
                      </a:lnTo>
                      <a:lnTo>
                        <a:pt x="623" y="202"/>
                      </a:lnTo>
                      <a:lnTo>
                        <a:pt x="615" y="200"/>
                      </a:lnTo>
                      <a:lnTo>
                        <a:pt x="597" y="188"/>
                      </a:lnTo>
                      <a:lnTo>
                        <a:pt x="583" y="184"/>
                      </a:lnTo>
                      <a:lnTo>
                        <a:pt x="570" y="184"/>
                      </a:lnTo>
                      <a:lnTo>
                        <a:pt x="556" y="184"/>
                      </a:lnTo>
                      <a:lnTo>
                        <a:pt x="542" y="188"/>
                      </a:lnTo>
                      <a:lnTo>
                        <a:pt x="528" y="198"/>
                      </a:lnTo>
                      <a:lnTo>
                        <a:pt x="514" y="213"/>
                      </a:lnTo>
                      <a:lnTo>
                        <a:pt x="508" y="225"/>
                      </a:lnTo>
                      <a:lnTo>
                        <a:pt x="505" y="237"/>
                      </a:lnTo>
                      <a:lnTo>
                        <a:pt x="505" y="255"/>
                      </a:lnTo>
                      <a:lnTo>
                        <a:pt x="505" y="273"/>
                      </a:lnTo>
                      <a:lnTo>
                        <a:pt x="508" y="284"/>
                      </a:lnTo>
                      <a:lnTo>
                        <a:pt x="514" y="296"/>
                      </a:lnTo>
                      <a:lnTo>
                        <a:pt x="528" y="310"/>
                      </a:lnTo>
                      <a:lnTo>
                        <a:pt x="542" y="320"/>
                      </a:lnTo>
                      <a:lnTo>
                        <a:pt x="556" y="324"/>
                      </a:lnTo>
                      <a:lnTo>
                        <a:pt x="570" y="326"/>
                      </a:lnTo>
                      <a:lnTo>
                        <a:pt x="583" y="326"/>
                      </a:lnTo>
                      <a:lnTo>
                        <a:pt x="597" y="320"/>
                      </a:lnTo>
                      <a:lnTo>
                        <a:pt x="615" y="308"/>
                      </a:lnTo>
                      <a:lnTo>
                        <a:pt x="623" y="308"/>
                      </a:lnTo>
                      <a:lnTo>
                        <a:pt x="635" y="312"/>
                      </a:lnTo>
                      <a:lnTo>
                        <a:pt x="648" y="330"/>
                      </a:lnTo>
                      <a:lnTo>
                        <a:pt x="648" y="507"/>
                      </a:lnTo>
                      <a:lnTo>
                        <a:pt x="144" y="507"/>
                      </a:lnTo>
                      <a:lnTo>
                        <a:pt x="144" y="330"/>
                      </a:lnTo>
                      <a:lnTo>
                        <a:pt x="144" y="326"/>
                      </a:lnTo>
                      <a:lnTo>
                        <a:pt x="130" y="312"/>
                      </a:lnTo>
                      <a:lnTo>
                        <a:pt x="118" y="308"/>
                      </a:lnTo>
                      <a:lnTo>
                        <a:pt x="110" y="308"/>
                      </a:lnTo>
                      <a:lnTo>
                        <a:pt x="91" y="320"/>
                      </a:lnTo>
                      <a:lnTo>
                        <a:pt x="79" y="326"/>
                      </a:lnTo>
                      <a:lnTo>
                        <a:pt x="65" y="326"/>
                      </a:lnTo>
                      <a:lnTo>
                        <a:pt x="51" y="324"/>
                      </a:lnTo>
                      <a:lnTo>
                        <a:pt x="39" y="320"/>
                      </a:lnTo>
                      <a:lnTo>
                        <a:pt x="24" y="310"/>
                      </a:lnTo>
                      <a:lnTo>
                        <a:pt x="10" y="296"/>
                      </a:lnTo>
                      <a:lnTo>
                        <a:pt x="4" y="284"/>
                      </a:lnTo>
                      <a:lnTo>
                        <a:pt x="0" y="273"/>
                      </a:lnTo>
                      <a:lnTo>
                        <a:pt x="0" y="255"/>
                      </a:lnTo>
                      <a:lnTo>
                        <a:pt x="0" y="237"/>
                      </a:lnTo>
                      <a:lnTo>
                        <a:pt x="4" y="225"/>
                      </a:lnTo>
                      <a:lnTo>
                        <a:pt x="10" y="213"/>
                      </a:lnTo>
                      <a:lnTo>
                        <a:pt x="24" y="198"/>
                      </a:lnTo>
                      <a:lnTo>
                        <a:pt x="39" y="188"/>
                      </a:lnTo>
                      <a:lnTo>
                        <a:pt x="51" y="184"/>
                      </a:lnTo>
                      <a:lnTo>
                        <a:pt x="65" y="184"/>
                      </a:lnTo>
                      <a:lnTo>
                        <a:pt x="79" y="184"/>
                      </a:lnTo>
                      <a:lnTo>
                        <a:pt x="91" y="188"/>
                      </a:lnTo>
                      <a:lnTo>
                        <a:pt x="110" y="200"/>
                      </a:lnTo>
                      <a:lnTo>
                        <a:pt x="118" y="202"/>
                      </a:lnTo>
                      <a:lnTo>
                        <a:pt x="130" y="196"/>
                      </a:lnTo>
                      <a:lnTo>
                        <a:pt x="144" y="186"/>
                      </a:lnTo>
                      <a:lnTo>
                        <a:pt x="144" y="0"/>
                      </a:lnTo>
                      <a:lnTo>
                        <a:pt x="327" y="0"/>
                      </a:lnTo>
                      <a:lnTo>
                        <a:pt x="327" y="2"/>
                      </a:lnTo>
                      <a:lnTo>
                        <a:pt x="341" y="16"/>
                      </a:lnTo>
                      <a:lnTo>
                        <a:pt x="345" y="28"/>
                      </a:lnTo>
                      <a:lnTo>
                        <a:pt x="345" y="36"/>
                      </a:lnTo>
                      <a:lnTo>
                        <a:pt x="333" y="55"/>
                      </a:lnTo>
                      <a:lnTo>
                        <a:pt x="327" y="67"/>
                      </a:lnTo>
                      <a:lnTo>
                        <a:pt x="327" y="81"/>
                      </a:lnTo>
                      <a:lnTo>
                        <a:pt x="327" y="95"/>
                      </a:lnTo>
                      <a:lnTo>
                        <a:pt x="333" y="109"/>
                      </a:lnTo>
                      <a:lnTo>
                        <a:pt x="343" y="123"/>
                      </a:lnTo>
                      <a:lnTo>
                        <a:pt x="357" y="136"/>
                      </a:lnTo>
                      <a:lnTo>
                        <a:pt x="369" y="142"/>
                      </a:lnTo>
                      <a:lnTo>
                        <a:pt x="380" y="148"/>
                      </a:lnTo>
                      <a:lnTo>
                        <a:pt x="398" y="148"/>
                      </a:lnTo>
                      <a:lnTo>
                        <a:pt x="416" y="148"/>
                      </a:lnTo>
                      <a:lnTo>
                        <a:pt x="428" y="142"/>
                      </a:lnTo>
                      <a:lnTo>
                        <a:pt x="441" y="136"/>
                      </a:lnTo>
                      <a:lnTo>
                        <a:pt x="455" y="123"/>
                      </a:lnTo>
                      <a:lnTo>
                        <a:pt x="463" y="109"/>
                      </a:lnTo>
                      <a:lnTo>
                        <a:pt x="469" y="95"/>
                      </a:lnTo>
                      <a:lnTo>
                        <a:pt x="469" y="81"/>
                      </a:lnTo>
                      <a:lnTo>
                        <a:pt x="469" y="67"/>
                      </a:lnTo>
                      <a:lnTo>
                        <a:pt x="463" y="55"/>
                      </a:lnTo>
                      <a:lnTo>
                        <a:pt x="451" y="36"/>
                      </a:lnTo>
                      <a:lnTo>
                        <a:pt x="451" y="28"/>
                      </a:lnTo>
                      <a:lnTo>
                        <a:pt x="455" y="16"/>
                      </a:lnTo>
                      <a:lnTo>
                        <a:pt x="469" y="2"/>
                      </a:lnTo>
                      <a:lnTo>
                        <a:pt x="473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1350" b="1" kern="0" dirty="0"/>
                </a:p>
                <a:p>
                  <a:pPr algn="ctr" defTabSz="622021">
                    <a:defRPr/>
                  </a:pPr>
                  <a:endParaRPr lang="en-GB" sz="1350" b="1" kern="0" dirty="0"/>
                </a:p>
                <a:p>
                  <a:pPr algn="ctr" defTabSz="622021">
                    <a:defRPr/>
                  </a:pPr>
                  <a:endParaRPr lang="en-GB" sz="1350" b="1" kern="0" dirty="0"/>
                </a:p>
                <a:p>
                  <a:pPr algn="ctr" defTabSz="622021">
                    <a:defRPr/>
                  </a:pPr>
                  <a:endParaRPr lang="en-GB" sz="1350" b="1" kern="0" dirty="0"/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id="{3D49DA9F-DC27-4D06-8FDB-E18DFE0001FC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4863949" y="969616"/>
                  <a:ext cx="2456228" cy="1291938"/>
                </a:xfrm>
                <a:custGeom>
                  <a:avLst/>
                  <a:gdLst>
                    <a:gd name="T0" fmla="*/ 4241 w 796"/>
                    <a:gd name="T1" fmla="*/ 0 h 507"/>
                    <a:gd name="T2" fmla="*/ 4322 w 796"/>
                    <a:gd name="T3" fmla="*/ 1071 h 507"/>
                    <a:gd name="T4" fmla="*/ 4443 w 796"/>
                    <a:gd name="T5" fmla="*/ 1092 h 507"/>
                    <a:gd name="T6" fmla="*/ 4667 w 796"/>
                    <a:gd name="T7" fmla="*/ 1006 h 507"/>
                    <a:gd name="T8" fmla="*/ 4828 w 796"/>
                    <a:gd name="T9" fmla="*/ 1006 h 507"/>
                    <a:gd name="T10" fmla="*/ 5009 w 796"/>
                    <a:gd name="T11" fmla="*/ 1083 h 507"/>
                    <a:gd name="T12" fmla="*/ 5141 w 796"/>
                    <a:gd name="T13" fmla="*/ 1228 h 507"/>
                    <a:gd name="T14" fmla="*/ 5179 w 796"/>
                    <a:gd name="T15" fmla="*/ 1393 h 507"/>
                    <a:gd name="T16" fmla="*/ 5141 w 796"/>
                    <a:gd name="T17" fmla="*/ 1552 h 507"/>
                    <a:gd name="T18" fmla="*/ 5009 w 796"/>
                    <a:gd name="T19" fmla="*/ 1694 h 507"/>
                    <a:gd name="T20" fmla="*/ 4828 w 796"/>
                    <a:gd name="T21" fmla="*/ 1772 h 507"/>
                    <a:gd name="T22" fmla="*/ 4667 w 796"/>
                    <a:gd name="T23" fmla="*/ 1781 h 507"/>
                    <a:gd name="T24" fmla="*/ 4443 w 796"/>
                    <a:gd name="T25" fmla="*/ 1682 h 507"/>
                    <a:gd name="T26" fmla="*/ 4322 w 796"/>
                    <a:gd name="T27" fmla="*/ 1707 h 507"/>
                    <a:gd name="T28" fmla="*/ 4241 w 796"/>
                    <a:gd name="T29" fmla="*/ 2771 h 507"/>
                    <a:gd name="T30" fmla="*/ 945 w 796"/>
                    <a:gd name="T31" fmla="*/ 1802 h 507"/>
                    <a:gd name="T32" fmla="*/ 857 w 796"/>
                    <a:gd name="T33" fmla="*/ 1707 h 507"/>
                    <a:gd name="T34" fmla="*/ 728 w 796"/>
                    <a:gd name="T35" fmla="*/ 1682 h 507"/>
                    <a:gd name="T36" fmla="*/ 519 w 796"/>
                    <a:gd name="T37" fmla="*/ 1781 h 507"/>
                    <a:gd name="T38" fmla="*/ 345 w 796"/>
                    <a:gd name="T39" fmla="*/ 1772 h 507"/>
                    <a:gd name="T40" fmla="*/ 164 w 796"/>
                    <a:gd name="T41" fmla="*/ 1694 h 507"/>
                    <a:gd name="T42" fmla="*/ 32 w 796"/>
                    <a:gd name="T43" fmla="*/ 1552 h 507"/>
                    <a:gd name="T44" fmla="*/ 0 w 796"/>
                    <a:gd name="T45" fmla="*/ 1393 h 507"/>
                    <a:gd name="T46" fmla="*/ 32 w 796"/>
                    <a:gd name="T47" fmla="*/ 1228 h 507"/>
                    <a:gd name="T48" fmla="*/ 164 w 796"/>
                    <a:gd name="T49" fmla="*/ 1083 h 507"/>
                    <a:gd name="T50" fmla="*/ 345 w 796"/>
                    <a:gd name="T51" fmla="*/ 1006 h 507"/>
                    <a:gd name="T52" fmla="*/ 519 w 796"/>
                    <a:gd name="T53" fmla="*/ 1006 h 507"/>
                    <a:gd name="T54" fmla="*/ 728 w 796"/>
                    <a:gd name="T55" fmla="*/ 1092 h 507"/>
                    <a:gd name="T56" fmla="*/ 857 w 796"/>
                    <a:gd name="T57" fmla="*/ 1071 h 507"/>
                    <a:gd name="T58" fmla="*/ 945 w 796"/>
                    <a:gd name="T59" fmla="*/ 0 h 507"/>
                    <a:gd name="T60" fmla="*/ 2126 w 796"/>
                    <a:gd name="T61" fmla="*/ 12 h 507"/>
                    <a:gd name="T62" fmla="*/ 2238 w 796"/>
                    <a:gd name="T63" fmla="*/ 164 h 507"/>
                    <a:gd name="T64" fmla="*/ 2167 w 796"/>
                    <a:gd name="T65" fmla="*/ 301 h 507"/>
                    <a:gd name="T66" fmla="*/ 2126 w 796"/>
                    <a:gd name="T67" fmla="*/ 453 h 507"/>
                    <a:gd name="T68" fmla="*/ 2167 w 796"/>
                    <a:gd name="T69" fmla="*/ 595 h 507"/>
                    <a:gd name="T70" fmla="*/ 2317 w 796"/>
                    <a:gd name="T71" fmla="*/ 745 h 507"/>
                    <a:gd name="T72" fmla="*/ 2472 w 796"/>
                    <a:gd name="T73" fmla="*/ 810 h 507"/>
                    <a:gd name="T74" fmla="*/ 2701 w 796"/>
                    <a:gd name="T75" fmla="*/ 810 h 507"/>
                    <a:gd name="T76" fmla="*/ 2867 w 796"/>
                    <a:gd name="T77" fmla="*/ 745 h 507"/>
                    <a:gd name="T78" fmla="*/ 3011 w 796"/>
                    <a:gd name="T79" fmla="*/ 595 h 507"/>
                    <a:gd name="T80" fmla="*/ 3063 w 796"/>
                    <a:gd name="T81" fmla="*/ 453 h 507"/>
                    <a:gd name="T82" fmla="*/ 3011 w 796"/>
                    <a:gd name="T83" fmla="*/ 301 h 507"/>
                    <a:gd name="T84" fmla="*/ 2948 w 796"/>
                    <a:gd name="T85" fmla="*/ 164 h 507"/>
                    <a:gd name="T86" fmla="*/ 3052 w 796"/>
                    <a:gd name="T87" fmla="*/ 12 h 5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96"/>
                    <a:gd name="T133" fmla="*/ 0 h 507"/>
                    <a:gd name="T134" fmla="*/ 796 w 796"/>
                    <a:gd name="T135" fmla="*/ 507 h 5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96" h="507">
                      <a:moveTo>
                        <a:pt x="474" y="0"/>
                      </a:moveTo>
                      <a:lnTo>
                        <a:pt x="652" y="0"/>
                      </a:lnTo>
                      <a:lnTo>
                        <a:pt x="652" y="186"/>
                      </a:lnTo>
                      <a:lnTo>
                        <a:pt x="664" y="196"/>
                      </a:lnTo>
                      <a:lnTo>
                        <a:pt x="677" y="202"/>
                      </a:lnTo>
                      <a:lnTo>
                        <a:pt x="683" y="200"/>
                      </a:lnTo>
                      <a:lnTo>
                        <a:pt x="703" y="188"/>
                      </a:lnTo>
                      <a:lnTo>
                        <a:pt x="717" y="184"/>
                      </a:lnTo>
                      <a:lnTo>
                        <a:pt x="731" y="184"/>
                      </a:lnTo>
                      <a:lnTo>
                        <a:pt x="742" y="184"/>
                      </a:lnTo>
                      <a:lnTo>
                        <a:pt x="756" y="188"/>
                      </a:lnTo>
                      <a:lnTo>
                        <a:pt x="770" y="198"/>
                      </a:lnTo>
                      <a:lnTo>
                        <a:pt x="784" y="213"/>
                      </a:lnTo>
                      <a:lnTo>
                        <a:pt x="790" y="225"/>
                      </a:lnTo>
                      <a:lnTo>
                        <a:pt x="796" y="237"/>
                      </a:lnTo>
                      <a:lnTo>
                        <a:pt x="796" y="255"/>
                      </a:lnTo>
                      <a:lnTo>
                        <a:pt x="796" y="273"/>
                      </a:lnTo>
                      <a:lnTo>
                        <a:pt x="790" y="284"/>
                      </a:lnTo>
                      <a:lnTo>
                        <a:pt x="784" y="296"/>
                      </a:lnTo>
                      <a:lnTo>
                        <a:pt x="770" y="310"/>
                      </a:lnTo>
                      <a:lnTo>
                        <a:pt x="756" y="320"/>
                      </a:lnTo>
                      <a:lnTo>
                        <a:pt x="742" y="324"/>
                      </a:lnTo>
                      <a:lnTo>
                        <a:pt x="731" y="326"/>
                      </a:lnTo>
                      <a:lnTo>
                        <a:pt x="717" y="326"/>
                      </a:lnTo>
                      <a:lnTo>
                        <a:pt x="703" y="320"/>
                      </a:lnTo>
                      <a:lnTo>
                        <a:pt x="683" y="308"/>
                      </a:lnTo>
                      <a:lnTo>
                        <a:pt x="677" y="308"/>
                      </a:lnTo>
                      <a:lnTo>
                        <a:pt x="664" y="312"/>
                      </a:lnTo>
                      <a:lnTo>
                        <a:pt x="652" y="330"/>
                      </a:lnTo>
                      <a:lnTo>
                        <a:pt x="652" y="507"/>
                      </a:lnTo>
                      <a:lnTo>
                        <a:pt x="145" y="507"/>
                      </a:lnTo>
                      <a:lnTo>
                        <a:pt x="145" y="330"/>
                      </a:lnTo>
                      <a:lnTo>
                        <a:pt x="145" y="326"/>
                      </a:lnTo>
                      <a:lnTo>
                        <a:pt x="132" y="312"/>
                      </a:lnTo>
                      <a:lnTo>
                        <a:pt x="118" y="308"/>
                      </a:lnTo>
                      <a:lnTo>
                        <a:pt x="112" y="308"/>
                      </a:lnTo>
                      <a:lnTo>
                        <a:pt x="92" y="320"/>
                      </a:lnTo>
                      <a:lnTo>
                        <a:pt x="80" y="326"/>
                      </a:lnTo>
                      <a:lnTo>
                        <a:pt x="67" y="326"/>
                      </a:lnTo>
                      <a:lnTo>
                        <a:pt x="53" y="324"/>
                      </a:lnTo>
                      <a:lnTo>
                        <a:pt x="39" y="320"/>
                      </a:lnTo>
                      <a:lnTo>
                        <a:pt x="25" y="310"/>
                      </a:lnTo>
                      <a:lnTo>
                        <a:pt x="11" y="296"/>
                      </a:lnTo>
                      <a:lnTo>
                        <a:pt x="5" y="284"/>
                      </a:lnTo>
                      <a:lnTo>
                        <a:pt x="0" y="273"/>
                      </a:lnTo>
                      <a:lnTo>
                        <a:pt x="0" y="255"/>
                      </a:lnTo>
                      <a:lnTo>
                        <a:pt x="0" y="237"/>
                      </a:lnTo>
                      <a:lnTo>
                        <a:pt x="5" y="225"/>
                      </a:lnTo>
                      <a:lnTo>
                        <a:pt x="11" y="213"/>
                      </a:lnTo>
                      <a:lnTo>
                        <a:pt x="25" y="198"/>
                      </a:lnTo>
                      <a:lnTo>
                        <a:pt x="39" y="188"/>
                      </a:lnTo>
                      <a:lnTo>
                        <a:pt x="53" y="184"/>
                      </a:lnTo>
                      <a:lnTo>
                        <a:pt x="67" y="184"/>
                      </a:lnTo>
                      <a:lnTo>
                        <a:pt x="80" y="184"/>
                      </a:lnTo>
                      <a:lnTo>
                        <a:pt x="92" y="188"/>
                      </a:lnTo>
                      <a:lnTo>
                        <a:pt x="112" y="200"/>
                      </a:lnTo>
                      <a:lnTo>
                        <a:pt x="118" y="202"/>
                      </a:lnTo>
                      <a:lnTo>
                        <a:pt x="132" y="196"/>
                      </a:lnTo>
                      <a:lnTo>
                        <a:pt x="145" y="186"/>
                      </a:lnTo>
                      <a:lnTo>
                        <a:pt x="145" y="0"/>
                      </a:lnTo>
                      <a:lnTo>
                        <a:pt x="323" y="0"/>
                      </a:lnTo>
                      <a:lnTo>
                        <a:pt x="327" y="2"/>
                      </a:lnTo>
                      <a:lnTo>
                        <a:pt x="340" y="16"/>
                      </a:lnTo>
                      <a:lnTo>
                        <a:pt x="344" y="30"/>
                      </a:lnTo>
                      <a:lnTo>
                        <a:pt x="344" y="36"/>
                      </a:lnTo>
                      <a:lnTo>
                        <a:pt x="333" y="55"/>
                      </a:lnTo>
                      <a:lnTo>
                        <a:pt x="327" y="69"/>
                      </a:lnTo>
                      <a:lnTo>
                        <a:pt x="327" y="83"/>
                      </a:lnTo>
                      <a:lnTo>
                        <a:pt x="329" y="95"/>
                      </a:lnTo>
                      <a:lnTo>
                        <a:pt x="333" y="109"/>
                      </a:lnTo>
                      <a:lnTo>
                        <a:pt x="342" y="123"/>
                      </a:lnTo>
                      <a:lnTo>
                        <a:pt x="356" y="136"/>
                      </a:lnTo>
                      <a:lnTo>
                        <a:pt x="368" y="142"/>
                      </a:lnTo>
                      <a:lnTo>
                        <a:pt x="380" y="148"/>
                      </a:lnTo>
                      <a:lnTo>
                        <a:pt x="398" y="148"/>
                      </a:lnTo>
                      <a:lnTo>
                        <a:pt x="415" y="148"/>
                      </a:lnTo>
                      <a:lnTo>
                        <a:pt x="429" y="142"/>
                      </a:lnTo>
                      <a:lnTo>
                        <a:pt x="441" y="136"/>
                      </a:lnTo>
                      <a:lnTo>
                        <a:pt x="455" y="123"/>
                      </a:lnTo>
                      <a:lnTo>
                        <a:pt x="463" y="109"/>
                      </a:lnTo>
                      <a:lnTo>
                        <a:pt x="469" y="95"/>
                      </a:lnTo>
                      <a:lnTo>
                        <a:pt x="471" y="83"/>
                      </a:lnTo>
                      <a:lnTo>
                        <a:pt x="469" y="69"/>
                      </a:lnTo>
                      <a:lnTo>
                        <a:pt x="463" y="55"/>
                      </a:lnTo>
                      <a:lnTo>
                        <a:pt x="453" y="38"/>
                      </a:lnTo>
                      <a:lnTo>
                        <a:pt x="453" y="30"/>
                      </a:lnTo>
                      <a:lnTo>
                        <a:pt x="457" y="16"/>
                      </a:lnTo>
                      <a:lnTo>
                        <a:pt x="469" y="2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id="{7C95B8B1-D455-403D-9F83-23D95349D7CE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6877199" y="606486"/>
                  <a:ext cx="1550432" cy="1655069"/>
                </a:xfrm>
                <a:custGeom>
                  <a:avLst/>
                  <a:gdLst>
                    <a:gd name="T0" fmla="*/ 2134 w 502"/>
                    <a:gd name="T1" fmla="*/ 777 h 649"/>
                    <a:gd name="T2" fmla="*/ 3276 w 502"/>
                    <a:gd name="T3" fmla="*/ 777 h 649"/>
                    <a:gd name="T4" fmla="*/ 3276 w 502"/>
                    <a:gd name="T5" fmla="*/ 3555 h 649"/>
                    <a:gd name="T6" fmla="*/ 0 w 502"/>
                    <a:gd name="T7" fmla="*/ 3555 h 649"/>
                    <a:gd name="T8" fmla="*/ 0 w 502"/>
                    <a:gd name="T9" fmla="*/ 2586 h 649"/>
                    <a:gd name="T10" fmla="*/ 77 w 502"/>
                    <a:gd name="T11" fmla="*/ 2485 h 649"/>
                    <a:gd name="T12" fmla="*/ 164 w 502"/>
                    <a:gd name="T13" fmla="*/ 2464 h 649"/>
                    <a:gd name="T14" fmla="*/ 202 w 502"/>
                    <a:gd name="T15" fmla="*/ 2464 h 649"/>
                    <a:gd name="T16" fmla="*/ 333 w 502"/>
                    <a:gd name="T17" fmla="*/ 2529 h 649"/>
                    <a:gd name="T18" fmla="*/ 422 w 502"/>
                    <a:gd name="T19" fmla="*/ 2563 h 649"/>
                    <a:gd name="T20" fmla="*/ 518 w 502"/>
                    <a:gd name="T21" fmla="*/ 2563 h 649"/>
                    <a:gd name="T22" fmla="*/ 587 w 502"/>
                    <a:gd name="T23" fmla="*/ 2551 h 649"/>
                    <a:gd name="T24" fmla="*/ 676 w 502"/>
                    <a:gd name="T25" fmla="*/ 2529 h 649"/>
                    <a:gd name="T26" fmla="*/ 768 w 502"/>
                    <a:gd name="T27" fmla="*/ 2477 h 649"/>
                    <a:gd name="T28" fmla="*/ 863 w 502"/>
                    <a:gd name="T29" fmla="*/ 2399 h 649"/>
                    <a:gd name="T30" fmla="*/ 901 w 502"/>
                    <a:gd name="T31" fmla="*/ 2334 h 649"/>
                    <a:gd name="T32" fmla="*/ 940 w 502"/>
                    <a:gd name="T33" fmla="*/ 2274 h 649"/>
                    <a:gd name="T34" fmla="*/ 940 w 502"/>
                    <a:gd name="T35" fmla="*/ 2175 h 649"/>
                    <a:gd name="T36" fmla="*/ 940 w 502"/>
                    <a:gd name="T37" fmla="*/ 2075 h 649"/>
                    <a:gd name="T38" fmla="*/ 901 w 502"/>
                    <a:gd name="T39" fmla="*/ 2009 h 649"/>
                    <a:gd name="T40" fmla="*/ 863 w 502"/>
                    <a:gd name="T41" fmla="*/ 1944 h 649"/>
                    <a:gd name="T42" fmla="*/ 768 w 502"/>
                    <a:gd name="T43" fmla="*/ 1861 h 649"/>
                    <a:gd name="T44" fmla="*/ 676 w 502"/>
                    <a:gd name="T45" fmla="*/ 1809 h 649"/>
                    <a:gd name="T46" fmla="*/ 587 w 502"/>
                    <a:gd name="T47" fmla="*/ 1787 h 649"/>
                    <a:gd name="T48" fmla="*/ 518 w 502"/>
                    <a:gd name="T49" fmla="*/ 1787 h 649"/>
                    <a:gd name="T50" fmla="*/ 422 w 502"/>
                    <a:gd name="T51" fmla="*/ 1787 h 649"/>
                    <a:gd name="T52" fmla="*/ 333 w 502"/>
                    <a:gd name="T53" fmla="*/ 1809 h 649"/>
                    <a:gd name="T54" fmla="*/ 217 w 502"/>
                    <a:gd name="T55" fmla="*/ 1874 h 649"/>
                    <a:gd name="T56" fmla="*/ 164 w 502"/>
                    <a:gd name="T57" fmla="*/ 1883 h 649"/>
                    <a:gd name="T58" fmla="*/ 77 w 502"/>
                    <a:gd name="T59" fmla="*/ 1853 h 649"/>
                    <a:gd name="T60" fmla="*/ 0 w 502"/>
                    <a:gd name="T61" fmla="*/ 1796 h 649"/>
                    <a:gd name="T62" fmla="*/ 0 w 502"/>
                    <a:gd name="T63" fmla="*/ 777 h 649"/>
                    <a:gd name="T64" fmla="*/ 1194 w 502"/>
                    <a:gd name="T65" fmla="*/ 777 h 649"/>
                    <a:gd name="T66" fmla="*/ 1181 w 502"/>
                    <a:gd name="T67" fmla="*/ 790 h 649"/>
                    <a:gd name="T68" fmla="*/ 1271 w 502"/>
                    <a:gd name="T69" fmla="*/ 712 h 649"/>
                    <a:gd name="T70" fmla="*/ 1299 w 502"/>
                    <a:gd name="T71" fmla="*/ 635 h 649"/>
                    <a:gd name="T72" fmla="*/ 1299 w 502"/>
                    <a:gd name="T73" fmla="*/ 608 h 649"/>
                    <a:gd name="T74" fmla="*/ 1218 w 502"/>
                    <a:gd name="T75" fmla="*/ 497 h 649"/>
                    <a:gd name="T76" fmla="*/ 1181 w 502"/>
                    <a:gd name="T77" fmla="*/ 432 h 649"/>
                    <a:gd name="T78" fmla="*/ 1181 w 502"/>
                    <a:gd name="T79" fmla="*/ 358 h 649"/>
                    <a:gd name="T80" fmla="*/ 1194 w 502"/>
                    <a:gd name="T81" fmla="*/ 280 h 649"/>
                    <a:gd name="T82" fmla="*/ 1218 w 502"/>
                    <a:gd name="T83" fmla="*/ 208 h 649"/>
                    <a:gd name="T84" fmla="*/ 1286 w 502"/>
                    <a:gd name="T85" fmla="*/ 130 h 649"/>
                    <a:gd name="T86" fmla="*/ 1375 w 502"/>
                    <a:gd name="T87" fmla="*/ 56 h 649"/>
                    <a:gd name="T88" fmla="*/ 1448 w 502"/>
                    <a:gd name="T89" fmla="*/ 21 h 649"/>
                    <a:gd name="T90" fmla="*/ 1527 w 502"/>
                    <a:gd name="T91" fmla="*/ 0 h 649"/>
                    <a:gd name="T92" fmla="*/ 1644 w 502"/>
                    <a:gd name="T93" fmla="*/ 0 h 649"/>
                    <a:gd name="T94" fmla="*/ 1764 w 502"/>
                    <a:gd name="T95" fmla="*/ 0 h 649"/>
                    <a:gd name="T96" fmla="*/ 1854 w 502"/>
                    <a:gd name="T97" fmla="*/ 21 h 649"/>
                    <a:gd name="T98" fmla="*/ 1925 w 502"/>
                    <a:gd name="T99" fmla="*/ 56 h 649"/>
                    <a:gd name="T100" fmla="*/ 2014 w 502"/>
                    <a:gd name="T101" fmla="*/ 130 h 649"/>
                    <a:gd name="T102" fmla="*/ 2067 w 502"/>
                    <a:gd name="T103" fmla="*/ 208 h 649"/>
                    <a:gd name="T104" fmla="*/ 2110 w 502"/>
                    <a:gd name="T105" fmla="*/ 280 h 649"/>
                    <a:gd name="T106" fmla="*/ 2110 w 502"/>
                    <a:gd name="T107" fmla="*/ 358 h 649"/>
                    <a:gd name="T108" fmla="*/ 2110 w 502"/>
                    <a:gd name="T109" fmla="*/ 432 h 649"/>
                    <a:gd name="T110" fmla="*/ 2067 w 502"/>
                    <a:gd name="T111" fmla="*/ 497 h 649"/>
                    <a:gd name="T112" fmla="*/ 2005 w 502"/>
                    <a:gd name="T113" fmla="*/ 608 h 649"/>
                    <a:gd name="T114" fmla="*/ 1990 w 502"/>
                    <a:gd name="T115" fmla="*/ 635 h 649"/>
                    <a:gd name="T116" fmla="*/ 2029 w 502"/>
                    <a:gd name="T117" fmla="*/ 712 h 649"/>
                    <a:gd name="T118" fmla="*/ 2110 w 502"/>
                    <a:gd name="T119" fmla="*/ 790 h 649"/>
                    <a:gd name="T120" fmla="*/ 2134 w 502"/>
                    <a:gd name="T121" fmla="*/ 777 h 6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02"/>
                    <a:gd name="T184" fmla="*/ 0 h 649"/>
                    <a:gd name="T185" fmla="*/ 502 w 502"/>
                    <a:gd name="T186" fmla="*/ 649 h 6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02" h="649">
                      <a:moveTo>
                        <a:pt x="327" y="142"/>
                      </a:moveTo>
                      <a:lnTo>
                        <a:pt x="502" y="142"/>
                      </a:lnTo>
                      <a:lnTo>
                        <a:pt x="502" y="649"/>
                      </a:lnTo>
                      <a:lnTo>
                        <a:pt x="0" y="649"/>
                      </a:lnTo>
                      <a:lnTo>
                        <a:pt x="0" y="472"/>
                      </a:lnTo>
                      <a:lnTo>
                        <a:pt x="12" y="454"/>
                      </a:lnTo>
                      <a:lnTo>
                        <a:pt x="25" y="450"/>
                      </a:lnTo>
                      <a:lnTo>
                        <a:pt x="31" y="450"/>
                      </a:lnTo>
                      <a:lnTo>
                        <a:pt x="51" y="462"/>
                      </a:lnTo>
                      <a:lnTo>
                        <a:pt x="65" y="468"/>
                      </a:lnTo>
                      <a:lnTo>
                        <a:pt x="79" y="468"/>
                      </a:lnTo>
                      <a:lnTo>
                        <a:pt x="90" y="466"/>
                      </a:lnTo>
                      <a:lnTo>
                        <a:pt x="104" y="462"/>
                      </a:lnTo>
                      <a:lnTo>
                        <a:pt x="118" y="452"/>
                      </a:lnTo>
                      <a:lnTo>
                        <a:pt x="132" y="438"/>
                      </a:lnTo>
                      <a:lnTo>
                        <a:pt x="138" y="426"/>
                      </a:lnTo>
                      <a:lnTo>
                        <a:pt x="144" y="415"/>
                      </a:lnTo>
                      <a:lnTo>
                        <a:pt x="144" y="397"/>
                      </a:lnTo>
                      <a:lnTo>
                        <a:pt x="144" y="379"/>
                      </a:lnTo>
                      <a:lnTo>
                        <a:pt x="138" y="367"/>
                      </a:lnTo>
                      <a:lnTo>
                        <a:pt x="132" y="355"/>
                      </a:lnTo>
                      <a:lnTo>
                        <a:pt x="118" y="340"/>
                      </a:lnTo>
                      <a:lnTo>
                        <a:pt x="104" y="330"/>
                      </a:lnTo>
                      <a:lnTo>
                        <a:pt x="90" y="326"/>
                      </a:lnTo>
                      <a:lnTo>
                        <a:pt x="79" y="326"/>
                      </a:lnTo>
                      <a:lnTo>
                        <a:pt x="65" y="326"/>
                      </a:lnTo>
                      <a:lnTo>
                        <a:pt x="51" y="330"/>
                      </a:lnTo>
                      <a:lnTo>
                        <a:pt x="33" y="342"/>
                      </a:lnTo>
                      <a:lnTo>
                        <a:pt x="25" y="344"/>
                      </a:lnTo>
                      <a:lnTo>
                        <a:pt x="12" y="338"/>
                      </a:lnTo>
                      <a:lnTo>
                        <a:pt x="0" y="328"/>
                      </a:lnTo>
                      <a:lnTo>
                        <a:pt x="0" y="142"/>
                      </a:lnTo>
                      <a:lnTo>
                        <a:pt x="183" y="142"/>
                      </a:lnTo>
                      <a:lnTo>
                        <a:pt x="181" y="144"/>
                      </a:lnTo>
                      <a:lnTo>
                        <a:pt x="195" y="130"/>
                      </a:lnTo>
                      <a:lnTo>
                        <a:pt x="199" y="116"/>
                      </a:lnTo>
                      <a:lnTo>
                        <a:pt x="199" y="111"/>
                      </a:lnTo>
                      <a:lnTo>
                        <a:pt x="187" y="91"/>
                      </a:lnTo>
                      <a:lnTo>
                        <a:pt x="181" y="79"/>
                      </a:lnTo>
                      <a:lnTo>
                        <a:pt x="181" y="65"/>
                      </a:lnTo>
                      <a:lnTo>
                        <a:pt x="183" y="51"/>
                      </a:lnTo>
                      <a:lnTo>
                        <a:pt x="187" y="38"/>
                      </a:lnTo>
                      <a:lnTo>
                        <a:pt x="197" y="24"/>
                      </a:lnTo>
                      <a:lnTo>
                        <a:pt x="211" y="10"/>
                      </a:lnTo>
                      <a:lnTo>
                        <a:pt x="222" y="4"/>
                      </a:lnTo>
                      <a:lnTo>
                        <a:pt x="234" y="0"/>
                      </a:lnTo>
                      <a:lnTo>
                        <a:pt x="252" y="0"/>
                      </a:lnTo>
                      <a:lnTo>
                        <a:pt x="270" y="0"/>
                      </a:lnTo>
                      <a:lnTo>
                        <a:pt x="284" y="4"/>
                      </a:lnTo>
                      <a:lnTo>
                        <a:pt x="295" y="10"/>
                      </a:lnTo>
                      <a:lnTo>
                        <a:pt x="309" y="24"/>
                      </a:lnTo>
                      <a:lnTo>
                        <a:pt x="317" y="38"/>
                      </a:lnTo>
                      <a:lnTo>
                        <a:pt x="323" y="51"/>
                      </a:lnTo>
                      <a:lnTo>
                        <a:pt x="323" y="65"/>
                      </a:lnTo>
                      <a:lnTo>
                        <a:pt x="323" y="79"/>
                      </a:lnTo>
                      <a:lnTo>
                        <a:pt x="317" y="91"/>
                      </a:lnTo>
                      <a:lnTo>
                        <a:pt x="307" y="111"/>
                      </a:lnTo>
                      <a:lnTo>
                        <a:pt x="305" y="116"/>
                      </a:lnTo>
                      <a:lnTo>
                        <a:pt x="311" y="130"/>
                      </a:lnTo>
                      <a:lnTo>
                        <a:pt x="323" y="144"/>
                      </a:lnTo>
                      <a:lnTo>
                        <a:pt x="327" y="14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36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Freeform 43">
                  <a:extLst>
                    <a:ext uri="{FF2B5EF4-FFF2-40B4-BE49-F238E27FC236}">
                      <a16:creationId xmlns:a16="http://schemas.microsoft.com/office/drawing/2014/main" id="{9A04EFCC-B0BF-4E28-8563-58E96DE648DD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2186226" y="600696"/>
                  <a:ext cx="1562004" cy="1655069"/>
                </a:xfrm>
                <a:custGeom>
                  <a:avLst/>
                  <a:gdLst>
                    <a:gd name="T0" fmla="*/ 3308 w 505"/>
                    <a:gd name="T1" fmla="*/ 777 h 649"/>
                    <a:gd name="T2" fmla="*/ 3219 w 505"/>
                    <a:gd name="T3" fmla="*/ 1853 h 649"/>
                    <a:gd name="T4" fmla="*/ 3086 w 505"/>
                    <a:gd name="T5" fmla="*/ 1874 h 649"/>
                    <a:gd name="T6" fmla="*/ 2882 w 505"/>
                    <a:gd name="T7" fmla="*/ 1787 h 649"/>
                    <a:gd name="T8" fmla="*/ 2713 w 505"/>
                    <a:gd name="T9" fmla="*/ 1787 h 649"/>
                    <a:gd name="T10" fmla="*/ 2521 w 505"/>
                    <a:gd name="T11" fmla="*/ 1861 h 649"/>
                    <a:gd name="T12" fmla="*/ 2392 w 505"/>
                    <a:gd name="T13" fmla="*/ 2009 h 649"/>
                    <a:gd name="T14" fmla="*/ 2367 w 505"/>
                    <a:gd name="T15" fmla="*/ 2175 h 649"/>
                    <a:gd name="T16" fmla="*/ 2392 w 505"/>
                    <a:gd name="T17" fmla="*/ 2334 h 649"/>
                    <a:gd name="T18" fmla="*/ 2521 w 505"/>
                    <a:gd name="T19" fmla="*/ 2477 h 649"/>
                    <a:gd name="T20" fmla="*/ 2713 w 505"/>
                    <a:gd name="T21" fmla="*/ 2551 h 649"/>
                    <a:gd name="T22" fmla="*/ 2882 w 505"/>
                    <a:gd name="T23" fmla="*/ 2563 h 649"/>
                    <a:gd name="T24" fmla="*/ 3086 w 505"/>
                    <a:gd name="T25" fmla="*/ 2464 h 649"/>
                    <a:gd name="T26" fmla="*/ 3219 w 505"/>
                    <a:gd name="T27" fmla="*/ 2485 h 649"/>
                    <a:gd name="T28" fmla="*/ 3308 w 505"/>
                    <a:gd name="T29" fmla="*/ 3555 h 649"/>
                    <a:gd name="T30" fmla="*/ 0 w 505"/>
                    <a:gd name="T31" fmla="*/ 2586 h 649"/>
                    <a:gd name="T32" fmla="*/ 92 w 505"/>
                    <a:gd name="T33" fmla="*/ 2485 h 649"/>
                    <a:gd name="T34" fmla="*/ 225 w 505"/>
                    <a:gd name="T35" fmla="*/ 2464 h 649"/>
                    <a:gd name="T36" fmla="*/ 438 w 505"/>
                    <a:gd name="T37" fmla="*/ 2563 h 649"/>
                    <a:gd name="T38" fmla="*/ 610 w 505"/>
                    <a:gd name="T39" fmla="*/ 2551 h 649"/>
                    <a:gd name="T40" fmla="*/ 805 w 505"/>
                    <a:gd name="T41" fmla="*/ 2477 h 649"/>
                    <a:gd name="T42" fmla="*/ 917 w 505"/>
                    <a:gd name="T43" fmla="*/ 2334 h 649"/>
                    <a:gd name="T44" fmla="*/ 956 w 505"/>
                    <a:gd name="T45" fmla="*/ 2175 h 649"/>
                    <a:gd name="T46" fmla="*/ 917 w 505"/>
                    <a:gd name="T47" fmla="*/ 2009 h 649"/>
                    <a:gd name="T48" fmla="*/ 805 w 505"/>
                    <a:gd name="T49" fmla="*/ 1861 h 649"/>
                    <a:gd name="T50" fmla="*/ 610 w 505"/>
                    <a:gd name="T51" fmla="*/ 1787 h 649"/>
                    <a:gd name="T52" fmla="*/ 438 w 505"/>
                    <a:gd name="T53" fmla="*/ 1787 h 649"/>
                    <a:gd name="T54" fmla="*/ 234 w 505"/>
                    <a:gd name="T55" fmla="*/ 1874 h 649"/>
                    <a:gd name="T56" fmla="*/ 92 w 505"/>
                    <a:gd name="T57" fmla="*/ 1853 h 649"/>
                    <a:gd name="T58" fmla="*/ 0 w 505"/>
                    <a:gd name="T59" fmla="*/ 777 h 649"/>
                    <a:gd name="T60" fmla="*/ 1205 w 505"/>
                    <a:gd name="T61" fmla="*/ 790 h 649"/>
                    <a:gd name="T62" fmla="*/ 1317 w 505"/>
                    <a:gd name="T63" fmla="*/ 647 h 649"/>
                    <a:gd name="T64" fmla="*/ 1233 w 505"/>
                    <a:gd name="T65" fmla="*/ 509 h 649"/>
                    <a:gd name="T66" fmla="*/ 1194 w 505"/>
                    <a:gd name="T67" fmla="*/ 358 h 649"/>
                    <a:gd name="T68" fmla="*/ 1233 w 505"/>
                    <a:gd name="T69" fmla="*/ 215 h 649"/>
                    <a:gd name="T70" fmla="*/ 1383 w 505"/>
                    <a:gd name="T71" fmla="*/ 65 h 649"/>
                    <a:gd name="T72" fmla="*/ 1551 w 505"/>
                    <a:gd name="T73" fmla="*/ 0 h 649"/>
                    <a:gd name="T74" fmla="*/ 1781 w 505"/>
                    <a:gd name="T75" fmla="*/ 0 h 649"/>
                    <a:gd name="T76" fmla="*/ 1941 w 505"/>
                    <a:gd name="T77" fmla="*/ 65 h 649"/>
                    <a:gd name="T78" fmla="*/ 2098 w 505"/>
                    <a:gd name="T79" fmla="*/ 215 h 649"/>
                    <a:gd name="T80" fmla="*/ 2135 w 505"/>
                    <a:gd name="T81" fmla="*/ 358 h 649"/>
                    <a:gd name="T82" fmla="*/ 2098 w 505"/>
                    <a:gd name="T83" fmla="*/ 509 h 649"/>
                    <a:gd name="T84" fmla="*/ 2017 w 505"/>
                    <a:gd name="T85" fmla="*/ 647 h 649"/>
                    <a:gd name="T86" fmla="*/ 2122 w 505"/>
                    <a:gd name="T87" fmla="*/ 790 h 6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5"/>
                    <a:gd name="T133" fmla="*/ 0 h 649"/>
                    <a:gd name="T134" fmla="*/ 505 w 505"/>
                    <a:gd name="T135" fmla="*/ 649 h 6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5" h="649">
                      <a:moveTo>
                        <a:pt x="328" y="142"/>
                      </a:moveTo>
                      <a:lnTo>
                        <a:pt x="505" y="142"/>
                      </a:lnTo>
                      <a:lnTo>
                        <a:pt x="505" y="328"/>
                      </a:lnTo>
                      <a:lnTo>
                        <a:pt x="491" y="338"/>
                      </a:lnTo>
                      <a:lnTo>
                        <a:pt x="479" y="344"/>
                      </a:lnTo>
                      <a:lnTo>
                        <a:pt x="471" y="342"/>
                      </a:lnTo>
                      <a:lnTo>
                        <a:pt x="454" y="330"/>
                      </a:lnTo>
                      <a:lnTo>
                        <a:pt x="440" y="326"/>
                      </a:lnTo>
                      <a:lnTo>
                        <a:pt x="426" y="326"/>
                      </a:lnTo>
                      <a:lnTo>
                        <a:pt x="414" y="326"/>
                      </a:lnTo>
                      <a:lnTo>
                        <a:pt x="400" y="330"/>
                      </a:lnTo>
                      <a:lnTo>
                        <a:pt x="385" y="340"/>
                      </a:lnTo>
                      <a:lnTo>
                        <a:pt x="373" y="355"/>
                      </a:lnTo>
                      <a:lnTo>
                        <a:pt x="365" y="367"/>
                      </a:lnTo>
                      <a:lnTo>
                        <a:pt x="361" y="379"/>
                      </a:lnTo>
                      <a:lnTo>
                        <a:pt x="361" y="397"/>
                      </a:lnTo>
                      <a:lnTo>
                        <a:pt x="361" y="415"/>
                      </a:lnTo>
                      <a:lnTo>
                        <a:pt x="365" y="426"/>
                      </a:lnTo>
                      <a:lnTo>
                        <a:pt x="373" y="438"/>
                      </a:lnTo>
                      <a:lnTo>
                        <a:pt x="385" y="452"/>
                      </a:lnTo>
                      <a:lnTo>
                        <a:pt x="400" y="462"/>
                      </a:lnTo>
                      <a:lnTo>
                        <a:pt x="414" y="466"/>
                      </a:lnTo>
                      <a:lnTo>
                        <a:pt x="426" y="468"/>
                      </a:lnTo>
                      <a:lnTo>
                        <a:pt x="440" y="468"/>
                      </a:lnTo>
                      <a:lnTo>
                        <a:pt x="454" y="462"/>
                      </a:lnTo>
                      <a:lnTo>
                        <a:pt x="471" y="450"/>
                      </a:lnTo>
                      <a:lnTo>
                        <a:pt x="479" y="450"/>
                      </a:lnTo>
                      <a:lnTo>
                        <a:pt x="491" y="454"/>
                      </a:lnTo>
                      <a:lnTo>
                        <a:pt x="505" y="472"/>
                      </a:lnTo>
                      <a:lnTo>
                        <a:pt x="505" y="649"/>
                      </a:lnTo>
                      <a:lnTo>
                        <a:pt x="0" y="649"/>
                      </a:lnTo>
                      <a:lnTo>
                        <a:pt x="0" y="472"/>
                      </a:lnTo>
                      <a:lnTo>
                        <a:pt x="0" y="468"/>
                      </a:lnTo>
                      <a:lnTo>
                        <a:pt x="14" y="454"/>
                      </a:lnTo>
                      <a:lnTo>
                        <a:pt x="28" y="450"/>
                      </a:lnTo>
                      <a:lnTo>
                        <a:pt x="34" y="450"/>
                      </a:lnTo>
                      <a:lnTo>
                        <a:pt x="54" y="462"/>
                      </a:lnTo>
                      <a:lnTo>
                        <a:pt x="67" y="468"/>
                      </a:lnTo>
                      <a:lnTo>
                        <a:pt x="79" y="468"/>
                      </a:lnTo>
                      <a:lnTo>
                        <a:pt x="93" y="466"/>
                      </a:lnTo>
                      <a:lnTo>
                        <a:pt x="107" y="462"/>
                      </a:lnTo>
                      <a:lnTo>
                        <a:pt x="123" y="452"/>
                      </a:lnTo>
                      <a:lnTo>
                        <a:pt x="134" y="438"/>
                      </a:lnTo>
                      <a:lnTo>
                        <a:pt x="140" y="426"/>
                      </a:lnTo>
                      <a:lnTo>
                        <a:pt x="146" y="415"/>
                      </a:lnTo>
                      <a:lnTo>
                        <a:pt x="146" y="397"/>
                      </a:lnTo>
                      <a:lnTo>
                        <a:pt x="146" y="379"/>
                      </a:lnTo>
                      <a:lnTo>
                        <a:pt x="140" y="367"/>
                      </a:lnTo>
                      <a:lnTo>
                        <a:pt x="134" y="355"/>
                      </a:lnTo>
                      <a:lnTo>
                        <a:pt x="123" y="340"/>
                      </a:lnTo>
                      <a:lnTo>
                        <a:pt x="107" y="330"/>
                      </a:lnTo>
                      <a:lnTo>
                        <a:pt x="93" y="326"/>
                      </a:lnTo>
                      <a:lnTo>
                        <a:pt x="79" y="326"/>
                      </a:lnTo>
                      <a:lnTo>
                        <a:pt x="67" y="326"/>
                      </a:lnTo>
                      <a:lnTo>
                        <a:pt x="54" y="330"/>
                      </a:lnTo>
                      <a:lnTo>
                        <a:pt x="36" y="342"/>
                      </a:lnTo>
                      <a:lnTo>
                        <a:pt x="28" y="344"/>
                      </a:lnTo>
                      <a:lnTo>
                        <a:pt x="14" y="338"/>
                      </a:lnTo>
                      <a:lnTo>
                        <a:pt x="0" y="328"/>
                      </a:lnTo>
                      <a:lnTo>
                        <a:pt x="0" y="142"/>
                      </a:lnTo>
                      <a:lnTo>
                        <a:pt x="184" y="142"/>
                      </a:lnTo>
                      <a:lnTo>
                        <a:pt x="184" y="144"/>
                      </a:lnTo>
                      <a:lnTo>
                        <a:pt x="196" y="132"/>
                      </a:lnTo>
                      <a:lnTo>
                        <a:pt x="201" y="118"/>
                      </a:lnTo>
                      <a:lnTo>
                        <a:pt x="201" y="111"/>
                      </a:lnTo>
                      <a:lnTo>
                        <a:pt x="188" y="93"/>
                      </a:lnTo>
                      <a:lnTo>
                        <a:pt x="184" y="79"/>
                      </a:lnTo>
                      <a:lnTo>
                        <a:pt x="182" y="65"/>
                      </a:lnTo>
                      <a:lnTo>
                        <a:pt x="184" y="53"/>
                      </a:lnTo>
                      <a:lnTo>
                        <a:pt x="188" y="39"/>
                      </a:lnTo>
                      <a:lnTo>
                        <a:pt x="197" y="24"/>
                      </a:lnTo>
                      <a:lnTo>
                        <a:pt x="211" y="12"/>
                      </a:lnTo>
                      <a:lnTo>
                        <a:pt x="223" y="4"/>
                      </a:lnTo>
                      <a:lnTo>
                        <a:pt x="237" y="0"/>
                      </a:lnTo>
                      <a:lnTo>
                        <a:pt x="253" y="0"/>
                      </a:lnTo>
                      <a:lnTo>
                        <a:pt x="272" y="0"/>
                      </a:lnTo>
                      <a:lnTo>
                        <a:pt x="284" y="4"/>
                      </a:lnTo>
                      <a:lnTo>
                        <a:pt x="296" y="12"/>
                      </a:lnTo>
                      <a:lnTo>
                        <a:pt x="310" y="24"/>
                      </a:lnTo>
                      <a:lnTo>
                        <a:pt x="320" y="39"/>
                      </a:lnTo>
                      <a:lnTo>
                        <a:pt x="324" y="53"/>
                      </a:lnTo>
                      <a:lnTo>
                        <a:pt x="326" y="65"/>
                      </a:lnTo>
                      <a:lnTo>
                        <a:pt x="324" y="79"/>
                      </a:lnTo>
                      <a:lnTo>
                        <a:pt x="320" y="93"/>
                      </a:lnTo>
                      <a:lnTo>
                        <a:pt x="308" y="111"/>
                      </a:lnTo>
                      <a:lnTo>
                        <a:pt x="308" y="118"/>
                      </a:lnTo>
                      <a:lnTo>
                        <a:pt x="312" y="132"/>
                      </a:lnTo>
                      <a:lnTo>
                        <a:pt x="324" y="144"/>
                      </a:lnTo>
                      <a:lnTo>
                        <a:pt x="328" y="14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  <a:p>
                  <a:pPr algn="ctr" defTabSz="622021">
                    <a:defRPr/>
                  </a:pPr>
                  <a:r>
                    <a:rPr lang="en-GB" sz="1350" b="1" kern="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B6C73484-E94F-41F7-AEEB-2CC4128DB09C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745498" y="2796841"/>
              <a:ext cx="1555391" cy="1278916"/>
            </a:xfrm>
            <a:custGeom>
              <a:avLst/>
              <a:gdLst>
                <a:gd name="T0" fmla="*/ 1270 w 504"/>
                <a:gd name="T1" fmla="*/ 65 h 502"/>
                <a:gd name="T2" fmla="*/ 1298 w 504"/>
                <a:gd name="T3" fmla="*/ 174 h 502"/>
                <a:gd name="T4" fmla="*/ 1178 w 504"/>
                <a:gd name="T5" fmla="*/ 350 h 502"/>
                <a:gd name="T6" fmla="*/ 1178 w 504"/>
                <a:gd name="T7" fmla="*/ 497 h 502"/>
                <a:gd name="T8" fmla="*/ 1270 w 504"/>
                <a:gd name="T9" fmla="*/ 652 h 502"/>
                <a:gd name="T10" fmla="*/ 1451 w 504"/>
                <a:gd name="T11" fmla="*/ 759 h 502"/>
                <a:gd name="T12" fmla="*/ 1641 w 504"/>
                <a:gd name="T13" fmla="*/ 775 h 502"/>
                <a:gd name="T14" fmla="*/ 1837 w 504"/>
                <a:gd name="T15" fmla="*/ 759 h 502"/>
                <a:gd name="T16" fmla="*/ 1998 w 504"/>
                <a:gd name="T17" fmla="*/ 652 h 502"/>
                <a:gd name="T18" fmla="*/ 2102 w 504"/>
                <a:gd name="T19" fmla="*/ 497 h 502"/>
                <a:gd name="T20" fmla="*/ 2102 w 504"/>
                <a:gd name="T21" fmla="*/ 350 h 502"/>
                <a:gd name="T22" fmla="*/ 1983 w 504"/>
                <a:gd name="T23" fmla="*/ 174 h 502"/>
                <a:gd name="T24" fmla="*/ 2011 w 504"/>
                <a:gd name="T25" fmla="*/ 65 h 502"/>
                <a:gd name="T26" fmla="*/ 3280 w 504"/>
                <a:gd name="T27" fmla="*/ 0 h 502"/>
                <a:gd name="T28" fmla="*/ 3196 w 504"/>
                <a:gd name="T29" fmla="*/ 1071 h 502"/>
                <a:gd name="T30" fmla="*/ 3064 w 504"/>
                <a:gd name="T31" fmla="*/ 1092 h 502"/>
                <a:gd name="T32" fmla="*/ 2858 w 504"/>
                <a:gd name="T33" fmla="*/ 1006 h 502"/>
                <a:gd name="T34" fmla="*/ 2681 w 504"/>
                <a:gd name="T35" fmla="*/ 1006 h 502"/>
                <a:gd name="T36" fmla="*/ 2500 w 504"/>
                <a:gd name="T37" fmla="*/ 1083 h 502"/>
                <a:gd name="T38" fmla="*/ 2373 w 504"/>
                <a:gd name="T39" fmla="*/ 1219 h 502"/>
                <a:gd name="T40" fmla="*/ 2349 w 504"/>
                <a:gd name="T41" fmla="*/ 1382 h 502"/>
                <a:gd name="T42" fmla="*/ 2373 w 504"/>
                <a:gd name="T43" fmla="*/ 1557 h 502"/>
                <a:gd name="T44" fmla="*/ 2500 w 504"/>
                <a:gd name="T45" fmla="*/ 1692 h 502"/>
                <a:gd name="T46" fmla="*/ 2681 w 504"/>
                <a:gd name="T47" fmla="*/ 1772 h 502"/>
                <a:gd name="T48" fmla="*/ 2858 w 504"/>
                <a:gd name="T49" fmla="*/ 1780 h 502"/>
                <a:gd name="T50" fmla="*/ 3064 w 504"/>
                <a:gd name="T51" fmla="*/ 1680 h 502"/>
                <a:gd name="T52" fmla="*/ 3196 w 504"/>
                <a:gd name="T53" fmla="*/ 1703 h 502"/>
                <a:gd name="T54" fmla="*/ 3280 w 504"/>
                <a:gd name="T55" fmla="*/ 2729 h 502"/>
                <a:gd name="T56" fmla="*/ 2102 w 504"/>
                <a:gd name="T57" fmla="*/ 2742 h 502"/>
                <a:gd name="T58" fmla="*/ 1983 w 504"/>
                <a:gd name="T59" fmla="*/ 2599 h 502"/>
                <a:gd name="T60" fmla="*/ 2063 w 504"/>
                <a:gd name="T61" fmla="*/ 2457 h 502"/>
                <a:gd name="T62" fmla="*/ 2102 w 504"/>
                <a:gd name="T63" fmla="*/ 2319 h 502"/>
                <a:gd name="T64" fmla="*/ 2063 w 504"/>
                <a:gd name="T65" fmla="*/ 2168 h 502"/>
                <a:gd name="T66" fmla="*/ 1914 w 504"/>
                <a:gd name="T67" fmla="*/ 2016 h 502"/>
                <a:gd name="T68" fmla="*/ 1757 w 504"/>
                <a:gd name="T69" fmla="*/ 1953 h 502"/>
                <a:gd name="T70" fmla="*/ 1524 w 504"/>
                <a:gd name="T71" fmla="*/ 1953 h 502"/>
                <a:gd name="T72" fmla="*/ 1359 w 504"/>
                <a:gd name="T73" fmla="*/ 2016 h 502"/>
                <a:gd name="T74" fmla="*/ 1202 w 504"/>
                <a:gd name="T75" fmla="*/ 2168 h 502"/>
                <a:gd name="T76" fmla="*/ 1178 w 504"/>
                <a:gd name="T77" fmla="*/ 2319 h 502"/>
                <a:gd name="T78" fmla="*/ 1202 w 504"/>
                <a:gd name="T79" fmla="*/ 2457 h 502"/>
                <a:gd name="T80" fmla="*/ 1298 w 504"/>
                <a:gd name="T81" fmla="*/ 2599 h 502"/>
                <a:gd name="T82" fmla="*/ 1193 w 504"/>
                <a:gd name="T83" fmla="*/ 2729 h 502"/>
                <a:gd name="T84" fmla="*/ 0 w 504"/>
                <a:gd name="T85" fmla="*/ 0 h 502"/>
                <a:gd name="T86" fmla="*/ 1193 w 504"/>
                <a:gd name="T87" fmla="*/ 0 h 5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4"/>
                <a:gd name="T133" fmla="*/ 0 h 502"/>
                <a:gd name="T134" fmla="*/ 504 w 504"/>
                <a:gd name="T135" fmla="*/ 502 h 5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4" h="502">
                  <a:moveTo>
                    <a:pt x="183" y="0"/>
                  </a:moveTo>
                  <a:lnTo>
                    <a:pt x="195" y="12"/>
                  </a:lnTo>
                  <a:lnTo>
                    <a:pt x="199" y="24"/>
                  </a:lnTo>
                  <a:lnTo>
                    <a:pt x="199" y="32"/>
                  </a:lnTo>
                  <a:lnTo>
                    <a:pt x="185" y="52"/>
                  </a:lnTo>
                  <a:lnTo>
                    <a:pt x="181" y="64"/>
                  </a:lnTo>
                  <a:lnTo>
                    <a:pt x="181" y="77"/>
                  </a:lnTo>
                  <a:lnTo>
                    <a:pt x="181" y="91"/>
                  </a:lnTo>
                  <a:lnTo>
                    <a:pt x="185" y="103"/>
                  </a:lnTo>
                  <a:lnTo>
                    <a:pt x="195" y="119"/>
                  </a:lnTo>
                  <a:lnTo>
                    <a:pt x="209" y="131"/>
                  </a:lnTo>
                  <a:lnTo>
                    <a:pt x="223" y="139"/>
                  </a:lnTo>
                  <a:lnTo>
                    <a:pt x="234" y="142"/>
                  </a:lnTo>
                  <a:lnTo>
                    <a:pt x="252" y="142"/>
                  </a:lnTo>
                  <a:lnTo>
                    <a:pt x="270" y="142"/>
                  </a:lnTo>
                  <a:lnTo>
                    <a:pt x="282" y="139"/>
                  </a:lnTo>
                  <a:lnTo>
                    <a:pt x="294" y="131"/>
                  </a:lnTo>
                  <a:lnTo>
                    <a:pt x="307" y="119"/>
                  </a:lnTo>
                  <a:lnTo>
                    <a:pt x="317" y="103"/>
                  </a:lnTo>
                  <a:lnTo>
                    <a:pt x="323" y="91"/>
                  </a:lnTo>
                  <a:lnTo>
                    <a:pt x="323" y="77"/>
                  </a:lnTo>
                  <a:lnTo>
                    <a:pt x="323" y="64"/>
                  </a:lnTo>
                  <a:lnTo>
                    <a:pt x="317" y="52"/>
                  </a:lnTo>
                  <a:lnTo>
                    <a:pt x="305" y="32"/>
                  </a:lnTo>
                  <a:lnTo>
                    <a:pt x="305" y="24"/>
                  </a:lnTo>
                  <a:lnTo>
                    <a:pt x="309" y="12"/>
                  </a:lnTo>
                  <a:lnTo>
                    <a:pt x="321" y="0"/>
                  </a:lnTo>
                  <a:lnTo>
                    <a:pt x="504" y="0"/>
                  </a:lnTo>
                  <a:lnTo>
                    <a:pt x="504" y="188"/>
                  </a:lnTo>
                  <a:lnTo>
                    <a:pt x="491" y="196"/>
                  </a:lnTo>
                  <a:lnTo>
                    <a:pt x="479" y="200"/>
                  </a:lnTo>
                  <a:lnTo>
                    <a:pt x="471" y="200"/>
                  </a:lnTo>
                  <a:lnTo>
                    <a:pt x="451" y="188"/>
                  </a:lnTo>
                  <a:lnTo>
                    <a:pt x="439" y="184"/>
                  </a:lnTo>
                  <a:lnTo>
                    <a:pt x="426" y="184"/>
                  </a:lnTo>
                  <a:lnTo>
                    <a:pt x="412" y="184"/>
                  </a:lnTo>
                  <a:lnTo>
                    <a:pt x="400" y="188"/>
                  </a:lnTo>
                  <a:lnTo>
                    <a:pt x="384" y="198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61" y="237"/>
                  </a:lnTo>
                  <a:lnTo>
                    <a:pt x="361" y="253"/>
                  </a:lnTo>
                  <a:lnTo>
                    <a:pt x="361" y="273"/>
                  </a:lnTo>
                  <a:lnTo>
                    <a:pt x="365" y="285"/>
                  </a:lnTo>
                  <a:lnTo>
                    <a:pt x="372" y="296"/>
                  </a:lnTo>
                  <a:lnTo>
                    <a:pt x="384" y="310"/>
                  </a:lnTo>
                  <a:lnTo>
                    <a:pt x="400" y="320"/>
                  </a:lnTo>
                  <a:lnTo>
                    <a:pt x="412" y="324"/>
                  </a:lnTo>
                  <a:lnTo>
                    <a:pt x="426" y="326"/>
                  </a:lnTo>
                  <a:lnTo>
                    <a:pt x="439" y="326"/>
                  </a:lnTo>
                  <a:lnTo>
                    <a:pt x="451" y="320"/>
                  </a:lnTo>
                  <a:lnTo>
                    <a:pt x="471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22"/>
                  </a:lnTo>
                  <a:lnTo>
                    <a:pt x="504" y="500"/>
                  </a:lnTo>
                  <a:lnTo>
                    <a:pt x="327" y="500"/>
                  </a:lnTo>
                  <a:lnTo>
                    <a:pt x="323" y="502"/>
                  </a:lnTo>
                  <a:lnTo>
                    <a:pt x="309" y="490"/>
                  </a:lnTo>
                  <a:lnTo>
                    <a:pt x="305" y="476"/>
                  </a:lnTo>
                  <a:lnTo>
                    <a:pt x="305" y="470"/>
                  </a:lnTo>
                  <a:lnTo>
                    <a:pt x="317" y="450"/>
                  </a:lnTo>
                  <a:lnTo>
                    <a:pt x="323" y="437"/>
                  </a:lnTo>
                  <a:lnTo>
                    <a:pt x="323" y="425"/>
                  </a:lnTo>
                  <a:lnTo>
                    <a:pt x="323" y="411"/>
                  </a:lnTo>
                  <a:lnTo>
                    <a:pt x="317" y="397"/>
                  </a:lnTo>
                  <a:lnTo>
                    <a:pt x="307" y="383"/>
                  </a:lnTo>
                  <a:lnTo>
                    <a:pt x="294" y="369"/>
                  </a:lnTo>
                  <a:lnTo>
                    <a:pt x="282" y="364"/>
                  </a:lnTo>
                  <a:lnTo>
                    <a:pt x="270" y="358"/>
                  </a:lnTo>
                  <a:lnTo>
                    <a:pt x="252" y="358"/>
                  </a:lnTo>
                  <a:lnTo>
                    <a:pt x="234" y="358"/>
                  </a:lnTo>
                  <a:lnTo>
                    <a:pt x="223" y="364"/>
                  </a:lnTo>
                  <a:lnTo>
                    <a:pt x="209" y="369"/>
                  </a:lnTo>
                  <a:lnTo>
                    <a:pt x="195" y="383"/>
                  </a:lnTo>
                  <a:lnTo>
                    <a:pt x="185" y="397"/>
                  </a:lnTo>
                  <a:lnTo>
                    <a:pt x="181" y="411"/>
                  </a:lnTo>
                  <a:lnTo>
                    <a:pt x="181" y="425"/>
                  </a:lnTo>
                  <a:lnTo>
                    <a:pt x="181" y="437"/>
                  </a:lnTo>
                  <a:lnTo>
                    <a:pt x="185" y="450"/>
                  </a:lnTo>
                  <a:lnTo>
                    <a:pt x="199" y="470"/>
                  </a:lnTo>
                  <a:lnTo>
                    <a:pt x="199" y="476"/>
                  </a:lnTo>
                  <a:lnTo>
                    <a:pt x="195" y="490"/>
                  </a:lnTo>
                  <a:lnTo>
                    <a:pt x="183" y="500"/>
                  </a:lnTo>
                  <a:lnTo>
                    <a:pt x="0" y="500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B05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/>
                <a:t>Clinical</a:t>
              </a:r>
            </a:p>
            <a:p>
              <a:pPr defTabSz="622021">
                <a:defRPr/>
              </a:pPr>
              <a:r>
                <a:rPr lang="en-GB" sz="1350" b="1" kern="0" dirty="0"/>
                <a:t>Pharmacology</a:t>
              </a: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759B408-2C68-4759-AF2B-49AD6EDA9646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1854603" y="2796842"/>
              <a:ext cx="2457881" cy="1650728"/>
            </a:xfrm>
            <a:custGeom>
              <a:avLst/>
              <a:gdLst>
                <a:gd name="T0" fmla="*/ 4237 w 796"/>
                <a:gd name="T1" fmla="*/ 2742 h 648"/>
                <a:gd name="T2" fmla="*/ 4326 w 796"/>
                <a:gd name="T3" fmla="*/ 1703 h 648"/>
                <a:gd name="T4" fmla="*/ 4454 w 796"/>
                <a:gd name="T5" fmla="*/ 1680 h 648"/>
                <a:gd name="T6" fmla="*/ 4672 w 796"/>
                <a:gd name="T7" fmla="*/ 1780 h 648"/>
                <a:gd name="T8" fmla="*/ 4844 w 796"/>
                <a:gd name="T9" fmla="*/ 1770 h 648"/>
                <a:gd name="T10" fmla="*/ 5033 w 796"/>
                <a:gd name="T11" fmla="*/ 1692 h 648"/>
                <a:gd name="T12" fmla="*/ 5165 w 796"/>
                <a:gd name="T13" fmla="*/ 1557 h 648"/>
                <a:gd name="T14" fmla="*/ 5190 w 796"/>
                <a:gd name="T15" fmla="*/ 1380 h 648"/>
                <a:gd name="T16" fmla="*/ 5165 w 796"/>
                <a:gd name="T17" fmla="*/ 1218 h 648"/>
                <a:gd name="T18" fmla="*/ 5033 w 796"/>
                <a:gd name="T19" fmla="*/ 1083 h 648"/>
                <a:gd name="T20" fmla="*/ 4844 w 796"/>
                <a:gd name="T21" fmla="*/ 1005 h 648"/>
                <a:gd name="T22" fmla="*/ 4672 w 796"/>
                <a:gd name="T23" fmla="*/ 1005 h 648"/>
                <a:gd name="T24" fmla="*/ 4467 w 796"/>
                <a:gd name="T25" fmla="*/ 1092 h 648"/>
                <a:gd name="T26" fmla="*/ 4326 w 796"/>
                <a:gd name="T27" fmla="*/ 1069 h 648"/>
                <a:gd name="T28" fmla="*/ 4237 w 796"/>
                <a:gd name="T29" fmla="*/ 0 h 648"/>
                <a:gd name="T30" fmla="*/ 3056 w 796"/>
                <a:gd name="T31" fmla="*/ 0 h 648"/>
                <a:gd name="T32" fmla="*/ 2942 w 796"/>
                <a:gd name="T33" fmla="*/ 130 h 648"/>
                <a:gd name="T34" fmla="*/ 3019 w 796"/>
                <a:gd name="T35" fmla="*/ 285 h 648"/>
                <a:gd name="T36" fmla="*/ 3056 w 796"/>
                <a:gd name="T37" fmla="*/ 421 h 648"/>
                <a:gd name="T38" fmla="*/ 3019 w 796"/>
                <a:gd name="T39" fmla="*/ 562 h 648"/>
                <a:gd name="T40" fmla="*/ 2862 w 796"/>
                <a:gd name="T41" fmla="*/ 717 h 648"/>
                <a:gd name="T42" fmla="*/ 2705 w 796"/>
                <a:gd name="T43" fmla="*/ 775 h 648"/>
                <a:gd name="T44" fmla="*/ 2477 w 796"/>
                <a:gd name="T45" fmla="*/ 775 h 648"/>
                <a:gd name="T46" fmla="*/ 2307 w 796"/>
                <a:gd name="T47" fmla="*/ 717 h 648"/>
                <a:gd name="T48" fmla="*/ 2171 w 796"/>
                <a:gd name="T49" fmla="*/ 562 h 648"/>
                <a:gd name="T50" fmla="*/ 2131 w 796"/>
                <a:gd name="T51" fmla="*/ 421 h 648"/>
                <a:gd name="T52" fmla="*/ 2171 w 796"/>
                <a:gd name="T53" fmla="*/ 285 h 648"/>
                <a:gd name="T54" fmla="*/ 2244 w 796"/>
                <a:gd name="T55" fmla="*/ 130 h 648"/>
                <a:gd name="T56" fmla="*/ 2131 w 796"/>
                <a:gd name="T57" fmla="*/ 0 h 648"/>
                <a:gd name="T58" fmla="*/ 945 w 796"/>
                <a:gd name="T59" fmla="*/ 0 h 648"/>
                <a:gd name="T60" fmla="*/ 861 w 796"/>
                <a:gd name="T61" fmla="*/ 1069 h 648"/>
                <a:gd name="T62" fmla="*/ 729 w 796"/>
                <a:gd name="T63" fmla="*/ 1092 h 648"/>
                <a:gd name="T64" fmla="*/ 519 w 796"/>
                <a:gd name="T65" fmla="*/ 1005 h 648"/>
                <a:gd name="T66" fmla="*/ 346 w 796"/>
                <a:gd name="T67" fmla="*/ 1005 h 648"/>
                <a:gd name="T68" fmla="*/ 164 w 796"/>
                <a:gd name="T69" fmla="*/ 1083 h 648"/>
                <a:gd name="T70" fmla="*/ 39 w 796"/>
                <a:gd name="T71" fmla="*/ 1218 h 648"/>
                <a:gd name="T72" fmla="*/ 0 w 796"/>
                <a:gd name="T73" fmla="*/ 1380 h 648"/>
                <a:gd name="T74" fmla="*/ 39 w 796"/>
                <a:gd name="T75" fmla="*/ 1557 h 648"/>
                <a:gd name="T76" fmla="*/ 164 w 796"/>
                <a:gd name="T77" fmla="*/ 1692 h 648"/>
                <a:gd name="T78" fmla="*/ 346 w 796"/>
                <a:gd name="T79" fmla="*/ 1770 h 648"/>
                <a:gd name="T80" fmla="*/ 519 w 796"/>
                <a:gd name="T81" fmla="*/ 1780 h 648"/>
                <a:gd name="T82" fmla="*/ 729 w 796"/>
                <a:gd name="T83" fmla="*/ 1680 h 648"/>
                <a:gd name="T84" fmla="*/ 861 w 796"/>
                <a:gd name="T85" fmla="*/ 1703 h 648"/>
                <a:gd name="T86" fmla="*/ 945 w 796"/>
                <a:gd name="T87" fmla="*/ 1801 h 648"/>
                <a:gd name="T88" fmla="*/ 2146 w 796"/>
                <a:gd name="T89" fmla="*/ 2729 h 648"/>
                <a:gd name="T90" fmla="*/ 2244 w 796"/>
                <a:gd name="T91" fmla="*/ 2886 h 648"/>
                <a:gd name="T92" fmla="*/ 2171 w 796"/>
                <a:gd name="T93" fmla="*/ 3029 h 648"/>
                <a:gd name="T94" fmla="*/ 2131 w 796"/>
                <a:gd name="T95" fmla="*/ 3171 h 648"/>
                <a:gd name="T96" fmla="*/ 2171 w 796"/>
                <a:gd name="T97" fmla="*/ 3321 h 648"/>
                <a:gd name="T98" fmla="*/ 2320 w 796"/>
                <a:gd name="T99" fmla="*/ 3472 h 648"/>
                <a:gd name="T100" fmla="*/ 2477 w 796"/>
                <a:gd name="T101" fmla="*/ 3537 h 648"/>
                <a:gd name="T102" fmla="*/ 2705 w 796"/>
                <a:gd name="T103" fmla="*/ 3537 h 648"/>
                <a:gd name="T104" fmla="*/ 2875 w 796"/>
                <a:gd name="T105" fmla="*/ 3472 h 648"/>
                <a:gd name="T106" fmla="*/ 3032 w 796"/>
                <a:gd name="T107" fmla="*/ 3321 h 648"/>
                <a:gd name="T108" fmla="*/ 3056 w 796"/>
                <a:gd name="T109" fmla="*/ 3171 h 648"/>
                <a:gd name="T110" fmla="*/ 3032 w 796"/>
                <a:gd name="T111" fmla="*/ 3029 h 648"/>
                <a:gd name="T112" fmla="*/ 2952 w 796"/>
                <a:gd name="T113" fmla="*/ 2886 h 648"/>
                <a:gd name="T114" fmla="*/ 3056 w 796"/>
                <a:gd name="T115" fmla="*/ 2742 h 6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6"/>
                <a:gd name="T175" fmla="*/ 0 h 648"/>
                <a:gd name="T176" fmla="*/ 796 w 796"/>
                <a:gd name="T177" fmla="*/ 648 h 6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6" h="648">
                  <a:moveTo>
                    <a:pt x="473" y="500"/>
                  </a:moveTo>
                  <a:lnTo>
                    <a:pt x="650" y="502"/>
                  </a:lnTo>
                  <a:lnTo>
                    <a:pt x="650" y="322"/>
                  </a:lnTo>
                  <a:lnTo>
                    <a:pt x="664" y="312"/>
                  </a:lnTo>
                  <a:lnTo>
                    <a:pt x="677" y="308"/>
                  </a:lnTo>
                  <a:lnTo>
                    <a:pt x="683" y="308"/>
                  </a:lnTo>
                  <a:lnTo>
                    <a:pt x="703" y="320"/>
                  </a:lnTo>
                  <a:lnTo>
                    <a:pt x="717" y="326"/>
                  </a:lnTo>
                  <a:lnTo>
                    <a:pt x="731" y="326"/>
                  </a:lnTo>
                  <a:lnTo>
                    <a:pt x="743" y="324"/>
                  </a:lnTo>
                  <a:lnTo>
                    <a:pt x="756" y="320"/>
                  </a:lnTo>
                  <a:lnTo>
                    <a:pt x="772" y="310"/>
                  </a:lnTo>
                  <a:lnTo>
                    <a:pt x="784" y="296"/>
                  </a:lnTo>
                  <a:lnTo>
                    <a:pt x="792" y="285"/>
                  </a:lnTo>
                  <a:lnTo>
                    <a:pt x="796" y="273"/>
                  </a:lnTo>
                  <a:lnTo>
                    <a:pt x="796" y="253"/>
                  </a:lnTo>
                  <a:lnTo>
                    <a:pt x="796" y="237"/>
                  </a:lnTo>
                  <a:lnTo>
                    <a:pt x="792" y="223"/>
                  </a:lnTo>
                  <a:lnTo>
                    <a:pt x="784" y="212"/>
                  </a:lnTo>
                  <a:lnTo>
                    <a:pt x="772" y="198"/>
                  </a:lnTo>
                  <a:lnTo>
                    <a:pt x="756" y="188"/>
                  </a:lnTo>
                  <a:lnTo>
                    <a:pt x="743" y="184"/>
                  </a:lnTo>
                  <a:lnTo>
                    <a:pt x="731" y="184"/>
                  </a:lnTo>
                  <a:lnTo>
                    <a:pt x="717" y="184"/>
                  </a:lnTo>
                  <a:lnTo>
                    <a:pt x="703" y="188"/>
                  </a:lnTo>
                  <a:lnTo>
                    <a:pt x="685" y="200"/>
                  </a:lnTo>
                  <a:lnTo>
                    <a:pt x="677" y="200"/>
                  </a:lnTo>
                  <a:lnTo>
                    <a:pt x="664" y="196"/>
                  </a:lnTo>
                  <a:lnTo>
                    <a:pt x="650" y="188"/>
                  </a:lnTo>
                  <a:lnTo>
                    <a:pt x="650" y="0"/>
                  </a:lnTo>
                  <a:lnTo>
                    <a:pt x="473" y="0"/>
                  </a:lnTo>
                  <a:lnTo>
                    <a:pt x="469" y="0"/>
                  </a:lnTo>
                  <a:lnTo>
                    <a:pt x="455" y="12"/>
                  </a:lnTo>
                  <a:lnTo>
                    <a:pt x="451" y="24"/>
                  </a:lnTo>
                  <a:lnTo>
                    <a:pt x="451" y="32"/>
                  </a:lnTo>
                  <a:lnTo>
                    <a:pt x="463" y="52"/>
                  </a:lnTo>
                  <a:lnTo>
                    <a:pt x="469" y="64"/>
                  </a:lnTo>
                  <a:lnTo>
                    <a:pt x="469" y="77"/>
                  </a:lnTo>
                  <a:lnTo>
                    <a:pt x="469" y="91"/>
                  </a:lnTo>
                  <a:lnTo>
                    <a:pt x="463" y="103"/>
                  </a:lnTo>
                  <a:lnTo>
                    <a:pt x="455" y="119"/>
                  </a:lnTo>
                  <a:lnTo>
                    <a:pt x="439" y="131"/>
                  </a:lnTo>
                  <a:lnTo>
                    <a:pt x="427" y="139"/>
                  </a:lnTo>
                  <a:lnTo>
                    <a:pt x="415" y="142"/>
                  </a:lnTo>
                  <a:lnTo>
                    <a:pt x="398" y="142"/>
                  </a:lnTo>
                  <a:lnTo>
                    <a:pt x="380" y="142"/>
                  </a:lnTo>
                  <a:lnTo>
                    <a:pt x="368" y="139"/>
                  </a:lnTo>
                  <a:lnTo>
                    <a:pt x="354" y="131"/>
                  </a:lnTo>
                  <a:lnTo>
                    <a:pt x="341" y="119"/>
                  </a:lnTo>
                  <a:lnTo>
                    <a:pt x="333" y="103"/>
                  </a:lnTo>
                  <a:lnTo>
                    <a:pt x="327" y="91"/>
                  </a:lnTo>
                  <a:lnTo>
                    <a:pt x="327" y="77"/>
                  </a:lnTo>
                  <a:lnTo>
                    <a:pt x="327" y="64"/>
                  </a:lnTo>
                  <a:lnTo>
                    <a:pt x="333" y="52"/>
                  </a:lnTo>
                  <a:lnTo>
                    <a:pt x="344" y="32"/>
                  </a:lnTo>
                  <a:lnTo>
                    <a:pt x="344" y="24"/>
                  </a:lnTo>
                  <a:lnTo>
                    <a:pt x="341" y="12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145" y="0"/>
                  </a:lnTo>
                  <a:lnTo>
                    <a:pt x="145" y="188"/>
                  </a:lnTo>
                  <a:lnTo>
                    <a:pt x="132" y="196"/>
                  </a:lnTo>
                  <a:lnTo>
                    <a:pt x="120" y="200"/>
                  </a:lnTo>
                  <a:lnTo>
                    <a:pt x="112" y="200"/>
                  </a:lnTo>
                  <a:lnTo>
                    <a:pt x="92" y="188"/>
                  </a:lnTo>
                  <a:lnTo>
                    <a:pt x="80" y="184"/>
                  </a:lnTo>
                  <a:lnTo>
                    <a:pt x="67" y="184"/>
                  </a:lnTo>
                  <a:lnTo>
                    <a:pt x="53" y="184"/>
                  </a:lnTo>
                  <a:lnTo>
                    <a:pt x="39" y="188"/>
                  </a:lnTo>
                  <a:lnTo>
                    <a:pt x="25" y="198"/>
                  </a:lnTo>
                  <a:lnTo>
                    <a:pt x="11" y="212"/>
                  </a:lnTo>
                  <a:lnTo>
                    <a:pt x="6" y="223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3"/>
                  </a:lnTo>
                  <a:lnTo>
                    <a:pt x="6" y="285"/>
                  </a:lnTo>
                  <a:lnTo>
                    <a:pt x="11" y="296"/>
                  </a:lnTo>
                  <a:lnTo>
                    <a:pt x="25" y="310"/>
                  </a:lnTo>
                  <a:lnTo>
                    <a:pt x="39" y="320"/>
                  </a:lnTo>
                  <a:lnTo>
                    <a:pt x="53" y="324"/>
                  </a:lnTo>
                  <a:lnTo>
                    <a:pt x="67" y="326"/>
                  </a:lnTo>
                  <a:lnTo>
                    <a:pt x="80" y="326"/>
                  </a:lnTo>
                  <a:lnTo>
                    <a:pt x="92" y="320"/>
                  </a:lnTo>
                  <a:lnTo>
                    <a:pt x="112" y="308"/>
                  </a:lnTo>
                  <a:lnTo>
                    <a:pt x="120" y="308"/>
                  </a:lnTo>
                  <a:lnTo>
                    <a:pt x="132" y="312"/>
                  </a:lnTo>
                  <a:lnTo>
                    <a:pt x="145" y="324"/>
                  </a:lnTo>
                  <a:lnTo>
                    <a:pt x="145" y="330"/>
                  </a:lnTo>
                  <a:lnTo>
                    <a:pt x="145" y="500"/>
                  </a:lnTo>
                  <a:lnTo>
                    <a:pt x="329" y="500"/>
                  </a:lnTo>
                  <a:lnTo>
                    <a:pt x="341" y="516"/>
                  </a:lnTo>
                  <a:lnTo>
                    <a:pt x="344" y="529"/>
                  </a:lnTo>
                  <a:lnTo>
                    <a:pt x="344" y="535"/>
                  </a:lnTo>
                  <a:lnTo>
                    <a:pt x="333" y="555"/>
                  </a:lnTo>
                  <a:lnTo>
                    <a:pt x="327" y="569"/>
                  </a:lnTo>
                  <a:lnTo>
                    <a:pt x="327" y="581"/>
                  </a:lnTo>
                  <a:lnTo>
                    <a:pt x="329" y="595"/>
                  </a:lnTo>
                  <a:lnTo>
                    <a:pt x="333" y="608"/>
                  </a:lnTo>
                  <a:lnTo>
                    <a:pt x="342" y="622"/>
                  </a:lnTo>
                  <a:lnTo>
                    <a:pt x="356" y="636"/>
                  </a:lnTo>
                  <a:lnTo>
                    <a:pt x="368" y="642"/>
                  </a:lnTo>
                  <a:lnTo>
                    <a:pt x="380" y="648"/>
                  </a:lnTo>
                  <a:lnTo>
                    <a:pt x="398" y="648"/>
                  </a:lnTo>
                  <a:lnTo>
                    <a:pt x="415" y="648"/>
                  </a:lnTo>
                  <a:lnTo>
                    <a:pt x="429" y="642"/>
                  </a:lnTo>
                  <a:lnTo>
                    <a:pt x="441" y="636"/>
                  </a:lnTo>
                  <a:lnTo>
                    <a:pt x="455" y="622"/>
                  </a:lnTo>
                  <a:lnTo>
                    <a:pt x="465" y="608"/>
                  </a:lnTo>
                  <a:lnTo>
                    <a:pt x="469" y="595"/>
                  </a:lnTo>
                  <a:lnTo>
                    <a:pt x="469" y="581"/>
                  </a:lnTo>
                  <a:lnTo>
                    <a:pt x="469" y="569"/>
                  </a:lnTo>
                  <a:lnTo>
                    <a:pt x="465" y="555"/>
                  </a:lnTo>
                  <a:lnTo>
                    <a:pt x="453" y="535"/>
                  </a:lnTo>
                  <a:lnTo>
                    <a:pt x="453" y="529"/>
                  </a:lnTo>
                  <a:lnTo>
                    <a:pt x="457" y="516"/>
                  </a:lnTo>
                  <a:lnTo>
                    <a:pt x="469" y="502"/>
                  </a:lnTo>
                  <a:lnTo>
                    <a:pt x="473" y="5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/>
                <a:t>Pharmaco-</a:t>
              </a:r>
            </a:p>
            <a:p>
              <a:pPr algn="ctr" defTabSz="622021">
                <a:defRPr/>
              </a:pPr>
              <a:r>
                <a:rPr lang="en-GB" sz="1350" b="1" kern="0" dirty="0"/>
                <a:t>genomics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A8079C2-D6DE-4406-94CD-241073B6C30A}"/>
                </a:ext>
              </a:extLst>
            </p:cNvPr>
            <p:cNvGrpSpPr/>
            <p:nvPr/>
          </p:nvGrpSpPr>
          <p:grpSpPr>
            <a:xfrm>
              <a:off x="3862891" y="2423581"/>
              <a:ext cx="3120699" cy="2023988"/>
              <a:chOff x="5081511" y="1116788"/>
              <a:chExt cx="4160932" cy="2698650"/>
            </a:xfrm>
          </p:grpSpPr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D6FB7D69-F146-46D8-8A92-B2B67004A1CA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5081511" y="1116788"/>
                <a:ext cx="2073855" cy="2698650"/>
              </a:xfrm>
              <a:custGeom>
                <a:avLst/>
                <a:gdLst>
                  <a:gd name="T0" fmla="*/ 1255 w 504"/>
                  <a:gd name="T1" fmla="*/ 726 h 794"/>
                  <a:gd name="T2" fmla="*/ 1283 w 504"/>
                  <a:gd name="T3" fmla="*/ 618 h 794"/>
                  <a:gd name="T4" fmla="*/ 1165 w 504"/>
                  <a:gd name="T5" fmla="*/ 432 h 794"/>
                  <a:gd name="T6" fmla="*/ 1178 w 504"/>
                  <a:gd name="T7" fmla="*/ 294 h 794"/>
                  <a:gd name="T8" fmla="*/ 1270 w 504"/>
                  <a:gd name="T9" fmla="*/ 143 h 794"/>
                  <a:gd name="T10" fmla="*/ 1440 w 504"/>
                  <a:gd name="T11" fmla="*/ 33 h 794"/>
                  <a:gd name="T12" fmla="*/ 1628 w 504"/>
                  <a:gd name="T13" fmla="*/ 0 h 794"/>
                  <a:gd name="T14" fmla="*/ 1837 w 504"/>
                  <a:gd name="T15" fmla="*/ 33 h 794"/>
                  <a:gd name="T16" fmla="*/ 1998 w 504"/>
                  <a:gd name="T17" fmla="*/ 143 h 794"/>
                  <a:gd name="T18" fmla="*/ 2087 w 504"/>
                  <a:gd name="T19" fmla="*/ 294 h 794"/>
                  <a:gd name="T20" fmla="*/ 2087 w 504"/>
                  <a:gd name="T21" fmla="*/ 432 h 794"/>
                  <a:gd name="T22" fmla="*/ 1983 w 504"/>
                  <a:gd name="T23" fmla="*/ 618 h 794"/>
                  <a:gd name="T24" fmla="*/ 2011 w 504"/>
                  <a:gd name="T25" fmla="*/ 726 h 794"/>
                  <a:gd name="T26" fmla="*/ 3280 w 504"/>
                  <a:gd name="T27" fmla="*/ 798 h 794"/>
                  <a:gd name="T28" fmla="*/ 3208 w 504"/>
                  <a:gd name="T29" fmla="*/ 1871 h 794"/>
                  <a:gd name="T30" fmla="*/ 3064 w 504"/>
                  <a:gd name="T31" fmla="*/ 1894 h 794"/>
                  <a:gd name="T32" fmla="*/ 2858 w 504"/>
                  <a:gd name="T33" fmla="*/ 1804 h 794"/>
                  <a:gd name="T34" fmla="*/ 2694 w 504"/>
                  <a:gd name="T35" fmla="*/ 1804 h 794"/>
                  <a:gd name="T36" fmla="*/ 2500 w 504"/>
                  <a:gd name="T37" fmla="*/ 1882 h 794"/>
                  <a:gd name="T38" fmla="*/ 2381 w 504"/>
                  <a:gd name="T39" fmla="*/ 2017 h 794"/>
                  <a:gd name="T40" fmla="*/ 2349 w 504"/>
                  <a:gd name="T41" fmla="*/ 2183 h 794"/>
                  <a:gd name="T42" fmla="*/ 2381 w 504"/>
                  <a:gd name="T43" fmla="*/ 2356 h 794"/>
                  <a:gd name="T44" fmla="*/ 2500 w 504"/>
                  <a:gd name="T45" fmla="*/ 2493 h 794"/>
                  <a:gd name="T46" fmla="*/ 2694 w 504"/>
                  <a:gd name="T47" fmla="*/ 2571 h 794"/>
                  <a:gd name="T48" fmla="*/ 2858 w 504"/>
                  <a:gd name="T49" fmla="*/ 2583 h 794"/>
                  <a:gd name="T50" fmla="*/ 3079 w 504"/>
                  <a:gd name="T51" fmla="*/ 2484 h 794"/>
                  <a:gd name="T52" fmla="*/ 3208 w 504"/>
                  <a:gd name="T53" fmla="*/ 2506 h 794"/>
                  <a:gd name="T54" fmla="*/ 3280 w 504"/>
                  <a:gd name="T55" fmla="*/ 3533 h 794"/>
                  <a:gd name="T56" fmla="*/ 2115 w 504"/>
                  <a:gd name="T57" fmla="*/ 3554 h 794"/>
                  <a:gd name="T58" fmla="*/ 1998 w 504"/>
                  <a:gd name="T59" fmla="*/ 3691 h 794"/>
                  <a:gd name="T60" fmla="*/ 2078 w 504"/>
                  <a:gd name="T61" fmla="*/ 3834 h 794"/>
                  <a:gd name="T62" fmla="*/ 2115 w 504"/>
                  <a:gd name="T63" fmla="*/ 3977 h 794"/>
                  <a:gd name="T64" fmla="*/ 2078 w 504"/>
                  <a:gd name="T65" fmla="*/ 4127 h 794"/>
                  <a:gd name="T66" fmla="*/ 1921 w 504"/>
                  <a:gd name="T67" fmla="*/ 4278 h 794"/>
                  <a:gd name="T68" fmla="*/ 1770 w 504"/>
                  <a:gd name="T69" fmla="*/ 4343 h 794"/>
                  <a:gd name="T70" fmla="*/ 1537 w 504"/>
                  <a:gd name="T71" fmla="*/ 4343 h 794"/>
                  <a:gd name="T72" fmla="*/ 1374 w 504"/>
                  <a:gd name="T73" fmla="*/ 4278 h 794"/>
                  <a:gd name="T74" fmla="*/ 1217 w 504"/>
                  <a:gd name="T75" fmla="*/ 4127 h 794"/>
                  <a:gd name="T76" fmla="*/ 1193 w 504"/>
                  <a:gd name="T77" fmla="*/ 3977 h 794"/>
                  <a:gd name="T78" fmla="*/ 1217 w 504"/>
                  <a:gd name="T79" fmla="*/ 3834 h 794"/>
                  <a:gd name="T80" fmla="*/ 1307 w 504"/>
                  <a:gd name="T81" fmla="*/ 3691 h 794"/>
                  <a:gd name="T82" fmla="*/ 1193 w 504"/>
                  <a:gd name="T83" fmla="*/ 3533 h 794"/>
                  <a:gd name="T84" fmla="*/ 0 w 504"/>
                  <a:gd name="T85" fmla="*/ 2604 h 794"/>
                  <a:gd name="T86" fmla="*/ 91 w 504"/>
                  <a:gd name="T87" fmla="*/ 2506 h 794"/>
                  <a:gd name="T88" fmla="*/ 226 w 504"/>
                  <a:gd name="T89" fmla="*/ 2484 h 794"/>
                  <a:gd name="T90" fmla="*/ 435 w 504"/>
                  <a:gd name="T91" fmla="*/ 2583 h 794"/>
                  <a:gd name="T92" fmla="*/ 607 w 504"/>
                  <a:gd name="T93" fmla="*/ 2571 h 794"/>
                  <a:gd name="T94" fmla="*/ 795 w 504"/>
                  <a:gd name="T95" fmla="*/ 2493 h 794"/>
                  <a:gd name="T96" fmla="*/ 924 w 504"/>
                  <a:gd name="T97" fmla="*/ 2356 h 794"/>
                  <a:gd name="T98" fmla="*/ 952 w 504"/>
                  <a:gd name="T99" fmla="*/ 2183 h 794"/>
                  <a:gd name="T100" fmla="*/ 924 w 504"/>
                  <a:gd name="T101" fmla="*/ 2017 h 794"/>
                  <a:gd name="T102" fmla="*/ 795 w 504"/>
                  <a:gd name="T103" fmla="*/ 1882 h 794"/>
                  <a:gd name="T104" fmla="*/ 607 w 504"/>
                  <a:gd name="T105" fmla="*/ 1804 h 794"/>
                  <a:gd name="T106" fmla="*/ 435 w 504"/>
                  <a:gd name="T107" fmla="*/ 1804 h 794"/>
                  <a:gd name="T108" fmla="*/ 226 w 504"/>
                  <a:gd name="T109" fmla="*/ 1894 h 794"/>
                  <a:gd name="T110" fmla="*/ 91 w 504"/>
                  <a:gd name="T111" fmla="*/ 1871 h 794"/>
                  <a:gd name="T112" fmla="*/ 0 w 504"/>
                  <a:gd name="T113" fmla="*/ 798 h 7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4"/>
                  <a:gd name="T172" fmla="*/ 0 h 794"/>
                  <a:gd name="T173" fmla="*/ 504 w 504"/>
                  <a:gd name="T174" fmla="*/ 794 h 79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4" h="794">
                    <a:moveTo>
                      <a:pt x="177" y="146"/>
                    </a:moveTo>
                    <a:lnTo>
                      <a:pt x="193" y="133"/>
                    </a:lnTo>
                    <a:lnTo>
                      <a:pt x="197" y="119"/>
                    </a:lnTo>
                    <a:lnTo>
                      <a:pt x="197" y="113"/>
                    </a:lnTo>
                    <a:lnTo>
                      <a:pt x="185" y="93"/>
                    </a:lnTo>
                    <a:lnTo>
                      <a:pt x="179" y="79"/>
                    </a:lnTo>
                    <a:lnTo>
                      <a:pt x="179" y="67"/>
                    </a:lnTo>
                    <a:lnTo>
                      <a:pt x="181" y="54"/>
                    </a:lnTo>
                    <a:lnTo>
                      <a:pt x="185" y="40"/>
                    </a:lnTo>
                    <a:lnTo>
                      <a:pt x="195" y="26"/>
                    </a:lnTo>
                    <a:lnTo>
                      <a:pt x="209" y="12"/>
                    </a:lnTo>
                    <a:lnTo>
                      <a:pt x="221" y="6"/>
                    </a:lnTo>
                    <a:lnTo>
                      <a:pt x="232" y="0"/>
                    </a:lnTo>
                    <a:lnTo>
                      <a:pt x="250" y="0"/>
                    </a:lnTo>
                    <a:lnTo>
                      <a:pt x="270" y="0"/>
                    </a:lnTo>
                    <a:lnTo>
                      <a:pt x="282" y="6"/>
                    </a:lnTo>
                    <a:lnTo>
                      <a:pt x="294" y="12"/>
                    </a:lnTo>
                    <a:lnTo>
                      <a:pt x="307" y="26"/>
                    </a:lnTo>
                    <a:lnTo>
                      <a:pt x="317" y="40"/>
                    </a:lnTo>
                    <a:lnTo>
                      <a:pt x="321" y="54"/>
                    </a:lnTo>
                    <a:lnTo>
                      <a:pt x="321" y="67"/>
                    </a:lnTo>
                    <a:lnTo>
                      <a:pt x="321" y="79"/>
                    </a:lnTo>
                    <a:lnTo>
                      <a:pt x="317" y="93"/>
                    </a:lnTo>
                    <a:lnTo>
                      <a:pt x="305" y="113"/>
                    </a:lnTo>
                    <a:lnTo>
                      <a:pt x="305" y="119"/>
                    </a:lnTo>
                    <a:lnTo>
                      <a:pt x="309" y="133"/>
                    </a:lnTo>
                    <a:lnTo>
                      <a:pt x="321" y="146"/>
                    </a:lnTo>
                    <a:lnTo>
                      <a:pt x="504" y="146"/>
                    </a:lnTo>
                    <a:lnTo>
                      <a:pt x="504" y="334"/>
                    </a:lnTo>
                    <a:lnTo>
                      <a:pt x="493" y="342"/>
                    </a:lnTo>
                    <a:lnTo>
                      <a:pt x="479" y="346"/>
                    </a:lnTo>
                    <a:lnTo>
                      <a:pt x="471" y="346"/>
                    </a:lnTo>
                    <a:lnTo>
                      <a:pt x="453" y="334"/>
                    </a:lnTo>
                    <a:lnTo>
                      <a:pt x="439" y="330"/>
                    </a:lnTo>
                    <a:lnTo>
                      <a:pt x="428" y="330"/>
                    </a:lnTo>
                    <a:lnTo>
                      <a:pt x="414" y="330"/>
                    </a:lnTo>
                    <a:lnTo>
                      <a:pt x="400" y="334"/>
                    </a:lnTo>
                    <a:lnTo>
                      <a:pt x="384" y="344"/>
                    </a:lnTo>
                    <a:lnTo>
                      <a:pt x="372" y="358"/>
                    </a:lnTo>
                    <a:lnTo>
                      <a:pt x="366" y="369"/>
                    </a:lnTo>
                    <a:lnTo>
                      <a:pt x="361" y="383"/>
                    </a:lnTo>
                    <a:lnTo>
                      <a:pt x="361" y="399"/>
                    </a:lnTo>
                    <a:lnTo>
                      <a:pt x="361" y="419"/>
                    </a:lnTo>
                    <a:lnTo>
                      <a:pt x="366" y="431"/>
                    </a:lnTo>
                    <a:lnTo>
                      <a:pt x="372" y="442"/>
                    </a:lnTo>
                    <a:lnTo>
                      <a:pt x="384" y="456"/>
                    </a:lnTo>
                    <a:lnTo>
                      <a:pt x="400" y="466"/>
                    </a:lnTo>
                    <a:lnTo>
                      <a:pt x="414" y="470"/>
                    </a:lnTo>
                    <a:lnTo>
                      <a:pt x="428" y="472"/>
                    </a:lnTo>
                    <a:lnTo>
                      <a:pt x="439" y="472"/>
                    </a:lnTo>
                    <a:lnTo>
                      <a:pt x="453" y="466"/>
                    </a:lnTo>
                    <a:lnTo>
                      <a:pt x="473" y="454"/>
                    </a:lnTo>
                    <a:lnTo>
                      <a:pt x="479" y="454"/>
                    </a:lnTo>
                    <a:lnTo>
                      <a:pt x="493" y="458"/>
                    </a:lnTo>
                    <a:lnTo>
                      <a:pt x="504" y="468"/>
                    </a:lnTo>
                    <a:lnTo>
                      <a:pt x="504" y="646"/>
                    </a:lnTo>
                    <a:lnTo>
                      <a:pt x="329" y="646"/>
                    </a:lnTo>
                    <a:lnTo>
                      <a:pt x="325" y="650"/>
                    </a:lnTo>
                    <a:lnTo>
                      <a:pt x="311" y="662"/>
                    </a:lnTo>
                    <a:lnTo>
                      <a:pt x="307" y="675"/>
                    </a:lnTo>
                    <a:lnTo>
                      <a:pt x="307" y="681"/>
                    </a:lnTo>
                    <a:lnTo>
                      <a:pt x="319" y="701"/>
                    </a:lnTo>
                    <a:lnTo>
                      <a:pt x="325" y="715"/>
                    </a:lnTo>
                    <a:lnTo>
                      <a:pt x="325" y="727"/>
                    </a:lnTo>
                    <a:lnTo>
                      <a:pt x="323" y="741"/>
                    </a:lnTo>
                    <a:lnTo>
                      <a:pt x="319" y="754"/>
                    </a:lnTo>
                    <a:lnTo>
                      <a:pt x="309" y="768"/>
                    </a:lnTo>
                    <a:lnTo>
                      <a:pt x="295" y="782"/>
                    </a:lnTo>
                    <a:lnTo>
                      <a:pt x="284" y="788"/>
                    </a:lnTo>
                    <a:lnTo>
                      <a:pt x="272" y="794"/>
                    </a:lnTo>
                    <a:lnTo>
                      <a:pt x="254" y="794"/>
                    </a:lnTo>
                    <a:lnTo>
                      <a:pt x="236" y="794"/>
                    </a:lnTo>
                    <a:lnTo>
                      <a:pt x="223" y="788"/>
                    </a:lnTo>
                    <a:lnTo>
                      <a:pt x="211" y="782"/>
                    </a:lnTo>
                    <a:lnTo>
                      <a:pt x="197" y="768"/>
                    </a:lnTo>
                    <a:lnTo>
                      <a:pt x="187" y="754"/>
                    </a:lnTo>
                    <a:lnTo>
                      <a:pt x="183" y="741"/>
                    </a:lnTo>
                    <a:lnTo>
                      <a:pt x="183" y="727"/>
                    </a:lnTo>
                    <a:lnTo>
                      <a:pt x="183" y="715"/>
                    </a:lnTo>
                    <a:lnTo>
                      <a:pt x="187" y="701"/>
                    </a:lnTo>
                    <a:lnTo>
                      <a:pt x="201" y="681"/>
                    </a:lnTo>
                    <a:lnTo>
                      <a:pt x="201" y="675"/>
                    </a:lnTo>
                    <a:lnTo>
                      <a:pt x="197" y="662"/>
                    </a:lnTo>
                    <a:lnTo>
                      <a:pt x="183" y="646"/>
                    </a:lnTo>
                    <a:lnTo>
                      <a:pt x="0" y="646"/>
                    </a:lnTo>
                    <a:lnTo>
                      <a:pt x="0" y="476"/>
                    </a:lnTo>
                    <a:lnTo>
                      <a:pt x="2" y="472"/>
                    </a:lnTo>
                    <a:lnTo>
                      <a:pt x="14" y="458"/>
                    </a:lnTo>
                    <a:lnTo>
                      <a:pt x="27" y="454"/>
                    </a:lnTo>
                    <a:lnTo>
                      <a:pt x="35" y="454"/>
                    </a:lnTo>
                    <a:lnTo>
                      <a:pt x="55" y="466"/>
                    </a:lnTo>
                    <a:lnTo>
                      <a:pt x="67" y="472"/>
                    </a:lnTo>
                    <a:lnTo>
                      <a:pt x="81" y="472"/>
                    </a:lnTo>
                    <a:lnTo>
                      <a:pt x="93" y="470"/>
                    </a:lnTo>
                    <a:lnTo>
                      <a:pt x="106" y="466"/>
                    </a:lnTo>
                    <a:lnTo>
                      <a:pt x="122" y="456"/>
                    </a:lnTo>
                    <a:lnTo>
                      <a:pt x="134" y="442"/>
                    </a:lnTo>
                    <a:lnTo>
                      <a:pt x="142" y="431"/>
                    </a:lnTo>
                    <a:lnTo>
                      <a:pt x="146" y="419"/>
                    </a:lnTo>
                    <a:lnTo>
                      <a:pt x="146" y="399"/>
                    </a:lnTo>
                    <a:lnTo>
                      <a:pt x="146" y="383"/>
                    </a:lnTo>
                    <a:lnTo>
                      <a:pt x="142" y="369"/>
                    </a:lnTo>
                    <a:lnTo>
                      <a:pt x="134" y="358"/>
                    </a:lnTo>
                    <a:lnTo>
                      <a:pt x="122" y="344"/>
                    </a:lnTo>
                    <a:lnTo>
                      <a:pt x="106" y="334"/>
                    </a:lnTo>
                    <a:lnTo>
                      <a:pt x="93" y="330"/>
                    </a:lnTo>
                    <a:lnTo>
                      <a:pt x="81" y="330"/>
                    </a:lnTo>
                    <a:lnTo>
                      <a:pt x="67" y="330"/>
                    </a:lnTo>
                    <a:lnTo>
                      <a:pt x="55" y="334"/>
                    </a:lnTo>
                    <a:lnTo>
                      <a:pt x="35" y="346"/>
                    </a:lnTo>
                    <a:lnTo>
                      <a:pt x="27" y="346"/>
                    </a:lnTo>
                    <a:lnTo>
                      <a:pt x="14" y="342"/>
                    </a:lnTo>
                    <a:lnTo>
                      <a:pt x="0" y="334"/>
                    </a:lnTo>
                    <a:lnTo>
                      <a:pt x="0" y="146"/>
                    </a:lnTo>
                    <a:lnTo>
                      <a:pt x="177" y="14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lIns="62633" tIns="31317" rIns="62633" bIns="31317" anchor="ctr"/>
              <a:lstStyle/>
              <a:p>
                <a:pPr algn="ctr" defTabSz="622021">
                  <a:defRPr/>
                </a:pPr>
                <a:endParaRPr lang="en-GB" sz="1350" b="1" kern="0" dirty="0">
                  <a:solidFill>
                    <a:sysClr val="windowText" lastClr="000000"/>
                  </a:solidFill>
                </a:endParaRP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Biomarkers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in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drug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development</a:t>
                </a:r>
              </a:p>
              <a:p>
                <a:pPr algn="ctr" defTabSz="622021">
                  <a:defRPr/>
                </a:pPr>
                <a:endParaRPr lang="en-GB" sz="135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4ACCE426-31F6-4A12-84C0-5157D9045ABD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6566928" y="1614467"/>
                <a:ext cx="2675515" cy="1705221"/>
              </a:xfrm>
              <a:custGeom>
                <a:avLst/>
                <a:gdLst>
                  <a:gd name="T0" fmla="*/ 2202 w 650"/>
                  <a:gd name="T1" fmla="*/ 56 h 502"/>
                  <a:gd name="T2" fmla="*/ 2228 w 650"/>
                  <a:gd name="T3" fmla="*/ 174 h 502"/>
                  <a:gd name="T4" fmla="*/ 2118 w 650"/>
                  <a:gd name="T5" fmla="*/ 350 h 502"/>
                  <a:gd name="T6" fmla="*/ 2131 w 650"/>
                  <a:gd name="T7" fmla="*/ 486 h 502"/>
                  <a:gd name="T8" fmla="*/ 2215 w 650"/>
                  <a:gd name="T9" fmla="*/ 652 h 502"/>
                  <a:gd name="T10" fmla="*/ 2387 w 650"/>
                  <a:gd name="T11" fmla="*/ 759 h 502"/>
                  <a:gd name="T12" fmla="*/ 2581 w 650"/>
                  <a:gd name="T13" fmla="*/ 775 h 502"/>
                  <a:gd name="T14" fmla="*/ 2783 w 650"/>
                  <a:gd name="T15" fmla="*/ 759 h 502"/>
                  <a:gd name="T16" fmla="*/ 2951 w 650"/>
                  <a:gd name="T17" fmla="*/ 652 h 502"/>
                  <a:gd name="T18" fmla="*/ 3042 w 650"/>
                  <a:gd name="T19" fmla="*/ 486 h 502"/>
                  <a:gd name="T20" fmla="*/ 3042 w 650"/>
                  <a:gd name="T21" fmla="*/ 350 h 502"/>
                  <a:gd name="T22" fmla="*/ 2938 w 650"/>
                  <a:gd name="T23" fmla="*/ 174 h 502"/>
                  <a:gd name="T24" fmla="*/ 2951 w 650"/>
                  <a:gd name="T25" fmla="*/ 56 h 502"/>
                  <a:gd name="T26" fmla="*/ 3028 w 650"/>
                  <a:gd name="T27" fmla="*/ 0 h 502"/>
                  <a:gd name="T28" fmla="*/ 4234 w 650"/>
                  <a:gd name="T29" fmla="*/ 970 h 502"/>
                  <a:gd name="T30" fmla="*/ 4064 w 650"/>
                  <a:gd name="T31" fmla="*/ 1092 h 502"/>
                  <a:gd name="T32" fmla="*/ 3903 w 650"/>
                  <a:gd name="T33" fmla="*/ 1027 h 502"/>
                  <a:gd name="T34" fmla="*/ 3719 w 650"/>
                  <a:gd name="T35" fmla="*/ 993 h 502"/>
                  <a:gd name="T36" fmla="*/ 3550 w 650"/>
                  <a:gd name="T37" fmla="*/ 1027 h 502"/>
                  <a:gd name="T38" fmla="*/ 3373 w 650"/>
                  <a:gd name="T39" fmla="*/ 1157 h 502"/>
                  <a:gd name="T40" fmla="*/ 3296 w 650"/>
                  <a:gd name="T41" fmla="*/ 1284 h 502"/>
                  <a:gd name="T42" fmla="*/ 3296 w 650"/>
                  <a:gd name="T43" fmla="*/ 1479 h 502"/>
                  <a:gd name="T44" fmla="*/ 3373 w 650"/>
                  <a:gd name="T45" fmla="*/ 1615 h 502"/>
                  <a:gd name="T46" fmla="*/ 3550 w 650"/>
                  <a:gd name="T47" fmla="*/ 1736 h 502"/>
                  <a:gd name="T48" fmla="*/ 3719 w 650"/>
                  <a:gd name="T49" fmla="*/ 1772 h 502"/>
                  <a:gd name="T50" fmla="*/ 3903 w 650"/>
                  <a:gd name="T51" fmla="*/ 1736 h 502"/>
                  <a:gd name="T52" fmla="*/ 4064 w 650"/>
                  <a:gd name="T53" fmla="*/ 1671 h 502"/>
                  <a:gd name="T54" fmla="*/ 4234 w 650"/>
                  <a:gd name="T55" fmla="*/ 1757 h 502"/>
                  <a:gd name="T56" fmla="*/ 3028 w 650"/>
                  <a:gd name="T57" fmla="*/ 2729 h 502"/>
                  <a:gd name="T58" fmla="*/ 2951 w 650"/>
                  <a:gd name="T59" fmla="*/ 2664 h 502"/>
                  <a:gd name="T60" fmla="*/ 2927 w 650"/>
                  <a:gd name="T61" fmla="*/ 2555 h 502"/>
                  <a:gd name="T62" fmla="*/ 3042 w 650"/>
                  <a:gd name="T63" fmla="*/ 2388 h 502"/>
                  <a:gd name="T64" fmla="*/ 3042 w 650"/>
                  <a:gd name="T65" fmla="*/ 2233 h 502"/>
                  <a:gd name="T66" fmla="*/ 2951 w 650"/>
                  <a:gd name="T67" fmla="*/ 2081 h 502"/>
                  <a:gd name="T68" fmla="*/ 2770 w 650"/>
                  <a:gd name="T69" fmla="*/ 1976 h 502"/>
                  <a:gd name="T70" fmla="*/ 2581 w 650"/>
                  <a:gd name="T71" fmla="*/ 1953 h 502"/>
                  <a:gd name="T72" fmla="*/ 2387 w 650"/>
                  <a:gd name="T73" fmla="*/ 1976 h 502"/>
                  <a:gd name="T74" fmla="*/ 2202 w 650"/>
                  <a:gd name="T75" fmla="*/ 2081 h 502"/>
                  <a:gd name="T76" fmla="*/ 2118 w 650"/>
                  <a:gd name="T77" fmla="*/ 2233 h 502"/>
                  <a:gd name="T78" fmla="*/ 2118 w 650"/>
                  <a:gd name="T79" fmla="*/ 2388 h 502"/>
                  <a:gd name="T80" fmla="*/ 2228 w 650"/>
                  <a:gd name="T81" fmla="*/ 2555 h 502"/>
                  <a:gd name="T82" fmla="*/ 2202 w 650"/>
                  <a:gd name="T83" fmla="*/ 2664 h 502"/>
                  <a:gd name="T84" fmla="*/ 932 w 650"/>
                  <a:gd name="T85" fmla="*/ 2729 h 502"/>
                  <a:gd name="T86" fmla="*/ 932 w 650"/>
                  <a:gd name="T87" fmla="*/ 1772 h 502"/>
                  <a:gd name="T88" fmla="*/ 768 w 650"/>
                  <a:gd name="T89" fmla="*/ 1680 h 502"/>
                  <a:gd name="T90" fmla="*/ 600 w 650"/>
                  <a:gd name="T91" fmla="*/ 1749 h 502"/>
                  <a:gd name="T92" fmla="*/ 422 w 650"/>
                  <a:gd name="T93" fmla="*/ 1780 h 502"/>
                  <a:gd name="T94" fmla="*/ 254 w 650"/>
                  <a:gd name="T95" fmla="*/ 1749 h 502"/>
                  <a:gd name="T96" fmla="*/ 73 w 650"/>
                  <a:gd name="T97" fmla="*/ 1615 h 502"/>
                  <a:gd name="T98" fmla="*/ 0 w 650"/>
                  <a:gd name="T99" fmla="*/ 1492 h 502"/>
                  <a:gd name="T100" fmla="*/ 0 w 650"/>
                  <a:gd name="T101" fmla="*/ 1293 h 502"/>
                  <a:gd name="T102" fmla="*/ 73 w 650"/>
                  <a:gd name="T103" fmla="*/ 1157 h 502"/>
                  <a:gd name="T104" fmla="*/ 254 w 650"/>
                  <a:gd name="T105" fmla="*/ 1027 h 502"/>
                  <a:gd name="T106" fmla="*/ 422 w 650"/>
                  <a:gd name="T107" fmla="*/ 1006 h 502"/>
                  <a:gd name="T108" fmla="*/ 600 w 650"/>
                  <a:gd name="T109" fmla="*/ 1027 h 502"/>
                  <a:gd name="T110" fmla="*/ 768 w 650"/>
                  <a:gd name="T111" fmla="*/ 1092 h 502"/>
                  <a:gd name="T112" fmla="*/ 932 w 650"/>
                  <a:gd name="T113" fmla="*/ 1027 h 502"/>
                  <a:gd name="T114" fmla="*/ 2094 w 650"/>
                  <a:gd name="T115" fmla="*/ 0 h 5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50"/>
                  <a:gd name="T175" fmla="*/ 0 h 502"/>
                  <a:gd name="T176" fmla="*/ 650 w 650"/>
                  <a:gd name="T177" fmla="*/ 502 h 5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50" h="502">
                    <a:moveTo>
                      <a:pt x="327" y="0"/>
                    </a:moveTo>
                    <a:lnTo>
                      <a:pt x="338" y="10"/>
                    </a:lnTo>
                    <a:lnTo>
                      <a:pt x="342" y="24"/>
                    </a:lnTo>
                    <a:lnTo>
                      <a:pt x="342" y="32"/>
                    </a:lnTo>
                    <a:lnTo>
                      <a:pt x="331" y="52"/>
                    </a:lnTo>
                    <a:lnTo>
                      <a:pt x="325" y="64"/>
                    </a:lnTo>
                    <a:lnTo>
                      <a:pt x="325" y="77"/>
                    </a:lnTo>
                    <a:lnTo>
                      <a:pt x="327" y="89"/>
                    </a:lnTo>
                    <a:lnTo>
                      <a:pt x="331" y="103"/>
                    </a:lnTo>
                    <a:lnTo>
                      <a:pt x="340" y="119"/>
                    </a:lnTo>
                    <a:lnTo>
                      <a:pt x="354" y="131"/>
                    </a:lnTo>
                    <a:lnTo>
                      <a:pt x="366" y="139"/>
                    </a:lnTo>
                    <a:lnTo>
                      <a:pt x="378" y="142"/>
                    </a:lnTo>
                    <a:lnTo>
                      <a:pt x="396" y="142"/>
                    </a:lnTo>
                    <a:lnTo>
                      <a:pt x="413" y="142"/>
                    </a:lnTo>
                    <a:lnTo>
                      <a:pt x="427" y="139"/>
                    </a:lnTo>
                    <a:lnTo>
                      <a:pt x="439" y="131"/>
                    </a:lnTo>
                    <a:lnTo>
                      <a:pt x="453" y="119"/>
                    </a:lnTo>
                    <a:lnTo>
                      <a:pt x="461" y="103"/>
                    </a:lnTo>
                    <a:lnTo>
                      <a:pt x="467" y="89"/>
                    </a:lnTo>
                    <a:lnTo>
                      <a:pt x="467" y="77"/>
                    </a:lnTo>
                    <a:lnTo>
                      <a:pt x="467" y="64"/>
                    </a:lnTo>
                    <a:lnTo>
                      <a:pt x="461" y="52"/>
                    </a:lnTo>
                    <a:lnTo>
                      <a:pt x="451" y="32"/>
                    </a:lnTo>
                    <a:lnTo>
                      <a:pt x="449" y="24"/>
                    </a:lnTo>
                    <a:lnTo>
                      <a:pt x="453" y="10"/>
                    </a:lnTo>
                    <a:lnTo>
                      <a:pt x="469" y="0"/>
                    </a:lnTo>
                    <a:lnTo>
                      <a:pt x="465" y="0"/>
                    </a:lnTo>
                    <a:lnTo>
                      <a:pt x="650" y="0"/>
                    </a:lnTo>
                    <a:lnTo>
                      <a:pt x="650" y="178"/>
                    </a:lnTo>
                    <a:lnTo>
                      <a:pt x="638" y="196"/>
                    </a:lnTo>
                    <a:lnTo>
                      <a:pt x="624" y="200"/>
                    </a:lnTo>
                    <a:lnTo>
                      <a:pt x="616" y="200"/>
                    </a:lnTo>
                    <a:lnTo>
                      <a:pt x="599" y="188"/>
                    </a:lnTo>
                    <a:lnTo>
                      <a:pt x="585" y="182"/>
                    </a:lnTo>
                    <a:lnTo>
                      <a:pt x="571" y="182"/>
                    </a:lnTo>
                    <a:lnTo>
                      <a:pt x="559" y="184"/>
                    </a:lnTo>
                    <a:lnTo>
                      <a:pt x="545" y="188"/>
                    </a:lnTo>
                    <a:lnTo>
                      <a:pt x="530" y="198"/>
                    </a:lnTo>
                    <a:lnTo>
                      <a:pt x="518" y="212"/>
                    </a:lnTo>
                    <a:lnTo>
                      <a:pt x="510" y="223"/>
                    </a:lnTo>
                    <a:lnTo>
                      <a:pt x="506" y="235"/>
                    </a:lnTo>
                    <a:lnTo>
                      <a:pt x="506" y="253"/>
                    </a:lnTo>
                    <a:lnTo>
                      <a:pt x="506" y="271"/>
                    </a:lnTo>
                    <a:lnTo>
                      <a:pt x="510" y="283"/>
                    </a:lnTo>
                    <a:lnTo>
                      <a:pt x="518" y="296"/>
                    </a:lnTo>
                    <a:lnTo>
                      <a:pt x="530" y="310"/>
                    </a:lnTo>
                    <a:lnTo>
                      <a:pt x="545" y="318"/>
                    </a:lnTo>
                    <a:lnTo>
                      <a:pt x="559" y="324"/>
                    </a:lnTo>
                    <a:lnTo>
                      <a:pt x="571" y="324"/>
                    </a:lnTo>
                    <a:lnTo>
                      <a:pt x="585" y="324"/>
                    </a:lnTo>
                    <a:lnTo>
                      <a:pt x="599" y="318"/>
                    </a:lnTo>
                    <a:lnTo>
                      <a:pt x="616" y="306"/>
                    </a:lnTo>
                    <a:lnTo>
                      <a:pt x="624" y="306"/>
                    </a:lnTo>
                    <a:lnTo>
                      <a:pt x="636" y="314"/>
                    </a:lnTo>
                    <a:lnTo>
                      <a:pt x="650" y="322"/>
                    </a:lnTo>
                    <a:lnTo>
                      <a:pt x="650" y="500"/>
                    </a:lnTo>
                    <a:lnTo>
                      <a:pt x="465" y="500"/>
                    </a:lnTo>
                    <a:lnTo>
                      <a:pt x="467" y="502"/>
                    </a:lnTo>
                    <a:lnTo>
                      <a:pt x="453" y="488"/>
                    </a:lnTo>
                    <a:lnTo>
                      <a:pt x="449" y="476"/>
                    </a:lnTo>
                    <a:lnTo>
                      <a:pt x="449" y="468"/>
                    </a:lnTo>
                    <a:lnTo>
                      <a:pt x="461" y="450"/>
                    </a:lnTo>
                    <a:lnTo>
                      <a:pt x="467" y="437"/>
                    </a:lnTo>
                    <a:lnTo>
                      <a:pt x="467" y="423"/>
                    </a:lnTo>
                    <a:lnTo>
                      <a:pt x="467" y="409"/>
                    </a:lnTo>
                    <a:lnTo>
                      <a:pt x="461" y="397"/>
                    </a:lnTo>
                    <a:lnTo>
                      <a:pt x="453" y="381"/>
                    </a:lnTo>
                    <a:lnTo>
                      <a:pt x="439" y="369"/>
                    </a:lnTo>
                    <a:lnTo>
                      <a:pt x="425" y="362"/>
                    </a:lnTo>
                    <a:lnTo>
                      <a:pt x="413" y="358"/>
                    </a:lnTo>
                    <a:lnTo>
                      <a:pt x="396" y="358"/>
                    </a:lnTo>
                    <a:lnTo>
                      <a:pt x="378" y="358"/>
                    </a:lnTo>
                    <a:lnTo>
                      <a:pt x="366" y="362"/>
                    </a:lnTo>
                    <a:lnTo>
                      <a:pt x="352" y="369"/>
                    </a:lnTo>
                    <a:lnTo>
                      <a:pt x="338" y="381"/>
                    </a:lnTo>
                    <a:lnTo>
                      <a:pt x="331" y="397"/>
                    </a:lnTo>
                    <a:lnTo>
                      <a:pt x="325" y="409"/>
                    </a:lnTo>
                    <a:lnTo>
                      <a:pt x="325" y="423"/>
                    </a:lnTo>
                    <a:lnTo>
                      <a:pt x="325" y="437"/>
                    </a:lnTo>
                    <a:lnTo>
                      <a:pt x="331" y="450"/>
                    </a:lnTo>
                    <a:lnTo>
                      <a:pt x="342" y="468"/>
                    </a:lnTo>
                    <a:lnTo>
                      <a:pt x="342" y="476"/>
                    </a:lnTo>
                    <a:lnTo>
                      <a:pt x="338" y="488"/>
                    </a:lnTo>
                    <a:lnTo>
                      <a:pt x="327" y="500"/>
                    </a:lnTo>
                    <a:lnTo>
                      <a:pt x="143" y="500"/>
                    </a:lnTo>
                    <a:lnTo>
                      <a:pt x="143" y="330"/>
                    </a:lnTo>
                    <a:lnTo>
                      <a:pt x="143" y="324"/>
                    </a:lnTo>
                    <a:lnTo>
                      <a:pt x="132" y="312"/>
                    </a:lnTo>
                    <a:lnTo>
                      <a:pt x="118" y="308"/>
                    </a:lnTo>
                    <a:lnTo>
                      <a:pt x="110" y="308"/>
                    </a:lnTo>
                    <a:lnTo>
                      <a:pt x="92" y="320"/>
                    </a:lnTo>
                    <a:lnTo>
                      <a:pt x="78" y="326"/>
                    </a:lnTo>
                    <a:lnTo>
                      <a:pt x="65" y="326"/>
                    </a:lnTo>
                    <a:lnTo>
                      <a:pt x="53" y="324"/>
                    </a:lnTo>
                    <a:lnTo>
                      <a:pt x="39" y="320"/>
                    </a:lnTo>
                    <a:lnTo>
                      <a:pt x="23" y="310"/>
                    </a:lnTo>
                    <a:lnTo>
                      <a:pt x="11" y="296"/>
                    </a:lnTo>
                    <a:lnTo>
                      <a:pt x="3" y="285"/>
                    </a:lnTo>
                    <a:lnTo>
                      <a:pt x="0" y="273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3"/>
                    </a:lnTo>
                    <a:lnTo>
                      <a:pt x="11" y="212"/>
                    </a:lnTo>
                    <a:lnTo>
                      <a:pt x="23" y="198"/>
                    </a:lnTo>
                    <a:lnTo>
                      <a:pt x="39" y="188"/>
                    </a:lnTo>
                    <a:lnTo>
                      <a:pt x="53" y="184"/>
                    </a:lnTo>
                    <a:lnTo>
                      <a:pt x="65" y="184"/>
                    </a:lnTo>
                    <a:lnTo>
                      <a:pt x="78" y="184"/>
                    </a:lnTo>
                    <a:lnTo>
                      <a:pt x="92" y="188"/>
                    </a:lnTo>
                    <a:lnTo>
                      <a:pt x="110" y="200"/>
                    </a:lnTo>
                    <a:lnTo>
                      <a:pt x="118" y="200"/>
                    </a:lnTo>
                    <a:lnTo>
                      <a:pt x="132" y="196"/>
                    </a:lnTo>
                    <a:lnTo>
                      <a:pt x="143" y="188"/>
                    </a:lnTo>
                    <a:lnTo>
                      <a:pt x="143" y="0"/>
                    </a:lnTo>
                    <a:lnTo>
                      <a:pt x="321" y="0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lIns="62633" tIns="31317" rIns="62633" bIns="31317" anchor="ctr"/>
              <a:lstStyle/>
              <a:p>
                <a:pPr algn="ctr" defTabSz="622021">
                  <a:defRPr/>
                </a:pPr>
                <a:r>
                  <a:rPr lang="en-US" sz="1350" b="1" dirty="0"/>
                  <a:t>Biomarker </a:t>
                </a:r>
              </a:p>
              <a:p>
                <a:pPr algn="ctr" defTabSz="622021">
                  <a:defRPr/>
                </a:pPr>
                <a:r>
                  <a:rPr lang="en-US" sz="1350" b="1" dirty="0"/>
                  <a:t>Qualification</a:t>
                </a:r>
              </a:p>
            </p:txBody>
          </p:sp>
        </p:grp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5E78C7E2-DC33-4B33-9196-026745E5CC81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6538957" y="2423582"/>
              <a:ext cx="1995066" cy="1646387"/>
            </a:xfrm>
            <a:custGeom>
              <a:avLst/>
              <a:gdLst>
                <a:gd name="T0" fmla="*/ 2954 w 646"/>
                <a:gd name="T1" fmla="*/ 3467 h 646"/>
                <a:gd name="T2" fmla="*/ 2930 w 646"/>
                <a:gd name="T3" fmla="*/ 3358 h 646"/>
                <a:gd name="T4" fmla="*/ 3047 w 646"/>
                <a:gd name="T5" fmla="*/ 3174 h 646"/>
                <a:gd name="T6" fmla="*/ 3047 w 646"/>
                <a:gd name="T7" fmla="*/ 3035 h 646"/>
                <a:gd name="T8" fmla="*/ 2954 w 646"/>
                <a:gd name="T9" fmla="*/ 2880 h 646"/>
                <a:gd name="T10" fmla="*/ 2778 w 646"/>
                <a:gd name="T11" fmla="*/ 2778 h 646"/>
                <a:gd name="T12" fmla="*/ 2584 w 646"/>
                <a:gd name="T13" fmla="*/ 2743 h 646"/>
                <a:gd name="T14" fmla="*/ 2388 w 646"/>
                <a:gd name="T15" fmla="*/ 2778 h 646"/>
                <a:gd name="T16" fmla="*/ 2223 w 646"/>
                <a:gd name="T17" fmla="*/ 2880 h 646"/>
                <a:gd name="T18" fmla="*/ 2134 w 646"/>
                <a:gd name="T19" fmla="*/ 3035 h 646"/>
                <a:gd name="T20" fmla="*/ 2119 w 646"/>
                <a:gd name="T21" fmla="*/ 3174 h 646"/>
                <a:gd name="T22" fmla="*/ 2238 w 646"/>
                <a:gd name="T23" fmla="*/ 3358 h 646"/>
                <a:gd name="T24" fmla="*/ 2210 w 646"/>
                <a:gd name="T25" fmla="*/ 3467 h 646"/>
                <a:gd name="T26" fmla="*/ 940 w 646"/>
                <a:gd name="T27" fmla="*/ 3532 h 646"/>
                <a:gd name="T28" fmla="*/ 940 w 646"/>
                <a:gd name="T29" fmla="*/ 2570 h 646"/>
                <a:gd name="T30" fmla="*/ 768 w 646"/>
                <a:gd name="T31" fmla="*/ 2470 h 646"/>
                <a:gd name="T32" fmla="*/ 594 w 646"/>
                <a:gd name="T33" fmla="*/ 2535 h 646"/>
                <a:gd name="T34" fmla="*/ 422 w 646"/>
                <a:gd name="T35" fmla="*/ 2570 h 646"/>
                <a:gd name="T36" fmla="*/ 254 w 646"/>
                <a:gd name="T37" fmla="*/ 2535 h 646"/>
                <a:gd name="T38" fmla="*/ 77 w 646"/>
                <a:gd name="T39" fmla="*/ 2417 h 646"/>
                <a:gd name="T40" fmla="*/ 0 w 646"/>
                <a:gd name="T41" fmla="*/ 2281 h 646"/>
                <a:gd name="T42" fmla="*/ 0 w 646"/>
                <a:gd name="T43" fmla="*/ 2082 h 646"/>
                <a:gd name="T44" fmla="*/ 77 w 646"/>
                <a:gd name="T45" fmla="*/ 1959 h 646"/>
                <a:gd name="T46" fmla="*/ 254 w 646"/>
                <a:gd name="T47" fmla="*/ 1825 h 646"/>
                <a:gd name="T48" fmla="*/ 422 w 646"/>
                <a:gd name="T49" fmla="*/ 1793 h 646"/>
                <a:gd name="T50" fmla="*/ 594 w 646"/>
                <a:gd name="T51" fmla="*/ 1825 h 646"/>
                <a:gd name="T52" fmla="*/ 768 w 646"/>
                <a:gd name="T53" fmla="*/ 1894 h 646"/>
                <a:gd name="T54" fmla="*/ 940 w 646"/>
                <a:gd name="T55" fmla="*/ 1793 h 646"/>
                <a:gd name="T56" fmla="*/ 940 w 646"/>
                <a:gd name="T57" fmla="*/ 798 h 646"/>
                <a:gd name="T58" fmla="*/ 2210 w 646"/>
                <a:gd name="T59" fmla="*/ 717 h 646"/>
                <a:gd name="T60" fmla="*/ 2238 w 646"/>
                <a:gd name="T61" fmla="*/ 608 h 646"/>
                <a:gd name="T62" fmla="*/ 2119 w 646"/>
                <a:gd name="T63" fmla="*/ 432 h 646"/>
                <a:gd name="T64" fmla="*/ 2119 w 646"/>
                <a:gd name="T65" fmla="*/ 285 h 646"/>
                <a:gd name="T66" fmla="*/ 2210 w 646"/>
                <a:gd name="T67" fmla="*/ 130 h 646"/>
                <a:gd name="T68" fmla="*/ 2388 w 646"/>
                <a:gd name="T69" fmla="*/ 21 h 646"/>
                <a:gd name="T70" fmla="*/ 2584 w 646"/>
                <a:gd name="T71" fmla="*/ 0 h 646"/>
                <a:gd name="T72" fmla="*/ 2778 w 646"/>
                <a:gd name="T73" fmla="*/ 21 h 646"/>
                <a:gd name="T74" fmla="*/ 2954 w 646"/>
                <a:gd name="T75" fmla="*/ 130 h 646"/>
                <a:gd name="T76" fmla="*/ 3047 w 646"/>
                <a:gd name="T77" fmla="*/ 285 h 646"/>
                <a:gd name="T78" fmla="*/ 3047 w 646"/>
                <a:gd name="T79" fmla="*/ 432 h 646"/>
                <a:gd name="T80" fmla="*/ 2930 w 646"/>
                <a:gd name="T81" fmla="*/ 608 h 646"/>
                <a:gd name="T82" fmla="*/ 2954 w 646"/>
                <a:gd name="T83" fmla="*/ 717 h 646"/>
                <a:gd name="T84" fmla="*/ 4213 w 646"/>
                <a:gd name="T85" fmla="*/ 798 h 646"/>
                <a:gd name="T86" fmla="*/ 3072 w 646"/>
                <a:gd name="T87" fmla="*/ 3532 h 6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6"/>
                <a:gd name="T133" fmla="*/ 0 h 646"/>
                <a:gd name="T134" fmla="*/ 646 w 646"/>
                <a:gd name="T135" fmla="*/ 646 h 6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6" h="646">
                  <a:moveTo>
                    <a:pt x="471" y="646"/>
                  </a:moveTo>
                  <a:lnTo>
                    <a:pt x="453" y="634"/>
                  </a:lnTo>
                  <a:lnTo>
                    <a:pt x="449" y="620"/>
                  </a:lnTo>
                  <a:lnTo>
                    <a:pt x="449" y="614"/>
                  </a:lnTo>
                  <a:lnTo>
                    <a:pt x="461" y="594"/>
                  </a:lnTo>
                  <a:lnTo>
                    <a:pt x="467" y="581"/>
                  </a:lnTo>
                  <a:lnTo>
                    <a:pt x="467" y="569"/>
                  </a:lnTo>
                  <a:lnTo>
                    <a:pt x="467" y="555"/>
                  </a:lnTo>
                  <a:lnTo>
                    <a:pt x="461" y="543"/>
                  </a:lnTo>
                  <a:lnTo>
                    <a:pt x="453" y="527"/>
                  </a:lnTo>
                  <a:lnTo>
                    <a:pt x="439" y="514"/>
                  </a:lnTo>
                  <a:lnTo>
                    <a:pt x="426" y="508"/>
                  </a:lnTo>
                  <a:lnTo>
                    <a:pt x="414" y="502"/>
                  </a:lnTo>
                  <a:lnTo>
                    <a:pt x="396" y="502"/>
                  </a:lnTo>
                  <a:lnTo>
                    <a:pt x="378" y="502"/>
                  </a:lnTo>
                  <a:lnTo>
                    <a:pt x="366" y="508"/>
                  </a:lnTo>
                  <a:lnTo>
                    <a:pt x="355" y="514"/>
                  </a:lnTo>
                  <a:lnTo>
                    <a:pt x="341" y="527"/>
                  </a:lnTo>
                  <a:lnTo>
                    <a:pt x="331" y="543"/>
                  </a:lnTo>
                  <a:lnTo>
                    <a:pt x="327" y="555"/>
                  </a:lnTo>
                  <a:lnTo>
                    <a:pt x="325" y="569"/>
                  </a:lnTo>
                  <a:lnTo>
                    <a:pt x="325" y="581"/>
                  </a:lnTo>
                  <a:lnTo>
                    <a:pt x="331" y="594"/>
                  </a:lnTo>
                  <a:lnTo>
                    <a:pt x="343" y="614"/>
                  </a:lnTo>
                  <a:lnTo>
                    <a:pt x="343" y="620"/>
                  </a:lnTo>
                  <a:lnTo>
                    <a:pt x="339" y="634"/>
                  </a:lnTo>
                  <a:lnTo>
                    <a:pt x="327" y="646"/>
                  </a:lnTo>
                  <a:lnTo>
                    <a:pt x="144" y="646"/>
                  </a:lnTo>
                  <a:lnTo>
                    <a:pt x="144" y="468"/>
                  </a:lnTo>
                  <a:lnTo>
                    <a:pt x="144" y="470"/>
                  </a:lnTo>
                  <a:lnTo>
                    <a:pt x="132" y="456"/>
                  </a:lnTo>
                  <a:lnTo>
                    <a:pt x="118" y="452"/>
                  </a:lnTo>
                  <a:lnTo>
                    <a:pt x="110" y="452"/>
                  </a:lnTo>
                  <a:lnTo>
                    <a:pt x="91" y="464"/>
                  </a:lnTo>
                  <a:lnTo>
                    <a:pt x="79" y="470"/>
                  </a:lnTo>
                  <a:lnTo>
                    <a:pt x="65" y="470"/>
                  </a:lnTo>
                  <a:lnTo>
                    <a:pt x="53" y="470"/>
                  </a:lnTo>
                  <a:lnTo>
                    <a:pt x="39" y="464"/>
                  </a:lnTo>
                  <a:lnTo>
                    <a:pt x="24" y="456"/>
                  </a:lnTo>
                  <a:lnTo>
                    <a:pt x="12" y="442"/>
                  </a:lnTo>
                  <a:lnTo>
                    <a:pt x="4" y="429"/>
                  </a:lnTo>
                  <a:lnTo>
                    <a:pt x="0" y="417"/>
                  </a:lnTo>
                  <a:lnTo>
                    <a:pt x="0" y="399"/>
                  </a:lnTo>
                  <a:lnTo>
                    <a:pt x="0" y="381"/>
                  </a:lnTo>
                  <a:lnTo>
                    <a:pt x="4" y="369"/>
                  </a:lnTo>
                  <a:lnTo>
                    <a:pt x="12" y="358"/>
                  </a:lnTo>
                  <a:lnTo>
                    <a:pt x="24" y="344"/>
                  </a:lnTo>
                  <a:lnTo>
                    <a:pt x="39" y="334"/>
                  </a:lnTo>
                  <a:lnTo>
                    <a:pt x="53" y="330"/>
                  </a:lnTo>
                  <a:lnTo>
                    <a:pt x="65" y="328"/>
                  </a:lnTo>
                  <a:lnTo>
                    <a:pt x="79" y="328"/>
                  </a:lnTo>
                  <a:lnTo>
                    <a:pt x="91" y="334"/>
                  </a:lnTo>
                  <a:lnTo>
                    <a:pt x="110" y="346"/>
                  </a:lnTo>
                  <a:lnTo>
                    <a:pt x="118" y="346"/>
                  </a:lnTo>
                  <a:lnTo>
                    <a:pt x="132" y="342"/>
                  </a:lnTo>
                  <a:lnTo>
                    <a:pt x="144" y="328"/>
                  </a:lnTo>
                  <a:lnTo>
                    <a:pt x="144" y="324"/>
                  </a:lnTo>
                  <a:lnTo>
                    <a:pt x="144" y="146"/>
                  </a:lnTo>
                  <a:lnTo>
                    <a:pt x="327" y="146"/>
                  </a:lnTo>
                  <a:lnTo>
                    <a:pt x="339" y="131"/>
                  </a:lnTo>
                  <a:lnTo>
                    <a:pt x="343" y="119"/>
                  </a:lnTo>
                  <a:lnTo>
                    <a:pt x="343" y="111"/>
                  </a:lnTo>
                  <a:lnTo>
                    <a:pt x="331" y="91"/>
                  </a:lnTo>
                  <a:lnTo>
                    <a:pt x="325" y="79"/>
                  </a:lnTo>
                  <a:lnTo>
                    <a:pt x="325" y="65"/>
                  </a:lnTo>
                  <a:lnTo>
                    <a:pt x="325" y="52"/>
                  </a:lnTo>
                  <a:lnTo>
                    <a:pt x="331" y="38"/>
                  </a:lnTo>
                  <a:lnTo>
                    <a:pt x="339" y="24"/>
                  </a:lnTo>
                  <a:lnTo>
                    <a:pt x="353" y="12"/>
                  </a:lnTo>
                  <a:lnTo>
                    <a:pt x="366" y="4"/>
                  </a:lnTo>
                  <a:lnTo>
                    <a:pt x="378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26" y="4"/>
                  </a:lnTo>
                  <a:lnTo>
                    <a:pt x="437" y="12"/>
                  </a:lnTo>
                  <a:lnTo>
                    <a:pt x="453" y="24"/>
                  </a:lnTo>
                  <a:lnTo>
                    <a:pt x="461" y="38"/>
                  </a:lnTo>
                  <a:lnTo>
                    <a:pt x="467" y="52"/>
                  </a:lnTo>
                  <a:lnTo>
                    <a:pt x="467" y="65"/>
                  </a:lnTo>
                  <a:lnTo>
                    <a:pt x="467" y="79"/>
                  </a:lnTo>
                  <a:lnTo>
                    <a:pt x="461" y="91"/>
                  </a:lnTo>
                  <a:lnTo>
                    <a:pt x="449" y="111"/>
                  </a:lnTo>
                  <a:lnTo>
                    <a:pt x="449" y="119"/>
                  </a:lnTo>
                  <a:lnTo>
                    <a:pt x="453" y="131"/>
                  </a:lnTo>
                  <a:lnTo>
                    <a:pt x="465" y="146"/>
                  </a:lnTo>
                  <a:lnTo>
                    <a:pt x="646" y="146"/>
                  </a:lnTo>
                  <a:lnTo>
                    <a:pt x="646" y="646"/>
                  </a:lnTo>
                  <a:lnTo>
                    <a:pt x="471" y="64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Big data</a:t>
              </a: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ECF92965-F833-4ECA-B1C9-768498FD73A7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745498" y="3714071"/>
              <a:ext cx="2001677" cy="2019647"/>
            </a:xfrm>
            <a:custGeom>
              <a:avLst/>
              <a:gdLst>
                <a:gd name="T0" fmla="*/ 3289 w 648"/>
                <a:gd name="T1" fmla="*/ 762 h 793"/>
                <a:gd name="T2" fmla="*/ 3381 w 648"/>
                <a:gd name="T3" fmla="*/ 1817 h 793"/>
                <a:gd name="T4" fmla="*/ 3510 w 648"/>
                <a:gd name="T5" fmla="*/ 1838 h 793"/>
                <a:gd name="T6" fmla="*/ 3726 w 648"/>
                <a:gd name="T7" fmla="*/ 1752 h 793"/>
                <a:gd name="T8" fmla="*/ 3898 w 648"/>
                <a:gd name="T9" fmla="*/ 1752 h 793"/>
                <a:gd name="T10" fmla="*/ 4080 w 648"/>
                <a:gd name="T11" fmla="*/ 1829 h 793"/>
                <a:gd name="T12" fmla="*/ 4205 w 648"/>
                <a:gd name="T13" fmla="*/ 1980 h 793"/>
                <a:gd name="T14" fmla="*/ 4229 w 648"/>
                <a:gd name="T15" fmla="*/ 2139 h 793"/>
                <a:gd name="T16" fmla="*/ 4205 w 648"/>
                <a:gd name="T17" fmla="*/ 2303 h 793"/>
                <a:gd name="T18" fmla="*/ 4080 w 648"/>
                <a:gd name="T19" fmla="*/ 2445 h 793"/>
                <a:gd name="T20" fmla="*/ 3898 w 648"/>
                <a:gd name="T21" fmla="*/ 2519 h 793"/>
                <a:gd name="T22" fmla="*/ 3726 w 648"/>
                <a:gd name="T23" fmla="*/ 2531 h 793"/>
                <a:gd name="T24" fmla="*/ 3510 w 648"/>
                <a:gd name="T25" fmla="*/ 2433 h 793"/>
                <a:gd name="T26" fmla="*/ 3381 w 648"/>
                <a:gd name="T27" fmla="*/ 2454 h 793"/>
                <a:gd name="T28" fmla="*/ 3289 w 648"/>
                <a:gd name="T29" fmla="*/ 3517 h 793"/>
                <a:gd name="T30" fmla="*/ 2110 w 648"/>
                <a:gd name="T31" fmla="*/ 3530 h 793"/>
                <a:gd name="T32" fmla="*/ 1990 w 648"/>
                <a:gd name="T33" fmla="*/ 3681 h 793"/>
                <a:gd name="T34" fmla="*/ 2067 w 648"/>
                <a:gd name="T35" fmla="*/ 3818 h 793"/>
                <a:gd name="T36" fmla="*/ 2110 w 648"/>
                <a:gd name="T37" fmla="*/ 3973 h 793"/>
                <a:gd name="T38" fmla="*/ 2067 w 648"/>
                <a:gd name="T39" fmla="*/ 4112 h 793"/>
                <a:gd name="T40" fmla="*/ 1917 w 648"/>
                <a:gd name="T41" fmla="*/ 4262 h 793"/>
                <a:gd name="T42" fmla="*/ 1764 w 648"/>
                <a:gd name="T43" fmla="*/ 4327 h 793"/>
                <a:gd name="T44" fmla="*/ 1631 w 648"/>
                <a:gd name="T45" fmla="*/ 4327 h 793"/>
                <a:gd name="T46" fmla="*/ 1443 w 648"/>
                <a:gd name="T47" fmla="*/ 4292 h 793"/>
                <a:gd name="T48" fmla="*/ 1271 w 648"/>
                <a:gd name="T49" fmla="*/ 4190 h 793"/>
                <a:gd name="T50" fmla="*/ 1181 w 648"/>
                <a:gd name="T51" fmla="*/ 4038 h 793"/>
                <a:gd name="T52" fmla="*/ 1181 w 648"/>
                <a:gd name="T53" fmla="*/ 3896 h 793"/>
                <a:gd name="T54" fmla="*/ 1299 w 648"/>
                <a:gd name="T55" fmla="*/ 3716 h 793"/>
                <a:gd name="T56" fmla="*/ 1271 w 648"/>
                <a:gd name="T57" fmla="*/ 3607 h 793"/>
                <a:gd name="T58" fmla="*/ 0 w 648"/>
                <a:gd name="T59" fmla="*/ 3517 h 793"/>
                <a:gd name="T60" fmla="*/ 1157 w 648"/>
                <a:gd name="T61" fmla="*/ 762 h 793"/>
                <a:gd name="T62" fmla="*/ 1271 w 648"/>
                <a:gd name="T63" fmla="*/ 709 h 793"/>
                <a:gd name="T64" fmla="*/ 1299 w 648"/>
                <a:gd name="T65" fmla="*/ 602 h 793"/>
                <a:gd name="T66" fmla="*/ 1181 w 648"/>
                <a:gd name="T67" fmla="*/ 431 h 793"/>
                <a:gd name="T68" fmla="*/ 1181 w 648"/>
                <a:gd name="T69" fmla="*/ 278 h 793"/>
                <a:gd name="T70" fmla="*/ 1271 w 648"/>
                <a:gd name="T71" fmla="*/ 123 h 793"/>
                <a:gd name="T72" fmla="*/ 1456 w 648"/>
                <a:gd name="T73" fmla="*/ 21 h 793"/>
                <a:gd name="T74" fmla="*/ 1645 w 648"/>
                <a:gd name="T75" fmla="*/ 0 h 793"/>
                <a:gd name="T76" fmla="*/ 1841 w 648"/>
                <a:gd name="T77" fmla="*/ 21 h 793"/>
                <a:gd name="T78" fmla="*/ 2005 w 648"/>
                <a:gd name="T79" fmla="*/ 123 h 793"/>
                <a:gd name="T80" fmla="*/ 2110 w 648"/>
                <a:gd name="T81" fmla="*/ 278 h 793"/>
                <a:gd name="T82" fmla="*/ 2110 w 648"/>
                <a:gd name="T83" fmla="*/ 431 h 793"/>
                <a:gd name="T84" fmla="*/ 1990 w 648"/>
                <a:gd name="T85" fmla="*/ 602 h 793"/>
                <a:gd name="T86" fmla="*/ 2015 w 648"/>
                <a:gd name="T87" fmla="*/ 709 h 793"/>
                <a:gd name="T88" fmla="*/ 2134 w 648"/>
                <a:gd name="T89" fmla="*/ 762 h 7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8"/>
                <a:gd name="T136" fmla="*/ 0 h 793"/>
                <a:gd name="T137" fmla="*/ 648 w 648"/>
                <a:gd name="T138" fmla="*/ 793 h 7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8" h="793">
                  <a:moveTo>
                    <a:pt x="327" y="140"/>
                  </a:moveTo>
                  <a:lnTo>
                    <a:pt x="504" y="140"/>
                  </a:lnTo>
                  <a:lnTo>
                    <a:pt x="504" y="325"/>
                  </a:lnTo>
                  <a:lnTo>
                    <a:pt x="518" y="333"/>
                  </a:lnTo>
                  <a:lnTo>
                    <a:pt x="532" y="339"/>
                  </a:lnTo>
                  <a:lnTo>
                    <a:pt x="538" y="337"/>
                  </a:lnTo>
                  <a:lnTo>
                    <a:pt x="558" y="327"/>
                  </a:lnTo>
                  <a:lnTo>
                    <a:pt x="571" y="321"/>
                  </a:lnTo>
                  <a:lnTo>
                    <a:pt x="583" y="321"/>
                  </a:lnTo>
                  <a:lnTo>
                    <a:pt x="597" y="321"/>
                  </a:lnTo>
                  <a:lnTo>
                    <a:pt x="611" y="327"/>
                  </a:lnTo>
                  <a:lnTo>
                    <a:pt x="625" y="335"/>
                  </a:lnTo>
                  <a:lnTo>
                    <a:pt x="638" y="349"/>
                  </a:lnTo>
                  <a:lnTo>
                    <a:pt x="644" y="363"/>
                  </a:lnTo>
                  <a:lnTo>
                    <a:pt x="648" y="375"/>
                  </a:lnTo>
                  <a:lnTo>
                    <a:pt x="648" y="392"/>
                  </a:lnTo>
                  <a:lnTo>
                    <a:pt x="648" y="410"/>
                  </a:lnTo>
                  <a:lnTo>
                    <a:pt x="644" y="422"/>
                  </a:lnTo>
                  <a:lnTo>
                    <a:pt x="638" y="434"/>
                  </a:lnTo>
                  <a:lnTo>
                    <a:pt x="625" y="448"/>
                  </a:lnTo>
                  <a:lnTo>
                    <a:pt x="611" y="458"/>
                  </a:lnTo>
                  <a:lnTo>
                    <a:pt x="597" y="462"/>
                  </a:lnTo>
                  <a:lnTo>
                    <a:pt x="583" y="464"/>
                  </a:lnTo>
                  <a:lnTo>
                    <a:pt x="571" y="464"/>
                  </a:lnTo>
                  <a:lnTo>
                    <a:pt x="558" y="458"/>
                  </a:lnTo>
                  <a:lnTo>
                    <a:pt x="538" y="446"/>
                  </a:lnTo>
                  <a:lnTo>
                    <a:pt x="532" y="446"/>
                  </a:lnTo>
                  <a:lnTo>
                    <a:pt x="518" y="450"/>
                  </a:lnTo>
                  <a:lnTo>
                    <a:pt x="504" y="460"/>
                  </a:lnTo>
                  <a:lnTo>
                    <a:pt x="504" y="645"/>
                  </a:lnTo>
                  <a:lnTo>
                    <a:pt x="321" y="645"/>
                  </a:lnTo>
                  <a:lnTo>
                    <a:pt x="323" y="647"/>
                  </a:lnTo>
                  <a:lnTo>
                    <a:pt x="309" y="661"/>
                  </a:lnTo>
                  <a:lnTo>
                    <a:pt x="305" y="675"/>
                  </a:lnTo>
                  <a:lnTo>
                    <a:pt x="305" y="683"/>
                  </a:lnTo>
                  <a:lnTo>
                    <a:pt x="317" y="700"/>
                  </a:lnTo>
                  <a:lnTo>
                    <a:pt x="323" y="714"/>
                  </a:lnTo>
                  <a:lnTo>
                    <a:pt x="323" y="728"/>
                  </a:lnTo>
                  <a:lnTo>
                    <a:pt x="321" y="740"/>
                  </a:lnTo>
                  <a:lnTo>
                    <a:pt x="317" y="754"/>
                  </a:lnTo>
                  <a:lnTo>
                    <a:pt x="307" y="768"/>
                  </a:lnTo>
                  <a:lnTo>
                    <a:pt x="294" y="781"/>
                  </a:lnTo>
                  <a:lnTo>
                    <a:pt x="282" y="787"/>
                  </a:lnTo>
                  <a:lnTo>
                    <a:pt x="270" y="793"/>
                  </a:lnTo>
                  <a:lnTo>
                    <a:pt x="252" y="793"/>
                  </a:lnTo>
                  <a:lnTo>
                    <a:pt x="250" y="793"/>
                  </a:lnTo>
                  <a:lnTo>
                    <a:pt x="234" y="793"/>
                  </a:lnTo>
                  <a:lnTo>
                    <a:pt x="221" y="787"/>
                  </a:lnTo>
                  <a:lnTo>
                    <a:pt x="209" y="781"/>
                  </a:lnTo>
                  <a:lnTo>
                    <a:pt x="195" y="768"/>
                  </a:lnTo>
                  <a:lnTo>
                    <a:pt x="185" y="754"/>
                  </a:lnTo>
                  <a:lnTo>
                    <a:pt x="181" y="740"/>
                  </a:lnTo>
                  <a:lnTo>
                    <a:pt x="179" y="728"/>
                  </a:lnTo>
                  <a:lnTo>
                    <a:pt x="181" y="714"/>
                  </a:lnTo>
                  <a:lnTo>
                    <a:pt x="185" y="700"/>
                  </a:lnTo>
                  <a:lnTo>
                    <a:pt x="199" y="681"/>
                  </a:lnTo>
                  <a:lnTo>
                    <a:pt x="199" y="675"/>
                  </a:lnTo>
                  <a:lnTo>
                    <a:pt x="195" y="661"/>
                  </a:lnTo>
                  <a:lnTo>
                    <a:pt x="183" y="645"/>
                  </a:lnTo>
                  <a:lnTo>
                    <a:pt x="0" y="645"/>
                  </a:lnTo>
                  <a:lnTo>
                    <a:pt x="0" y="140"/>
                  </a:lnTo>
                  <a:lnTo>
                    <a:pt x="177" y="140"/>
                  </a:lnTo>
                  <a:lnTo>
                    <a:pt x="181" y="142"/>
                  </a:lnTo>
                  <a:lnTo>
                    <a:pt x="195" y="130"/>
                  </a:lnTo>
                  <a:lnTo>
                    <a:pt x="199" y="118"/>
                  </a:lnTo>
                  <a:lnTo>
                    <a:pt x="199" y="110"/>
                  </a:lnTo>
                  <a:lnTo>
                    <a:pt x="185" y="90"/>
                  </a:lnTo>
                  <a:lnTo>
                    <a:pt x="181" y="79"/>
                  </a:lnTo>
                  <a:lnTo>
                    <a:pt x="181" y="65"/>
                  </a:lnTo>
                  <a:lnTo>
                    <a:pt x="181" y="51"/>
                  </a:lnTo>
                  <a:lnTo>
                    <a:pt x="185" y="39"/>
                  </a:lnTo>
                  <a:lnTo>
                    <a:pt x="195" y="23"/>
                  </a:lnTo>
                  <a:lnTo>
                    <a:pt x="209" y="9"/>
                  </a:lnTo>
                  <a:lnTo>
                    <a:pt x="223" y="4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2" y="4"/>
                  </a:lnTo>
                  <a:lnTo>
                    <a:pt x="294" y="9"/>
                  </a:lnTo>
                  <a:lnTo>
                    <a:pt x="307" y="23"/>
                  </a:lnTo>
                  <a:lnTo>
                    <a:pt x="317" y="39"/>
                  </a:lnTo>
                  <a:lnTo>
                    <a:pt x="323" y="51"/>
                  </a:lnTo>
                  <a:lnTo>
                    <a:pt x="323" y="65"/>
                  </a:lnTo>
                  <a:lnTo>
                    <a:pt x="323" y="79"/>
                  </a:lnTo>
                  <a:lnTo>
                    <a:pt x="317" y="90"/>
                  </a:lnTo>
                  <a:lnTo>
                    <a:pt x="305" y="110"/>
                  </a:lnTo>
                  <a:lnTo>
                    <a:pt x="305" y="118"/>
                  </a:lnTo>
                  <a:lnTo>
                    <a:pt x="309" y="130"/>
                  </a:lnTo>
                  <a:lnTo>
                    <a:pt x="323" y="142"/>
                  </a:lnTo>
                  <a:lnTo>
                    <a:pt x="327" y="14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Rare diseases</a:t>
              </a: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2A037522-2DD6-458E-B91D-08E284844248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2300889" y="4069968"/>
              <a:ext cx="1562004" cy="1291938"/>
            </a:xfrm>
            <a:custGeom>
              <a:avLst/>
              <a:gdLst>
                <a:gd name="T0" fmla="*/ 3308 w 505"/>
                <a:gd name="T1" fmla="*/ 2758 h 507"/>
                <a:gd name="T2" fmla="*/ 3219 w 505"/>
                <a:gd name="T3" fmla="*/ 1694 h 507"/>
                <a:gd name="T4" fmla="*/ 3086 w 505"/>
                <a:gd name="T5" fmla="*/ 1672 h 507"/>
                <a:gd name="T6" fmla="*/ 2882 w 505"/>
                <a:gd name="T7" fmla="*/ 1772 h 507"/>
                <a:gd name="T8" fmla="*/ 2700 w 505"/>
                <a:gd name="T9" fmla="*/ 1760 h 507"/>
                <a:gd name="T10" fmla="*/ 2521 w 505"/>
                <a:gd name="T11" fmla="*/ 1682 h 507"/>
                <a:gd name="T12" fmla="*/ 2392 w 505"/>
                <a:gd name="T13" fmla="*/ 1541 h 507"/>
                <a:gd name="T14" fmla="*/ 2354 w 505"/>
                <a:gd name="T15" fmla="*/ 1377 h 507"/>
                <a:gd name="T16" fmla="*/ 2392 w 505"/>
                <a:gd name="T17" fmla="*/ 1219 h 507"/>
                <a:gd name="T18" fmla="*/ 2521 w 505"/>
                <a:gd name="T19" fmla="*/ 1064 h 507"/>
                <a:gd name="T20" fmla="*/ 2700 w 505"/>
                <a:gd name="T21" fmla="*/ 990 h 507"/>
                <a:gd name="T22" fmla="*/ 2882 w 505"/>
                <a:gd name="T23" fmla="*/ 990 h 507"/>
                <a:gd name="T24" fmla="*/ 3086 w 505"/>
                <a:gd name="T25" fmla="*/ 1076 h 507"/>
                <a:gd name="T26" fmla="*/ 3219 w 505"/>
                <a:gd name="T27" fmla="*/ 1055 h 507"/>
                <a:gd name="T28" fmla="*/ 3308 w 505"/>
                <a:gd name="T29" fmla="*/ 0 h 507"/>
                <a:gd name="T30" fmla="*/ 2122 w 505"/>
                <a:gd name="T31" fmla="*/ 12 h 507"/>
                <a:gd name="T32" fmla="*/ 2017 w 505"/>
                <a:gd name="T33" fmla="*/ 159 h 507"/>
                <a:gd name="T34" fmla="*/ 2098 w 505"/>
                <a:gd name="T35" fmla="*/ 301 h 507"/>
                <a:gd name="T36" fmla="*/ 2122 w 505"/>
                <a:gd name="T37" fmla="*/ 444 h 507"/>
                <a:gd name="T38" fmla="*/ 2098 w 505"/>
                <a:gd name="T39" fmla="*/ 590 h 507"/>
                <a:gd name="T40" fmla="*/ 1941 w 505"/>
                <a:gd name="T41" fmla="*/ 745 h 507"/>
                <a:gd name="T42" fmla="*/ 1768 w 505"/>
                <a:gd name="T43" fmla="*/ 810 h 507"/>
                <a:gd name="T44" fmla="*/ 1540 w 505"/>
                <a:gd name="T45" fmla="*/ 810 h 507"/>
                <a:gd name="T46" fmla="*/ 1383 w 505"/>
                <a:gd name="T47" fmla="*/ 745 h 507"/>
                <a:gd name="T48" fmla="*/ 1233 w 505"/>
                <a:gd name="T49" fmla="*/ 590 h 507"/>
                <a:gd name="T50" fmla="*/ 1194 w 505"/>
                <a:gd name="T51" fmla="*/ 444 h 507"/>
                <a:gd name="T52" fmla="*/ 1233 w 505"/>
                <a:gd name="T53" fmla="*/ 301 h 507"/>
                <a:gd name="T54" fmla="*/ 1302 w 505"/>
                <a:gd name="T55" fmla="*/ 159 h 507"/>
                <a:gd name="T56" fmla="*/ 1194 w 505"/>
                <a:gd name="T57" fmla="*/ 12 h 507"/>
                <a:gd name="T58" fmla="*/ 0 w 505"/>
                <a:gd name="T59" fmla="*/ 0 h 507"/>
                <a:gd name="T60" fmla="*/ 92 w 505"/>
                <a:gd name="T61" fmla="*/ 1055 h 507"/>
                <a:gd name="T62" fmla="*/ 225 w 505"/>
                <a:gd name="T63" fmla="*/ 1076 h 507"/>
                <a:gd name="T64" fmla="*/ 427 w 505"/>
                <a:gd name="T65" fmla="*/ 990 h 507"/>
                <a:gd name="T66" fmla="*/ 610 w 505"/>
                <a:gd name="T67" fmla="*/ 990 h 507"/>
                <a:gd name="T68" fmla="*/ 792 w 505"/>
                <a:gd name="T69" fmla="*/ 1064 h 507"/>
                <a:gd name="T70" fmla="*/ 917 w 505"/>
                <a:gd name="T71" fmla="*/ 1219 h 507"/>
                <a:gd name="T72" fmla="*/ 941 w 505"/>
                <a:gd name="T73" fmla="*/ 1377 h 507"/>
                <a:gd name="T74" fmla="*/ 917 w 505"/>
                <a:gd name="T75" fmla="*/ 1541 h 507"/>
                <a:gd name="T76" fmla="*/ 792 w 505"/>
                <a:gd name="T77" fmla="*/ 1682 h 507"/>
                <a:gd name="T78" fmla="*/ 610 w 505"/>
                <a:gd name="T79" fmla="*/ 1760 h 507"/>
                <a:gd name="T80" fmla="*/ 427 w 505"/>
                <a:gd name="T81" fmla="*/ 1772 h 507"/>
                <a:gd name="T82" fmla="*/ 225 w 505"/>
                <a:gd name="T83" fmla="*/ 1672 h 507"/>
                <a:gd name="T84" fmla="*/ 92 w 505"/>
                <a:gd name="T85" fmla="*/ 1694 h 507"/>
                <a:gd name="T86" fmla="*/ 0 w 505"/>
                <a:gd name="T87" fmla="*/ 1749 h 507"/>
                <a:gd name="T88" fmla="*/ 1205 w 505"/>
                <a:gd name="T89" fmla="*/ 2758 h 507"/>
                <a:gd name="T90" fmla="*/ 1317 w 505"/>
                <a:gd name="T91" fmla="*/ 2628 h 507"/>
                <a:gd name="T92" fmla="*/ 1233 w 505"/>
                <a:gd name="T93" fmla="*/ 2482 h 507"/>
                <a:gd name="T94" fmla="*/ 1194 w 505"/>
                <a:gd name="T95" fmla="*/ 2339 h 507"/>
                <a:gd name="T96" fmla="*/ 1233 w 505"/>
                <a:gd name="T97" fmla="*/ 2196 h 507"/>
                <a:gd name="T98" fmla="*/ 1383 w 505"/>
                <a:gd name="T99" fmla="*/ 2050 h 507"/>
                <a:gd name="T100" fmla="*/ 1551 w 505"/>
                <a:gd name="T101" fmla="*/ 1982 h 507"/>
                <a:gd name="T102" fmla="*/ 1781 w 505"/>
                <a:gd name="T103" fmla="*/ 1982 h 507"/>
                <a:gd name="T104" fmla="*/ 1941 w 505"/>
                <a:gd name="T105" fmla="*/ 2050 h 507"/>
                <a:gd name="T106" fmla="*/ 2098 w 505"/>
                <a:gd name="T107" fmla="*/ 2196 h 507"/>
                <a:gd name="T108" fmla="*/ 2135 w 505"/>
                <a:gd name="T109" fmla="*/ 2339 h 507"/>
                <a:gd name="T110" fmla="*/ 2098 w 505"/>
                <a:gd name="T111" fmla="*/ 2482 h 507"/>
                <a:gd name="T112" fmla="*/ 2017 w 505"/>
                <a:gd name="T113" fmla="*/ 2628 h 507"/>
                <a:gd name="T114" fmla="*/ 2122 w 505"/>
                <a:gd name="T115" fmla="*/ 2771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5"/>
                <a:gd name="T175" fmla="*/ 0 h 507"/>
                <a:gd name="T176" fmla="*/ 505 w 505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5" h="507">
                  <a:moveTo>
                    <a:pt x="328" y="505"/>
                  </a:moveTo>
                  <a:lnTo>
                    <a:pt x="505" y="505"/>
                  </a:lnTo>
                  <a:lnTo>
                    <a:pt x="505" y="320"/>
                  </a:lnTo>
                  <a:lnTo>
                    <a:pt x="491" y="310"/>
                  </a:lnTo>
                  <a:lnTo>
                    <a:pt x="477" y="306"/>
                  </a:lnTo>
                  <a:lnTo>
                    <a:pt x="471" y="306"/>
                  </a:lnTo>
                  <a:lnTo>
                    <a:pt x="452" y="318"/>
                  </a:lnTo>
                  <a:lnTo>
                    <a:pt x="440" y="324"/>
                  </a:lnTo>
                  <a:lnTo>
                    <a:pt x="426" y="324"/>
                  </a:lnTo>
                  <a:lnTo>
                    <a:pt x="412" y="322"/>
                  </a:lnTo>
                  <a:lnTo>
                    <a:pt x="398" y="318"/>
                  </a:lnTo>
                  <a:lnTo>
                    <a:pt x="385" y="308"/>
                  </a:lnTo>
                  <a:lnTo>
                    <a:pt x="371" y="294"/>
                  </a:lnTo>
                  <a:lnTo>
                    <a:pt x="365" y="282"/>
                  </a:lnTo>
                  <a:lnTo>
                    <a:pt x="359" y="270"/>
                  </a:lnTo>
                  <a:lnTo>
                    <a:pt x="359" y="252"/>
                  </a:lnTo>
                  <a:lnTo>
                    <a:pt x="359" y="235"/>
                  </a:lnTo>
                  <a:lnTo>
                    <a:pt x="365" y="223"/>
                  </a:lnTo>
                  <a:lnTo>
                    <a:pt x="371" y="209"/>
                  </a:lnTo>
                  <a:lnTo>
                    <a:pt x="385" y="195"/>
                  </a:lnTo>
                  <a:lnTo>
                    <a:pt x="398" y="187"/>
                  </a:lnTo>
                  <a:lnTo>
                    <a:pt x="412" y="181"/>
                  </a:lnTo>
                  <a:lnTo>
                    <a:pt x="426" y="181"/>
                  </a:lnTo>
                  <a:lnTo>
                    <a:pt x="440" y="181"/>
                  </a:lnTo>
                  <a:lnTo>
                    <a:pt x="452" y="187"/>
                  </a:lnTo>
                  <a:lnTo>
                    <a:pt x="471" y="197"/>
                  </a:lnTo>
                  <a:lnTo>
                    <a:pt x="477" y="199"/>
                  </a:lnTo>
                  <a:lnTo>
                    <a:pt x="491" y="193"/>
                  </a:lnTo>
                  <a:lnTo>
                    <a:pt x="505" y="185"/>
                  </a:lnTo>
                  <a:lnTo>
                    <a:pt x="505" y="0"/>
                  </a:lnTo>
                  <a:lnTo>
                    <a:pt x="328" y="0"/>
                  </a:lnTo>
                  <a:lnTo>
                    <a:pt x="324" y="2"/>
                  </a:lnTo>
                  <a:lnTo>
                    <a:pt x="312" y="16"/>
                  </a:lnTo>
                  <a:lnTo>
                    <a:pt x="308" y="29"/>
                  </a:lnTo>
                  <a:lnTo>
                    <a:pt x="308" y="35"/>
                  </a:lnTo>
                  <a:lnTo>
                    <a:pt x="320" y="55"/>
                  </a:lnTo>
                  <a:lnTo>
                    <a:pt x="324" y="69"/>
                  </a:lnTo>
                  <a:lnTo>
                    <a:pt x="324" y="81"/>
                  </a:lnTo>
                  <a:lnTo>
                    <a:pt x="324" y="95"/>
                  </a:lnTo>
                  <a:lnTo>
                    <a:pt x="320" y="108"/>
                  </a:lnTo>
                  <a:lnTo>
                    <a:pt x="310" y="122"/>
                  </a:lnTo>
                  <a:lnTo>
                    <a:pt x="296" y="136"/>
                  </a:lnTo>
                  <a:lnTo>
                    <a:pt x="284" y="142"/>
                  </a:lnTo>
                  <a:lnTo>
                    <a:pt x="270" y="148"/>
                  </a:lnTo>
                  <a:lnTo>
                    <a:pt x="253" y="148"/>
                  </a:lnTo>
                  <a:lnTo>
                    <a:pt x="235" y="148"/>
                  </a:lnTo>
                  <a:lnTo>
                    <a:pt x="223" y="142"/>
                  </a:lnTo>
                  <a:lnTo>
                    <a:pt x="211" y="136"/>
                  </a:lnTo>
                  <a:lnTo>
                    <a:pt x="197" y="122"/>
                  </a:lnTo>
                  <a:lnTo>
                    <a:pt x="188" y="108"/>
                  </a:lnTo>
                  <a:lnTo>
                    <a:pt x="184" y="95"/>
                  </a:lnTo>
                  <a:lnTo>
                    <a:pt x="182" y="81"/>
                  </a:lnTo>
                  <a:lnTo>
                    <a:pt x="182" y="69"/>
                  </a:lnTo>
                  <a:lnTo>
                    <a:pt x="188" y="55"/>
                  </a:lnTo>
                  <a:lnTo>
                    <a:pt x="199" y="35"/>
                  </a:lnTo>
                  <a:lnTo>
                    <a:pt x="199" y="29"/>
                  </a:lnTo>
                  <a:lnTo>
                    <a:pt x="196" y="16"/>
                  </a:lnTo>
                  <a:lnTo>
                    <a:pt x="182" y="2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14" y="193"/>
                  </a:lnTo>
                  <a:lnTo>
                    <a:pt x="26" y="199"/>
                  </a:lnTo>
                  <a:lnTo>
                    <a:pt x="34" y="197"/>
                  </a:lnTo>
                  <a:lnTo>
                    <a:pt x="54" y="187"/>
                  </a:lnTo>
                  <a:lnTo>
                    <a:pt x="65" y="181"/>
                  </a:lnTo>
                  <a:lnTo>
                    <a:pt x="79" y="181"/>
                  </a:lnTo>
                  <a:lnTo>
                    <a:pt x="93" y="181"/>
                  </a:lnTo>
                  <a:lnTo>
                    <a:pt x="105" y="187"/>
                  </a:lnTo>
                  <a:lnTo>
                    <a:pt x="121" y="195"/>
                  </a:lnTo>
                  <a:lnTo>
                    <a:pt x="134" y="209"/>
                  </a:lnTo>
                  <a:lnTo>
                    <a:pt x="140" y="223"/>
                  </a:lnTo>
                  <a:lnTo>
                    <a:pt x="144" y="235"/>
                  </a:lnTo>
                  <a:lnTo>
                    <a:pt x="144" y="252"/>
                  </a:lnTo>
                  <a:lnTo>
                    <a:pt x="144" y="270"/>
                  </a:lnTo>
                  <a:lnTo>
                    <a:pt x="140" y="282"/>
                  </a:lnTo>
                  <a:lnTo>
                    <a:pt x="134" y="294"/>
                  </a:lnTo>
                  <a:lnTo>
                    <a:pt x="121" y="308"/>
                  </a:lnTo>
                  <a:lnTo>
                    <a:pt x="105" y="318"/>
                  </a:lnTo>
                  <a:lnTo>
                    <a:pt x="93" y="322"/>
                  </a:lnTo>
                  <a:lnTo>
                    <a:pt x="79" y="324"/>
                  </a:lnTo>
                  <a:lnTo>
                    <a:pt x="65" y="324"/>
                  </a:lnTo>
                  <a:lnTo>
                    <a:pt x="54" y="318"/>
                  </a:lnTo>
                  <a:lnTo>
                    <a:pt x="34" y="306"/>
                  </a:lnTo>
                  <a:lnTo>
                    <a:pt x="26" y="306"/>
                  </a:lnTo>
                  <a:lnTo>
                    <a:pt x="14" y="310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0" y="505"/>
                  </a:lnTo>
                  <a:lnTo>
                    <a:pt x="184" y="505"/>
                  </a:lnTo>
                  <a:lnTo>
                    <a:pt x="196" y="493"/>
                  </a:lnTo>
                  <a:lnTo>
                    <a:pt x="201" y="481"/>
                  </a:lnTo>
                  <a:lnTo>
                    <a:pt x="201" y="474"/>
                  </a:lnTo>
                  <a:lnTo>
                    <a:pt x="188" y="454"/>
                  </a:lnTo>
                  <a:lnTo>
                    <a:pt x="184" y="442"/>
                  </a:lnTo>
                  <a:lnTo>
                    <a:pt x="182" y="428"/>
                  </a:lnTo>
                  <a:lnTo>
                    <a:pt x="184" y="414"/>
                  </a:lnTo>
                  <a:lnTo>
                    <a:pt x="188" y="402"/>
                  </a:lnTo>
                  <a:lnTo>
                    <a:pt x="197" y="387"/>
                  </a:lnTo>
                  <a:lnTo>
                    <a:pt x="211" y="375"/>
                  </a:lnTo>
                  <a:lnTo>
                    <a:pt x="223" y="367"/>
                  </a:lnTo>
                  <a:lnTo>
                    <a:pt x="237" y="363"/>
                  </a:lnTo>
                  <a:lnTo>
                    <a:pt x="253" y="363"/>
                  </a:lnTo>
                  <a:lnTo>
                    <a:pt x="272" y="363"/>
                  </a:lnTo>
                  <a:lnTo>
                    <a:pt x="284" y="367"/>
                  </a:lnTo>
                  <a:lnTo>
                    <a:pt x="296" y="375"/>
                  </a:lnTo>
                  <a:lnTo>
                    <a:pt x="310" y="387"/>
                  </a:lnTo>
                  <a:lnTo>
                    <a:pt x="320" y="402"/>
                  </a:lnTo>
                  <a:lnTo>
                    <a:pt x="324" y="414"/>
                  </a:lnTo>
                  <a:lnTo>
                    <a:pt x="326" y="428"/>
                  </a:lnTo>
                  <a:lnTo>
                    <a:pt x="324" y="442"/>
                  </a:lnTo>
                  <a:lnTo>
                    <a:pt x="320" y="454"/>
                  </a:lnTo>
                  <a:lnTo>
                    <a:pt x="308" y="474"/>
                  </a:lnTo>
                  <a:lnTo>
                    <a:pt x="308" y="481"/>
                  </a:lnTo>
                  <a:lnTo>
                    <a:pt x="312" y="493"/>
                  </a:lnTo>
                  <a:lnTo>
                    <a:pt x="324" y="507"/>
                  </a:lnTo>
                  <a:lnTo>
                    <a:pt x="328" y="50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IVPT/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IVRT</a:t>
              </a: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35604476-0328-4FF0-8BDB-B2A8D48F3B1B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416607" y="4069968"/>
              <a:ext cx="2001677" cy="1663749"/>
            </a:xfrm>
            <a:custGeom>
              <a:avLst/>
              <a:gdLst>
                <a:gd name="T0" fmla="*/ 4229 w 648"/>
                <a:gd name="T1" fmla="*/ 0 h 653"/>
                <a:gd name="T2" fmla="*/ 4156 w 648"/>
                <a:gd name="T3" fmla="*/ 1055 h 653"/>
                <a:gd name="T4" fmla="*/ 4012 w 648"/>
                <a:gd name="T5" fmla="*/ 1076 h 653"/>
                <a:gd name="T6" fmla="*/ 3807 w 648"/>
                <a:gd name="T7" fmla="*/ 990 h 653"/>
                <a:gd name="T8" fmla="*/ 3642 w 648"/>
                <a:gd name="T9" fmla="*/ 990 h 653"/>
                <a:gd name="T10" fmla="*/ 3448 w 648"/>
                <a:gd name="T11" fmla="*/ 1064 h 653"/>
                <a:gd name="T12" fmla="*/ 3315 w 648"/>
                <a:gd name="T13" fmla="*/ 1219 h 653"/>
                <a:gd name="T14" fmla="*/ 3297 w 648"/>
                <a:gd name="T15" fmla="*/ 1377 h 653"/>
                <a:gd name="T16" fmla="*/ 3315 w 648"/>
                <a:gd name="T17" fmla="*/ 1541 h 653"/>
                <a:gd name="T18" fmla="*/ 3448 w 648"/>
                <a:gd name="T19" fmla="*/ 1682 h 653"/>
                <a:gd name="T20" fmla="*/ 3642 w 648"/>
                <a:gd name="T21" fmla="*/ 1759 h 653"/>
                <a:gd name="T22" fmla="*/ 3807 w 648"/>
                <a:gd name="T23" fmla="*/ 1772 h 653"/>
                <a:gd name="T24" fmla="*/ 4012 w 648"/>
                <a:gd name="T25" fmla="*/ 1671 h 653"/>
                <a:gd name="T26" fmla="*/ 4156 w 648"/>
                <a:gd name="T27" fmla="*/ 1694 h 653"/>
                <a:gd name="T28" fmla="*/ 4229 w 648"/>
                <a:gd name="T29" fmla="*/ 2758 h 653"/>
                <a:gd name="T30" fmla="*/ 3059 w 648"/>
                <a:gd name="T31" fmla="*/ 2770 h 653"/>
                <a:gd name="T32" fmla="*/ 2943 w 648"/>
                <a:gd name="T33" fmla="*/ 2922 h 653"/>
                <a:gd name="T34" fmla="*/ 3022 w 648"/>
                <a:gd name="T35" fmla="*/ 3057 h 653"/>
                <a:gd name="T36" fmla="*/ 3059 w 648"/>
                <a:gd name="T37" fmla="*/ 3200 h 653"/>
                <a:gd name="T38" fmla="*/ 3022 w 648"/>
                <a:gd name="T39" fmla="*/ 3353 h 653"/>
                <a:gd name="T40" fmla="*/ 2878 w 648"/>
                <a:gd name="T41" fmla="*/ 3501 h 653"/>
                <a:gd name="T42" fmla="*/ 2714 w 648"/>
                <a:gd name="T43" fmla="*/ 3566 h 653"/>
                <a:gd name="T44" fmla="*/ 2480 w 648"/>
                <a:gd name="T45" fmla="*/ 3566 h 653"/>
                <a:gd name="T46" fmla="*/ 2330 w 648"/>
                <a:gd name="T47" fmla="*/ 3501 h 653"/>
                <a:gd name="T48" fmla="*/ 2172 w 648"/>
                <a:gd name="T49" fmla="*/ 3353 h 653"/>
                <a:gd name="T50" fmla="*/ 2134 w 648"/>
                <a:gd name="T51" fmla="*/ 3200 h 653"/>
                <a:gd name="T52" fmla="*/ 2172 w 648"/>
                <a:gd name="T53" fmla="*/ 3057 h 653"/>
                <a:gd name="T54" fmla="*/ 2252 w 648"/>
                <a:gd name="T55" fmla="*/ 2922 h 653"/>
                <a:gd name="T56" fmla="*/ 2134 w 648"/>
                <a:gd name="T57" fmla="*/ 2758 h 653"/>
                <a:gd name="T58" fmla="*/ 940 w 648"/>
                <a:gd name="T59" fmla="*/ 1749 h 653"/>
                <a:gd name="T60" fmla="*/ 848 w 648"/>
                <a:gd name="T61" fmla="*/ 1694 h 653"/>
                <a:gd name="T62" fmla="*/ 719 w 648"/>
                <a:gd name="T63" fmla="*/ 1671 h 653"/>
                <a:gd name="T64" fmla="*/ 518 w 648"/>
                <a:gd name="T65" fmla="*/ 1772 h 653"/>
                <a:gd name="T66" fmla="*/ 333 w 648"/>
                <a:gd name="T67" fmla="*/ 1759 h 653"/>
                <a:gd name="T68" fmla="*/ 157 w 648"/>
                <a:gd name="T69" fmla="*/ 1682 h 653"/>
                <a:gd name="T70" fmla="*/ 24 w 648"/>
                <a:gd name="T71" fmla="*/ 1541 h 653"/>
                <a:gd name="T72" fmla="*/ 0 w 648"/>
                <a:gd name="T73" fmla="*/ 1377 h 653"/>
                <a:gd name="T74" fmla="*/ 24 w 648"/>
                <a:gd name="T75" fmla="*/ 1219 h 653"/>
                <a:gd name="T76" fmla="*/ 157 w 648"/>
                <a:gd name="T77" fmla="*/ 1064 h 653"/>
                <a:gd name="T78" fmla="*/ 333 w 648"/>
                <a:gd name="T79" fmla="*/ 990 h 653"/>
                <a:gd name="T80" fmla="*/ 518 w 648"/>
                <a:gd name="T81" fmla="*/ 990 h 653"/>
                <a:gd name="T82" fmla="*/ 719 w 648"/>
                <a:gd name="T83" fmla="*/ 1076 h 653"/>
                <a:gd name="T84" fmla="*/ 848 w 648"/>
                <a:gd name="T85" fmla="*/ 1055 h 653"/>
                <a:gd name="T86" fmla="*/ 940 w 648"/>
                <a:gd name="T87" fmla="*/ 0 h 653"/>
                <a:gd name="T88" fmla="*/ 2134 w 648"/>
                <a:gd name="T89" fmla="*/ 12 h 653"/>
                <a:gd name="T90" fmla="*/ 2252 w 648"/>
                <a:gd name="T91" fmla="*/ 158 h 653"/>
                <a:gd name="T92" fmla="*/ 2162 w 648"/>
                <a:gd name="T93" fmla="*/ 301 h 653"/>
                <a:gd name="T94" fmla="*/ 2134 w 648"/>
                <a:gd name="T95" fmla="*/ 444 h 653"/>
                <a:gd name="T96" fmla="*/ 2162 w 648"/>
                <a:gd name="T97" fmla="*/ 590 h 653"/>
                <a:gd name="T98" fmla="*/ 2315 w 648"/>
                <a:gd name="T99" fmla="*/ 745 h 653"/>
                <a:gd name="T100" fmla="*/ 2480 w 648"/>
                <a:gd name="T101" fmla="*/ 810 h 653"/>
                <a:gd name="T102" fmla="*/ 2714 w 648"/>
                <a:gd name="T103" fmla="*/ 810 h 653"/>
                <a:gd name="T104" fmla="*/ 2863 w 648"/>
                <a:gd name="T105" fmla="*/ 745 h 653"/>
                <a:gd name="T106" fmla="*/ 3022 w 648"/>
                <a:gd name="T107" fmla="*/ 590 h 653"/>
                <a:gd name="T108" fmla="*/ 3059 w 648"/>
                <a:gd name="T109" fmla="*/ 444 h 653"/>
                <a:gd name="T110" fmla="*/ 3022 w 648"/>
                <a:gd name="T111" fmla="*/ 301 h 653"/>
                <a:gd name="T112" fmla="*/ 2943 w 648"/>
                <a:gd name="T113" fmla="*/ 158 h 653"/>
                <a:gd name="T114" fmla="*/ 3059 w 648"/>
                <a:gd name="T115" fmla="*/ 12 h 6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653"/>
                <a:gd name="T176" fmla="*/ 648 w 648"/>
                <a:gd name="T177" fmla="*/ 653 h 6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653">
                  <a:moveTo>
                    <a:pt x="473" y="0"/>
                  </a:moveTo>
                  <a:lnTo>
                    <a:pt x="648" y="0"/>
                  </a:lnTo>
                  <a:lnTo>
                    <a:pt x="648" y="185"/>
                  </a:lnTo>
                  <a:lnTo>
                    <a:pt x="637" y="193"/>
                  </a:lnTo>
                  <a:lnTo>
                    <a:pt x="623" y="199"/>
                  </a:lnTo>
                  <a:lnTo>
                    <a:pt x="615" y="197"/>
                  </a:lnTo>
                  <a:lnTo>
                    <a:pt x="597" y="187"/>
                  </a:lnTo>
                  <a:lnTo>
                    <a:pt x="583" y="181"/>
                  </a:lnTo>
                  <a:lnTo>
                    <a:pt x="570" y="181"/>
                  </a:lnTo>
                  <a:lnTo>
                    <a:pt x="558" y="181"/>
                  </a:lnTo>
                  <a:lnTo>
                    <a:pt x="544" y="187"/>
                  </a:lnTo>
                  <a:lnTo>
                    <a:pt x="528" y="195"/>
                  </a:lnTo>
                  <a:lnTo>
                    <a:pt x="516" y="209"/>
                  </a:lnTo>
                  <a:lnTo>
                    <a:pt x="508" y="223"/>
                  </a:lnTo>
                  <a:lnTo>
                    <a:pt x="505" y="235"/>
                  </a:lnTo>
                  <a:lnTo>
                    <a:pt x="505" y="252"/>
                  </a:lnTo>
                  <a:lnTo>
                    <a:pt x="505" y="270"/>
                  </a:lnTo>
                  <a:lnTo>
                    <a:pt x="508" y="282"/>
                  </a:lnTo>
                  <a:lnTo>
                    <a:pt x="516" y="294"/>
                  </a:lnTo>
                  <a:lnTo>
                    <a:pt x="528" y="308"/>
                  </a:lnTo>
                  <a:lnTo>
                    <a:pt x="544" y="318"/>
                  </a:lnTo>
                  <a:lnTo>
                    <a:pt x="558" y="322"/>
                  </a:lnTo>
                  <a:lnTo>
                    <a:pt x="570" y="324"/>
                  </a:lnTo>
                  <a:lnTo>
                    <a:pt x="583" y="324"/>
                  </a:lnTo>
                  <a:lnTo>
                    <a:pt x="597" y="318"/>
                  </a:lnTo>
                  <a:lnTo>
                    <a:pt x="615" y="306"/>
                  </a:lnTo>
                  <a:lnTo>
                    <a:pt x="623" y="306"/>
                  </a:lnTo>
                  <a:lnTo>
                    <a:pt x="637" y="310"/>
                  </a:lnTo>
                  <a:lnTo>
                    <a:pt x="648" y="320"/>
                  </a:lnTo>
                  <a:lnTo>
                    <a:pt x="648" y="505"/>
                  </a:lnTo>
                  <a:lnTo>
                    <a:pt x="473" y="505"/>
                  </a:lnTo>
                  <a:lnTo>
                    <a:pt x="469" y="507"/>
                  </a:lnTo>
                  <a:lnTo>
                    <a:pt x="455" y="521"/>
                  </a:lnTo>
                  <a:lnTo>
                    <a:pt x="451" y="535"/>
                  </a:lnTo>
                  <a:lnTo>
                    <a:pt x="451" y="541"/>
                  </a:lnTo>
                  <a:lnTo>
                    <a:pt x="463" y="560"/>
                  </a:lnTo>
                  <a:lnTo>
                    <a:pt x="469" y="572"/>
                  </a:lnTo>
                  <a:lnTo>
                    <a:pt x="469" y="586"/>
                  </a:lnTo>
                  <a:lnTo>
                    <a:pt x="469" y="600"/>
                  </a:lnTo>
                  <a:lnTo>
                    <a:pt x="463" y="614"/>
                  </a:lnTo>
                  <a:lnTo>
                    <a:pt x="455" y="628"/>
                  </a:lnTo>
                  <a:lnTo>
                    <a:pt x="441" y="641"/>
                  </a:lnTo>
                  <a:lnTo>
                    <a:pt x="428" y="647"/>
                  </a:lnTo>
                  <a:lnTo>
                    <a:pt x="416" y="653"/>
                  </a:lnTo>
                  <a:lnTo>
                    <a:pt x="398" y="653"/>
                  </a:lnTo>
                  <a:lnTo>
                    <a:pt x="380" y="653"/>
                  </a:lnTo>
                  <a:lnTo>
                    <a:pt x="369" y="647"/>
                  </a:lnTo>
                  <a:lnTo>
                    <a:pt x="357" y="641"/>
                  </a:lnTo>
                  <a:lnTo>
                    <a:pt x="343" y="628"/>
                  </a:lnTo>
                  <a:lnTo>
                    <a:pt x="333" y="614"/>
                  </a:lnTo>
                  <a:lnTo>
                    <a:pt x="327" y="600"/>
                  </a:lnTo>
                  <a:lnTo>
                    <a:pt x="327" y="586"/>
                  </a:lnTo>
                  <a:lnTo>
                    <a:pt x="327" y="572"/>
                  </a:lnTo>
                  <a:lnTo>
                    <a:pt x="333" y="560"/>
                  </a:lnTo>
                  <a:lnTo>
                    <a:pt x="345" y="541"/>
                  </a:lnTo>
                  <a:lnTo>
                    <a:pt x="345" y="535"/>
                  </a:lnTo>
                  <a:lnTo>
                    <a:pt x="341" y="521"/>
                  </a:lnTo>
                  <a:lnTo>
                    <a:pt x="327" y="505"/>
                  </a:lnTo>
                  <a:lnTo>
                    <a:pt x="144" y="505"/>
                  </a:lnTo>
                  <a:lnTo>
                    <a:pt x="144" y="320"/>
                  </a:lnTo>
                  <a:lnTo>
                    <a:pt x="144" y="324"/>
                  </a:lnTo>
                  <a:lnTo>
                    <a:pt x="130" y="310"/>
                  </a:lnTo>
                  <a:lnTo>
                    <a:pt x="118" y="306"/>
                  </a:lnTo>
                  <a:lnTo>
                    <a:pt x="110" y="306"/>
                  </a:lnTo>
                  <a:lnTo>
                    <a:pt x="91" y="318"/>
                  </a:lnTo>
                  <a:lnTo>
                    <a:pt x="79" y="324"/>
                  </a:lnTo>
                  <a:lnTo>
                    <a:pt x="65" y="324"/>
                  </a:lnTo>
                  <a:lnTo>
                    <a:pt x="51" y="322"/>
                  </a:lnTo>
                  <a:lnTo>
                    <a:pt x="39" y="318"/>
                  </a:lnTo>
                  <a:lnTo>
                    <a:pt x="24" y="308"/>
                  </a:lnTo>
                  <a:lnTo>
                    <a:pt x="10" y="294"/>
                  </a:lnTo>
                  <a:lnTo>
                    <a:pt x="4" y="282"/>
                  </a:lnTo>
                  <a:lnTo>
                    <a:pt x="0" y="270"/>
                  </a:lnTo>
                  <a:lnTo>
                    <a:pt x="0" y="252"/>
                  </a:lnTo>
                  <a:lnTo>
                    <a:pt x="0" y="235"/>
                  </a:lnTo>
                  <a:lnTo>
                    <a:pt x="4" y="223"/>
                  </a:lnTo>
                  <a:lnTo>
                    <a:pt x="10" y="209"/>
                  </a:lnTo>
                  <a:lnTo>
                    <a:pt x="24" y="195"/>
                  </a:lnTo>
                  <a:lnTo>
                    <a:pt x="39" y="187"/>
                  </a:lnTo>
                  <a:lnTo>
                    <a:pt x="51" y="181"/>
                  </a:lnTo>
                  <a:lnTo>
                    <a:pt x="65" y="181"/>
                  </a:lnTo>
                  <a:lnTo>
                    <a:pt x="79" y="181"/>
                  </a:lnTo>
                  <a:lnTo>
                    <a:pt x="91" y="187"/>
                  </a:lnTo>
                  <a:lnTo>
                    <a:pt x="110" y="197"/>
                  </a:lnTo>
                  <a:lnTo>
                    <a:pt x="118" y="199"/>
                  </a:lnTo>
                  <a:lnTo>
                    <a:pt x="130" y="193"/>
                  </a:lnTo>
                  <a:lnTo>
                    <a:pt x="144" y="185"/>
                  </a:lnTo>
                  <a:lnTo>
                    <a:pt x="144" y="0"/>
                  </a:lnTo>
                  <a:lnTo>
                    <a:pt x="321" y="0"/>
                  </a:lnTo>
                  <a:lnTo>
                    <a:pt x="327" y="2"/>
                  </a:lnTo>
                  <a:lnTo>
                    <a:pt x="341" y="16"/>
                  </a:lnTo>
                  <a:lnTo>
                    <a:pt x="345" y="29"/>
                  </a:lnTo>
                  <a:lnTo>
                    <a:pt x="345" y="35"/>
                  </a:lnTo>
                  <a:lnTo>
                    <a:pt x="331" y="55"/>
                  </a:lnTo>
                  <a:lnTo>
                    <a:pt x="327" y="69"/>
                  </a:lnTo>
                  <a:lnTo>
                    <a:pt x="327" y="81"/>
                  </a:lnTo>
                  <a:lnTo>
                    <a:pt x="327" y="95"/>
                  </a:lnTo>
                  <a:lnTo>
                    <a:pt x="331" y="108"/>
                  </a:lnTo>
                  <a:lnTo>
                    <a:pt x="341" y="122"/>
                  </a:lnTo>
                  <a:lnTo>
                    <a:pt x="355" y="136"/>
                  </a:lnTo>
                  <a:lnTo>
                    <a:pt x="367" y="142"/>
                  </a:lnTo>
                  <a:lnTo>
                    <a:pt x="380" y="148"/>
                  </a:lnTo>
                  <a:lnTo>
                    <a:pt x="398" y="148"/>
                  </a:lnTo>
                  <a:lnTo>
                    <a:pt x="416" y="148"/>
                  </a:lnTo>
                  <a:lnTo>
                    <a:pt x="428" y="142"/>
                  </a:lnTo>
                  <a:lnTo>
                    <a:pt x="439" y="136"/>
                  </a:lnTo>
                  <a:lnTo>
                    <a:pt x="453" y="122"/>
                  </a:lnTo>
                  <a:lnTo>
                    <a:pt x="463" y="108"/>
                  </a:lnTo>
                  <a:lnTo>
                    <a:pt x="467" y="95"/>
                  </a:lnTo>
                  <a:lnTo>
                    <a:pt x="469" y="81"/>
                  </a:lnTo>
                  <a:lnTo>
                    <a:pt x="469" y="69"/>
                  </a:lnTo>
                  <a:lnTo>
                    <a:pt x="463" y="55"/>
                  </a:lnTo>
                  <a:lnTo>
                    <a:pt x="451" y="35"/>
                  </a:lnTo>
                  <a:lnTo>
                    <a:pt x="451" y="29"/>
                  </a:lnTo>
                  <a:lnTo>
                    <a:pt x="455" y="16"/>
                  </a:lnTo>
                  <a:lnTo>
                    <a:pt x="469" y="2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Targeted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therapies</a:t>
              </a:r>
            </a:p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FFDD3DBD-ECFE-4CCE-A3D9-841A77F4B335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976954" y="3708285"/>
              <a:ext cx="2449617" cy="2025433"/>
            </a:xfrm>
            <a:custGeom>
              <a:avLst/>
              <a:gdLst>
                <a:gd name="T0" fmla="*/ 4226 w 794"/>
                <a:gd name="T1" fmla="*/ 775 h 795"/>
                <a:gd name="T2" fmla="*/ 4306 w 794"/>
                <a:gd name="T3" fmla="*/ 1830 h 795"/>
                <a:gd name="T4" fmla="*/ 4442 w 794"/>
                <a:gd name="T5" fmla="*/ 1851 h 795"/>
                <a:gd name="T6" fmla="*/ 4651 w 794"/>
                <a:gd name="T7" fmla="*/ 1765 h 795"/>
                <a:gd name="T8" fmla="*/ 4812 w 794"/>
                <a:gd name="T9" fmla="*/ 1765 h 795"/>
                <a:gd name="T10" fmla="*/ 4993 w 794"/>
                <a:gd name="T11" fmla="*/ 1838 h 795"/>
                <a:gd name="T12" fmla="*/ 5125 w 794"/>
                <a:gd name="T13" fmla="*/ 1993 h 795"/>
                <a:gd name="T14" fmla="*/ 5163 w 794"/>
                <a:gd name="T15" fmla="*/ 2152 h 795"/>
                <a:gd name="T16" fmla="*/ 5125 w 794"/>
                <a:gd name="T17" fmla="*/ 2316 h 795"/>
                <a:gd name="T18" fmla="*/ 4993 w 794"/>
                <a:gd name="T19" fmla="*/ 2457 h 795"/>
                <a:gd name="T20" fmla="*/ 4812 w 794"/>
                <a:gd name="T21" fmla="*/ 2534 h 795"/>
                <a:gd name="T22" fmla="*/ 4651 w 794"/>
                <a:gd name="T23" fmla="*/ 2546 h 795"/>
                <a:gd name="T24" fmla="*/ 4427 w 794"/>
                <a:gd name="T25" fmla="*/ 2446 h 795"/>
                <a:gd name="T26" fmla="*/ 4306 w 794"/>
                <a:gd name="T27" fmla="*/ 2469 h 795"/>
                <a:gd name="T28" fmla="*/ 4226 w 794"/>
                <a:gd name="T29" fmla="*/ 3533 h 795"/>
                <a:gd name="T30" fmla="*/ 3039 w 794"/>
                <a:gd name="T31" fmla="*/ 3545 h 795"/>
                <a:gd name="T32" fmla="*/ 2934 w 794"/>
                <a:gd name="T33" fmla="*/ 3696 h 795"/>
                <a:gd name="T34" fmla="*/ 2996 w 794"/>
                <a:gd name="T35" fmla="*/ 3846 h 795"/>
                <a:gd name="T36" fmla="*/ 3048 w 794"/>
                <a:gd name="T37" fmla="*/ 3989 h 795"/>
                <a:gd name="T38" fmla="*/ 2996 w 794"/>
                <a:gd name="T39" fmla="*/ 4128 h 795"/>
                <a:gd name="T40" fmla="*/ 2854 w 794"/>
                <a:gd name="T41" fmla="*/ 4276 h 795"/>
                <a:gd name="T42" fmla="*/ 2686 w 794"/>
                <a:gd name="T43" fmla="*/ 4341 h 795"/>
                <a:gd name="T44" fmla="*/ 2460 w 794"/>
                <a:gd name="T45" fmla="*/ 4341 h 795"/>
                <a:gd name="T46" fmla="*/ 2303 w 794"/>
                <a:gd name="T47" fmla="*/ 4276 h 795"/>
                <a:gd name="T48" fmla="*/ 2152 w 794"/>
                <a:gd name="T49" fmla="*/ 4128 h 795"/>
                <a:gd name="T50" fmla="*/ 2115 w 794"/>
                <a:gd name="T51" fmla="*/ 3989 h 795"/>
                <a:gd name="T52" fmla="*/ 2152 w 794"/>
                <a:gd name="T53" fmla="*/ 3846 h 795"/>
                <a:gd name="T54" fmla="*/ 2223 w 794"/>
                <a:gd name="T55" fmla="*/ 3696 h 795"/>
                <a:gd name="T56" fmla="*/ 2126 w 794"/>
                <a:gd name="T57" fmla="*/ 3533 h 795"/>
                <a:gd name="T58" fmla="*/ 930 w 794"/>
                <a:gd name="T59" fmla="*/ 2524 h 795"/>
                <a:gd name="T60" fmla="*/ 857 w 794"/>
                <a:gd name="T61" fmla="*/ 2469 h 795"/>
                <a:gd name="T62" fmla="*/ 728 w 794"/>
                <a:gd name="T63" fmla="*/ 2446 h 795"/>
                <a:gd name="T64" fmla="*/ 510 w 794"/>
                <a:gd name="T65" fmla="*/ 2546 h 795"/>
                <a:gd name="T66" fmla="*/ 345 w 794"/>
                <a:gd name="T67" fmla="*/ 2534 h 795"/>
                <a:gd name="T68" fmla="*/ 149 w 794"/>
                <a:gd name="T69" fmla="*/ 2457 h 795"/>
                <a:gd name="T70" fmla="*/ 32 w 794"/>
                <a:gd name="T71" fmla="*/ 2316 h 795"/>
                <a:gd name="T72" fmla="*/ 0 w 794"/>
                <a:gd name="T73" fmla="*/ 2152 h 795"/>
                <a:gd name="T74" fmla="*/ 32 w 794"/>
                <a:gd name="T75" fmla="*/ 1993 h 795"/>
                <a:gd name="T76" fmla="*/ 149 w 794"/>
                <a:gd name="T77" fmla="*/ 1838 h 795"/>
                <a:gd name="T78" fmla="*/ 345 w 794"/>
                <a:gd name="T79" fmla="*/ 1765 h 795"/>
                <a:gd name="T80" fmla="*/ 510 w 794"/>
                <a:gd name="T81" fmla="*/ 1765 h 795"/>
                <a:gd name="T82" fmla="*/ 715 w 794"/>
                <a:gd name="T83" fmla="*/ 1851 h 795"/>
                <a:gd name="T84" fmla="*/ 857 w 794"/>
                <a:gd name="T85" fmla="*/ 1830 h 795"/>
                <a:gd name="T86" fmla="*/ 930 w 794"/>
                <a:gd name="T87" fmla="*/ 775 h 795"/>
                <a:gd name="T88" fmla="*/ 2115 w 794"/>
                <a:gd name="T89" fmla="*/ 787 h 795"/>
                <a:gd name="T90" fmla="*/ 2223 w 794"/>
                <a:gd name="T91" fmla="*/ 645 h 795"/>
                <a:gd name="T92" fmla="*/ 2152 w 794"/>
                <a:gd name="T93" fmla="*/ 502 h 795"/>
                <a:gd name="T94" fmla="*/ 2115 w 794"/>
                <a:gd name="T95" fmla="*/ 354 h 795"/>
                <a:gd name="T96" fmla="*/ 2152 w 794"/>
                <a:gd name="T97" fmla="*/ 215 h 795"/>
                <a:gd name="T98" fmla="*/ 2288 w 794"/>
                <a:gd name="T99" fmla="*/ 58 h 795"/>
                <a:gd name="T100" fmla="*/ 2460 w 794"/>
                <a:gd name="T101" fmla="*/ 0 h 795"/>
                <a:gd name="T102" fmla="*/ 2686 w 794"/>
                <a:gd name="T103" fmla="*/ 0 h 795"/>
                <a:gd name="T104" fmla="*/ 2854 w 794"/>
                <a:gd name="T105" fmla="*/ 58 h 795"/>
                <a:gd name="T106" fmla="*/ 2996 w 794"/>
                <a:gd name="T107" fmla="*/ 215 h 795"/>
                <a:gd name="T108" fmla="*/ 3039 w 794"/>
                <a:gd name="T109" fmla="*/ 354 h 795"/>
                <a:gd name="T110" fmla="*/ 2996 w 794"/>
                <a:gd name="T111" fmla="*/ 502 h 795"/>
                <a:gd name="T112" fmla="*/ 2919 w 794"/>
                <a:gd name="T113" fmla="*/ 645 h 795"/>
                <a:gd name="T114" fmla="*/ 3039 w 794"/>
                <a:gd name="T115" fmla="*/ 787 h 7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4"/>
                <a:gd name="T175" fmla="*/ 0 h 795"/>
                <a:gd name="T176" fmla="*/ 794 w 794"/>
                <a:gd name="T177" fmla="*/ 795 h 7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4" h="795">
                  <a:moveTo>
                    <a:pt x="465" y="142"/>
                  </a:moveTo>
                  <a:lnTo>
                    <a:pt x="650" y="142"/>
                  </a:lnTo>
                  <a:lnTo>
                    <a:pt x="650" y="317"/>
                  </a:lnTo>
                  <a:lnTo>
                    <a:pt x="662" y="335"/>
                  </a:lnTo>
                  <a:lnTo>
                    <a:pt x="675" y="341"/>
                  </a:lnTo>
                  <a:lnTo>
                    <a:pt x="683" y="339"/>
                  </a:lnTo>
                  <a:lnTo>
                    <a:pt x="701" y="329"/>
                  </a:lnTo>
                  <a:lnTo>
                    <a:pt x="715" y="323"/>
                  </a:lnTo>
                  <a:lnTo>
                    <a:pt x="729" y="323"/>
                  </a:lnTo>
                  <a:lnTo>
                    <a:pt x="740" y="323"/>
                  </a:lnTo>
                  <a:lnTo>
                    <a:pt x="754" y="329"/>
                  </a:lnTo>
                  <a:lnTo>
                    <a:pt x="768" y="337"/>
                  </a:lnTo>
                  <a:lnTo>
                    <a:pt x="782" y="351"/>
                  </a:lnTo>
                  <a:lnTo>
                    <a:pt x="788" y="365"/>
                  </a:lnTo>
                  <a:lnTo>
                    <a:pt x="794" y="377"/>
                  </a:lnTo>
                  <a:lnTo>
                    <a:pt x="794" y="394"/>
                  </a:lnTo>
                  <a:lnTo>
                    <a:pt x="794" y="412"/>
                  </a:lnTo>
                  <a:lnTo>
                    <a:pt x="788" y="424"/>
                  </a:lnTo>
                  <a:lnTo>
                    <a:pt x="782" y="436"/>
                  </a:lnTo>
                  <a:lnTo>
                    <a:pt x="768" y="450"/>
                  </a:lnTo>
                  <a:lnTo>
                    <a:pt x="754" y="460"/>
                  </a:lnTo>
                  <a:lnTo>
                    <a:pt x="740" y="464"/>
                  </a:lnTo>
                  <a:lnTo>
                    <a:pt x="729" y="466"/>
                  </a:lnTo>
                  <a:lnTo>
                    <a:pt x="715" y="466"/>
                  </a:lnTo>
                  <a:lnTo>
                    <a:pt x="701" y="460"/>
                  </a:lnTo>
                  <a:lnTo>
                    <a:pt x="681" y="448"/>
                  </a:lnTo>
                  <a:lnTo>
                    <a:pt x="675" y="448"/>
                  </a:lnTo>
                  <a:lnTo>
                    <a:pt x="662" y="452"/>
                  </a:lnTo>
                  <a:lnTo>
                    <a:pt x="650" y="462"/>
                  </a:lnTo>
                  <a:lnTo>
                    <a:pt x="650" y="647"/>
                  </a:lnTo>
                  <a:lnTo>
                    <a:pt x="472" y="647"/>
                  </a:lnTo>
                  <a:lnTo>
                    <a:pt x="467" y="649"/>
                  </a:lnTo>
                  <a:lnTo>
                    <a:pt x="455" y="665"/>
                  </a:lnTo>
                  <a:lnTo>
                    <a:pt x="451" y="677"/>
                  </a:lnTo>
                  <a:lnTo>
                    <a:pt x="451" y="685"/>
                  </a:lnTo>
                  <a:lnTo>
                    <a:pt x="461" y="704"/>
                  </a:lnTo>
                  <a:lnTo>
                    <a:pt x="467" y="716"/>
                  </a:lnTo>
                  <a:lnTo>
                    <a:pt x="469" y="730"/>
                  </a:lnTo>
                  <a:lnTo>
                    <a:pt x="467" y="742"/>
                  </a:lnTo>
                  <a:lnTo>
                    <a:pt x="461" y="756"/>
                  </a:lnTo>
                  <a:lnTo>
                    <a:pt x="453" y="772"/>
                  </a:lnTo>
                  <a:lnTo>
                    <a:pt x="439" y="783"/>
                  </a:lnTo>
                  <a:lnTo>
                    <a:pt x="427" y="791"/>
                  </a:lnTo>
                  <a:lnTo>
                    <a:pt x="413" y="795"/>
                  </a:lnTo>
                  <a:lnTo>
                    <a:pt x="396" y="795"/>
                  </a:lnTo>
                  <a:lnTo>
                    <a:pt x="378" y="795"/>
                  </a:lnTo>
                  <a:lnTo>
                    <a:pt x="366" y="791"/>
                  </a:lnTo>
                  <a:lnTo>
                    <a:pt x="354" y="783"/>
                  </a:lnTo>
                  <a:lnTo>
                    <a:pt x="340" y="772"/>
                  </a:lnTo>
                  <a:lnTo>
                    <a:pt x="331" y="756"/>
                  </a:lnTo>
                  <a:lnTo>
                    <a:pt x="327" y="742"/>
                  </a:lnTo>
                  <a:lnTo>
                    <a:pt x="325" y="730"/>
                  </a:lnTo>
                  <a:lnTo>
                    <a:pt x="325" y="716"/>
                  </a:lnTo>
                  <a:lnTo>
                    <a:pt x="331" y="704"/>
                  </a:lnTo>
                  <a:lnTo>
                    <a:pt x="342" y="685"/>
                  </a:lnTo>
                  <a:lnTo>
                    <a:pt x="342" y="677"/>
                  </a:lnTo>
                  <a:lnTo>
                    <a:pt x="338" y="665"/>
                  </a:lnTo>
                  <a:lnTo>
                    <a:pt x="327" y="647"/>
                  </a:lnTo>
                  <a:lnTo>
                    <a:pt x="143" y="647"/>
                  </a:lnTo>
                  <a:lnTo>
                    <a:pt x="143" y="462"/>
                  </a:lnTo>
                  <a:lnTo>
                    <a:pt x="145" y="466"/>
                  </a:lnTo>
                  <a:lnTo>
                    <a:pt x="132" y="452"/>
                  </a:lnTo>
                  <a:lnTo>
                    <a:pt x="118" y="448"/>
                  </a:lnTo>
                  <a:lnTo>
                    <a:pt x="112" y="448"/>
                  </a:lnTo>
                  <a:lnTo>
                    <a:pt x="92" y="460"/>
                  </a:lnTo>
                  <a:lnTo>
                    <a:pt x="78" y="466"/>
                  </a:lnTo>
                  <a:lnTo>
                    <a:pt x="67" y="466"/>
                  </a:lnTo>
                  <a:lnTo>
                    <a:pt x="53" y="464"/>
                  </a:lnTo>
                  <a:lnTo>
                    <a:pt x="39" y="460"/>
                  </a:lnTo>
                  <a:lnTo>
                    <a:pt x="23" y="450"/>
                  </a:lnTo>
                  <a:lnTo>
                    <a:pt x="11" y="436"/>
                  </a:lnTo>
                  <a:lnTo>
                    <a:pt x="5" y="424"/>
                  </a:lnTo>
                  <a:lnTo>
                    <a:pt x="0" y="412"/>
                  </a:lnTo>
                  <a:lnTo>
                    <a:pt x="0" y="394"/>
                  </a:lnTo>
                  <a:lnTo>
                    <a:pt x="0" y="377"/>
                  </a:lnTo>
                  <a:lnTo>
                    <a:pt x="5" y="365"/>
                  </a:lnTo>
                  <a:lnTo>
                    <a:pt x="11" y="351"/>
                  </a:lnTo>
                  <a:lnTo>
                    <a:pt x="23" y="337"/>
                  </a:lnTo>
                  <a:lnTo>
                    <a:pt x="39" y="329"/>
                  </a:lnTo>
                  <a:lnTo>
                    <a:pt x="53" y="323"/>
                  </a:lnTo>
                  <a:lnTo>
                    <a:pt x="67" y="323"/>
                  </a:lnTo>
                  <a:lnTo>
                    <a:pt x="78" y="323"/>
                  </a:lnTo>
                  <a:lnTo>
                    <a:pt x="92" y="329"/>
                  </a:lnTo>
                  <a:lnTo>
                    <a:pt x="110" y="339"/>
                  </a:lnTo>
                  <a:lnTo>
                    <a:pt x="118" y="341"/>
                  </a:lnTo>
                  <a:lnTo>
                    <a:pt x="132" y="335"/>
                  </a:lnTo>
                  <a:lnTo>
                    <a:pt x="143" y="327"/>
                  </a:lnTo>
                  <a:lnTo>
                    <a:pt x="143" y="142"/>
                  </a:lnTo>
                  <a:lnTo>
                    <a:pt x="327" y="142"/>
                  </a:lnTo>
                  <a:lnTo>
                    <a:pt x="325" y="144"/>
                  </a:lnTo>
                  <a:lnTo>
                    <a:pt x="338" y="132"/>
                  </a:lnTo>
                  <a:lnTo>
                    <a:pt x="342" y="118"/>
                  </a:lnTo>
                  <a:lnTo>
                    <a:pt x="342" y="112"/>
                  </a:lnTo>
                  <a:lnTo>
                    <a:pt x="331" y="92"/>
                  </a:lnTo>
                  <a:lnTo>
                    <a:pt x="325" y="79"/>
                  </a:lnTo>
                  <a:lnTo>
                    <a:pt x="325" y="65"/>
                  </a:lnTo>
                  <a:lnTo>
                    <a:pt x="325" y="53"/>
                  </a:lnTo>
                  <a:lnTo>
                    <a:pt x="331" y="39"/>
                  </a:lnTo>
                  <a:lnTo>
                    <a:pt x="338" y="23"/>
                  </a:lnTo>
                  <a:lnTo>
                    <a:pt x="352" y="11"/>
                  </a:lnTo>
                  <a:lnTo>
                    <a:pt x="366" y="4"/>
                  </a:lnTo>
                  <a:lnTo>
                    <a:pt x="378" y="0"/>
                  </a:lnTo>
                  <a:lnTo>
                    <a:pt x="396" y="0"/>
                  </a:lnTo>
                  <a:lnTo>
                    <a:pt x="413" y="0"/>
                  </a:lnTo>
                  <a:lnTo>
                    <a:pt x="425" y="4"/>
                  </a:lnTo>
                  <a:lnTo>
                    <a:pt x="439" y="11"/>
                  </a:lnTo>
                  <a:lnTo>
                    <a:pt x="453" y="23"/>
                  </a:lnTo>
                  <a:lnTo>
                    <a:pt x="461" y="39"/>
                  </a:lnTo>
                  <a:lnTo>
                    <a:pt x="467" y="53"/>
                  </a:lnTo>
                  <a:lnTo>
                    <a:pt x="467" y="65"/>
                  </a:lnTo>
                  <a:lnTo>
                    <a:pt x="467" y="79"/>
                  </a:lnTo>
                  <a:lnTo>
                    <a:pt x="461" y="92"/>
                  </a:lnTo>
                  <a:lnTo>
                    <a:pt x="449" y="110"/>
                  </a:lnTo>
                  <a:lnTo>
                    <a:pt x="449" y="118"/>
                  </a:lnTo>
                  <a:lnTo>
                    <a:pt x="453" y="132"/>
                  </a:lnTo>
                  <a:lnTo>
                    <a:pt x="467" y="144"/>
                  </a:lnTo>
                  <a:lnTo>
                    <a:pt x="465" y="142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Open Flow</a:t>
              </a:r>
            </a:p>
            <a:p>
              <a:pPr algn="ctr" defTabSz="622021">
                <a:defRPr/>
              </a:pPr>
              <a:r>
                <a:rPr lang="en-GB" sz="1350" b="1" kern="0" dirty="0" err="1">
                  <a:solidFill>
                    <a:sysClr val="windowText" lastClr="000000"/>
                  </a:solidFill>
                </a:rPr>
                <a:t>Microperfusion</a:t>
              </a:r>
              <a:endParaRPr lang="en-GB" sz="135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5EB2F52F-F08B-4028-8ABC-8CA3BA2920C7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6976980" y="3708284"/>
              <a:ext cx="1557044" cy="1649282"/>
            </a:xfrm>
            <a:custGeom>
              <a:avLst/>
              <a:gdLst>
                <a:gd name="T0" fmla="*/ 13 w 504"/>
                <a:gd name="T1" fmla="*/ 3540 h 647"/>
                <a:gd name="T2" fmla="*/ 1286 w 504"/>
                <a:gd name="T3" fmla="*/ 3475 h 647"/>
                <a:gd name="T4" fmla="*/ 1314 w 504"/>
                <a:gd name="T5" fmla="*/ 3369 h 647"/>
                <a:gd name="T6" fmla="*/ 1194 w 504"/>
                <a:gd name="T7" fmla="*/ 3182 h 647"/>
                <a:gd name="T8" fmla="*/ 1209 w 504"/>
                <a:gd name="T9" fmla="*/ 3043 h 647"/>
                <a:gd name="T10" fmla="*/ 1299 w 504"/>
                <a:gd name="T11" fmla="*/ 2893 h 647"/>
                <a:gd name="T12" fmla="*/ 1463 w 504"/>
                <a:gd name="T13" fmla="*/ 2784 h 647"/>
                <a:gd name="T14" fmla="*/ 1660 w 504"/>
                <a:gd name="T15" fmla="*/ 2750 h 647"/>
                <a:gd name="T16" fmla="*/ 1869 w 504"/>
                <a:gd name="T17" fmla="*/ 2784 h 647"/>
                <a:gd name="T18" fmla="*/ 2030 w 504"/>
                <a:gd name="T19" fmla="*/ 2893 h 647"/>
                <a:gd name="T20" fmla="*/ 2121 w 504"/>
                <a:gd name="T21" fmla="*/ 3043 h 647"/>
                <a:gd name="T22" fmla="*/ 2121 w 504"/>
                <a:gd name="T23" fmla="*/ 3182 h 647"/>
                <a:gd name="T24" fmla="*/ 2019 w 504"/>
                <a:gd name="T25" fmla="*/ 3369 h 647"/>
                <a:gd name="T26" fmla="*/ 2043 w 504"/>
                <a:gd name="T27" fmla="*/ 3475 h 647"/>
                <a:gd name="T28" fmla="*/ 3291 w 504"/>
                <a:gd name="T29" fmla="*/ 3540 h 647"/>
                <a:gd name="T30" fmla="*/ 2148 w 504"/>
                <a:gd name="T31" fmla="*/ 775 h 647"/>
                <a:gd name="T32" fmla="*/ 2030 w 504"/>
                <a:gd name="T33" fmla="*/ 710 h 647"/>
                <a:gd name="T34" fmla="*/ 2005 w 504"/>
                <a:gd name="T35" fmla="*/ 603 h 647"/>
                <a:gd name="T36" fmla="*/ 2121 w 504"/>
                <a:gd name="T37" fmla="*/ 432 h 647"/>
                <a:gd name="T38" fmla="*/ 2121 w 504"/>
                <a:gd name="T39" fmla="*/ 280 h 647"/>
                <a:gd name="T40" fmla="*/ 2030 w 504"/>
                <a:gd name="T41" fmla="*/ 127 h 647"/>
                <a:gd name="T42" fmla="*/ 1854 w 504"/>
                <a:gd name="T43" fmla="*/ 21 h 647"/>
                <a:gd name="T44" fmla="*/ 1660 w 504"/>
                <a:gd name="T45" fmla="*/ 0 h 647"/>
                <a:gd name="T46" fmla="*/ 1463 w 504"/>
                <a:gd name="T47" fmla="*/ 21 h 647"/>
                <a:gd name="T48" fmla="*/ 1299 w 504"/>
                <a:gd name="T49" fmla="*/ 127 h 647"/>
                <a:gd name="T50" fmla="*/ 1209 w 504"/>
                <a:gd name="T51" fmla="*/ 280 h 647"/>
                <a:gd name="T52" fmla="*/ 1194 w 504"/>
                <a:gd name="T53" fmla="*/ 432 h 647"/>
                <a:gd name="T54" fmla="*/ 1314 w 504"/>
                <a:gd name="T55" fmla="*/ 603 h 647"/>
                <a:gd name="T56" fmla="*/ 1286 w 504"/>
                <a:gd name="T57" fmla="*/ 710 h 647"/>
                <a:gd name="T58" fmla="*/ 1209 w 504"/>
                <a:gd name="T59" fmla="*/ 775 h 647"/>
                <a:gd name="T60" fmla="*/ 13 w 504"/>
                <a:gd name="T61" fmla="*/ 1788 h 647"/>
                <a:gd name="T62" fmla="*/ 174 w 504"/>
                <a:gd name="T63" fmla="*/ 1866 h 647"/>
                <a:gd name="T64" fmla="*/ 346 w 504"/>
                <a:gd name="T65" fmla="*/ 1801 h 647"/>
                <a:gd name="T66" fmla="*/ 527 w 504"/>
                <a:gd name="T67" fmla="*/ 1767 h 647"/>
                <a:gd name="T68" fmla="*/ 692 w 504"/>
                <a:gd name="T69" fmla="*/ 1801 h 647"/>
                <a:gd name="T70" fmla="*/ 873 w 504"/>
                <a:gd name="T71" fmla="*/ 1919 h 647"/>
                <a:gd name="T72" fmla="*/ 953 w 504"/>
                <a:gd name="T73" fmla="*/ 2062 h 647"/>
                <a:gd name="T74" fmla="*/ 953 w 504"/>
                <a:gd name="T75" fmla="*/ 2254 h 647"/>
                <a:gd name="T76" fmla="*/ 873 w 504"/>
                <a:gd name="T77" fmla="*/ 2384 h 647"/>
                <a:gd name="T78" fmla="*/ 692 w 504"/>
                <a:gd name="T79" fmla="*/ 2518 h 647"/>
                <a:gd name="T80" fmla="*/ 527 w 504"/>
                <a:gd name="T81" fmla="*/ 2550 h 647"/>
                <a:gd name="T82" fmla="*/ 346 w 504"/>
                <a:gd name="T83" fmla="*/ 2518 h 647"/>
                <a:gd name="T84" fmla="*/ 174 w 504"/>
                <a:gd name="T85" fmla="*/ 2449 h 647"/>
                <a:gd name="T86" fmla="*/ 0 w 504"/>
                <a:gd name="T87" fmla="*/ 2550 h 6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4"/>
                <a:gd name="T133" fmla="*/ 0 h 647"/>
                <a:gd name="T134" fmla="*/ 504 w 504"/>
                <a:gd name="T135" fmla="*/ 647 h 6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4" h="647">
                  <a:moveTo>
                    <a:pt x="2" y="469"/>
                  </a:moveTo>
                  <a:lnTo>
                    <a:pt x="2" y="647"/>
                  </a:lnTo>
                  <a:lnTo>
                    <a:pt x="185" y="647"/>
                  </a:lnTo>
                  <a:lnTo>
                    <a:pt x="197" y="635"/>
                  </a:lnTo>
                  <a:lnTo>
                    <a:pt x="201" y="621"/>
                  </a:lnTo>
                  <a:lnTo>
                    <a:pt x="201" y="616"/>
                  </a:lnTo>
                  <a:lnTo>
                    <a:pt x="189" y="596"/>
                  </a:lnTo>
                  <a:lnTo>
                    <a:pt x="183" y="582"/>
                  </a:lnTo>
                  <a:lnTo>
                    <a:pt x="183" y="570"/>
                  </a:lnTo>
                  <a:lnTo>
                    <a:pt x="185" y="556"/>
                  </a:lnTo>
                  <a:lnTo>
                    <a:pt x="189" y="543"/>
                  </a:lnTo>
                  <a:lnTo>
                    <a:pt x="199" y="529"/>
                  </a:lnTo>
                  <a:lnTo>
                    <a:pt x="213" y="515"/>
                  </a:lnTo>
                  <a:lnTo>
                    <a:pt x="224" y="509"/>
                  </a:lnTo>
                  <a:lnTo>
                    <a:pt x="236" y="503"/>
                  </a:lnTo>
                  <a:lnTo>
                    <a:pt x="254" y="503"/>
                  </a:lnTo>
                  <a:lnTo>
                    <a:pt x="272" y="503"/>
                  </a:lnTo>
                  <a:lnTo>
                    <a:pt x="286" y="509"/>
                  </a:lnTo>
                  <a:lnTo>
                    <a:pt x="297" y="515"/>
                  </a:lnTo>
                  <a:lnTo>
                    <a:pt x="311" y="529"/>
                  </a:lnTo>
                  <a:lnTo>
                    <a:pt x="319" y="543"/>
                  </a:lnTo>
                  <a:lnTo>
                    <a:pt x="325" y="556"/>
                  </a:lnTo>
                  <a:lnTo>
                    <a:pt x="325" y="570"/>
                  </a:lnTo>
                  <a:lnTo>
                    <a:pt x="325" y="582"/>
                  </a:lnTo>
                  <a:lnTo>
                    <a:pt x="319" y="596"/>
                  </a:lnTo>
                  <a:lnTo>
                    <a:pt x="309" y="616"/>
                  </a:lnTo>
                  <a:lnTo>
                    <a:pt x="307" y="621"/>
                  </a:lnTo>
                  <a:lnTo>
                    <a:pt x="313" y="635"/>
                  </a:lnTo>
                  <a:lnTo>
                    <a:pt x="329" y="647"/>
                  </a:lnTo>
                  <a:lnTo>
                    <a:pt x="504" y="647"/>
                  </a:lnTo>
                  <a:lnTo>
                    <a:pt x="504" y="142"/>
                  </a:lnTo>
                  <a:lnTo>
                    <a:pt x="329" y="142"/>
                  </a:lnTo>
                  <a:lnTo>
                    <a:pt x="325" y="144"/>
                  </a:lnTo>
                  <a:lnTo>
                    <a:pt x="311" y="130"/>
                  </a:lnTo>
                  <a:lnTo>
                    <a:pt x="307" y="118"/>
                  </a:lnTo>
                  <a:lnTo>
                    <a:pt x="307" y="110"/>
                  </a:lnTo>
                  <a:lnTo>
                    <a:pt x="319" y="90"/>
                  </a:lnTo>
                  <a:lnTo>
                    <a:pt x="325" y="79"/>
                  </a:lnTo>
                  <a:lnTo>
                    <a:pt x="325" y="65"/>
                  </a:lnTo>
                  <a:lnTo>
                    <a:pt x="325" y="51"/>
                  </a:lnTo>
                  <a:lnTo>
                    <a:pt x="319" y="39"/>
                  </a:lnTo>
                  <a:lnTo>
                    <a:pt x="311" y="23"/>
                  </a:lnTo>
                  <a:lnTo>
                    <a:pt x="297" y="10"/>
                  </a:lnTo>
                  <a:lnTo>
                    <a:pt x="284" y="4"/>
                  </a:lnTo>
                  <a:lnTo>
                    <a:pt x="272" y="0"/>
                  </a:lnTo>
                  <a:lnTo>
                    <a:pt x="254" y="0"/>
                  </a:lnTo>
                  <a:lnTo>
                    <a:pt x="236" y="0"/>
                  </a:lnTo>
                  <a:lnTo>
                    <a:pt x="224" y="4"/>
                  </a:lnTo>
                  <a:lnTo>
                    <a:pt x="213" y="10"/>
                  </a:lnTo>
                  <a:lnTo>
                    <a:pt x="199" y="23"/>
                  </a:lnTo>
                  <a:lnTo>
                    <a:pt x="189" y="39"/>
                  </a:lnTo>
                  <a:lnTo>
                    <a:pt x="185" y="51"/>
                  </a:lnTo>
                  <a:lnTo>
                    <a:pt x="183" y="65"/>
                  </a:lnTo>
                  <a:lnTo>
                    <a:pt x="183" y="79"/>
                  </a:lnTo>
                  <a:lnTo>
                    <a:pt x="189" y="90"/>
                  </a:lnTo>
                  <a:lnTo>
                    <a:pt x="201" y="110"/>
                  </a:lnTo>
                  <a:lnTo>
                    <a:pt x="201" y="118"/>
                  </a:lnTo>
                  <a:lnTo>
                    <a:pt x="197" y="130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2" y="142"/>
                  </a:lnTo>
                  <a:lnTo>
                    <a:pt x="2" y="327"/>
                  </a:lnTo>
                  <a:lnTo>
                    <a:pt x="14" y="335"/>
                  </a:lnTo>
                  <a:lnTo>
                    <a:pt x="27" y="341"/>
                  </a:lnTo>
                  <a:lnTo>
                    <a:pt x="33" y="339"/>
                  </a:lnTo>
                  <a:lnTo>
                    <a:pt x="53" y="329"/>
                  </a:lnTo>
                  <a:lnTo>
                    <a:pt x="67" y="323"/>
                  </a:lnTo>
                  <a:lnTo>
                    <a:pt x="81" y="323"/>
                  </a:lnTo>
                  <a:lnTo>
                    <a:pt x="92" y="323"/>
                  </a:lnTo>
                  <a:lnTo>
                    <a:pt x="106" y="329"/>
                  </a:lnTo>
                  <a:lnTo>
                    <a:pt x="120" y="337"/>
                  </a:lnTo>
                  <a:lnTo>
                    <a:pt x="134" y="351"/>
                  </a:lnTo>
                  <a:lnTo>
                    <a:pt x="140" y="365"/>
                  </a:lnTo>
                  <a:lnTo>
                    <a:pt x="146" y="377"/>
                  </a:lnTo>
                  <a:lnTo>
                    <a:pt x="146" y="394"/>
                  </a:lnTo>
                  <a:lnTo>
                    <a:pt x="146" y="412"/>
                  </a:lnTo>
                  <a:lnTo>
                    <a:pt x="140" y="424"/>
                  </a:lnTo>
                  <a:lnTo>
                    <a:pt x="134" y="436"/>
                  </a:lnTo>
                  <a:lnTo>
                    <a:pt x="120" y="450"/>
                  </a:lnTo>
                  <a:lnTo>
                    <a:pt x="106" y="460"/>
                  </a:lnTo>
                  <a:lnTo>
                    <a:pt x="92" y="464"/>
                  </a:lnTo>
                  <a:lnTo>
                    <a:pt x="81" y="466"/>
                  </a:lnTo>
                  <a:lnTo>
                    <a:pt x="67" y="466"/>
                  </a:lnTo>
                  <a:lnTo>
                    <a:pt x="53" y="460"/>
                  </a:lnTo>
                  <a:lnTo>
                    <a:pt x="33" y="448"/>
                  </a:lnTo>
                  <a:lnTo>
                    <a:pt x="27" y="448"/>
                  </a:lnTo>
                  <a:lnTo>
                    <a:pt x="14" y="452"/>
                  </a:lnTo>
                  <a:lnTo>
                    <a:pt x="0" y="466"/>
                  </a:lnTo>
                  <a:lnTo>
                    <a:pt x="2" y="469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defTabSz="622021">
                <a:defRPr/>
              </a:pPr>
              <a:r>
                <a:rPr lang="en-GB" sz="1350" kern="0" dirty="0">
                  <a:solidFill>
                    <a:sysClr val="windowText" lastClr="000000"/>
                  </a:solidFill>
                </a:rPr>
                <a:t>            </a:t>
              </a:r>
              <a:r>
                <a:rPr lang="en-GB" sz="1350" b="1" kern="0" dirty="0" err="1">
                  <a:solidFill>
                    <a:sysClr val="windowText" lastClr="000000"/>
                  </a:solidFill>
                </a:rPr>
                <a:t>Microdialysis</a:t>
              </a:r>
              <a:endParaRPr lang="en-GB" sz="135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B0F164B7-2A79-42DA-B887-8D97D640A8C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745498" y="5357565"/>
              <a:ext cx="2008289" cy="1291938"/>
            </a:xfrm>
            <a:custGeom>
              <a:avLst/>
              <a:gdLst>
                <a:gd name="T0" fmla="*/ 3305 w 650"/>
                <a:gd name="T1" fmla="*/ 0 h 507"/>
                <a:gd name="T2" fmla="*/ 3305 w 650"/>
                <a:gd name="T3" fmla="*/ 1018 h 507"/>
                <a:gd name="T4" fmla="*/ 3396 w 650"/>
                <a:gd name="T5" fmla="*/ 1071 h 507"/>
                <a:gd name="T6" fmla="*/ 3473 w 650"/>
                <a:gd name="T7" fmla="*/ 1104 h 507"/>
                <a:gd name="T8" fmla="*/ 3525 w 650"/>
                <a:gd name="T9" fmla="*/ 1104 h 507"/>
                <a:gd name="T10" fmla="*/ 3658 w 650"/>
                <a:gd name="T11" fmla="*/ 1039 h 507"/>
                <a:gd name="T12" fmla="*/ 3727 w 650"/>
                <a:gd name="T13" fmla="*/ 1006 h 507"/>
                <a:gd name="T14" fmla="*/ 3823 w 650"/>
                <a:gd name="T15" fmla="*/ 1006 h 507"/>
                <a:gd name="T16" fmla="*/ 3914 w 650"/>
                <a:gd name="T17" fmla="*/ 1018 h 507"/>
                <a:gd name="T18" fmla="*/ 3991 w 650"/>
                <a:gd name="T19" fmla="*/ 1039 h 507"/>
                <a:gd name="T20" fmla="*/ 4095 w 650"/>
                <a:gd name="T21" fmla="*/ 1092 h 507"/>
                <a:gd name="T22" fmla="*/ 4168 w 650"/>
                <a:gd name="T23" fmla="*/ 1164 h 507"/>
                <a:gd name="T24" fmla="*/ 4221 w 650"/>
                <a:gd name="T25" fmla="*/ 1228 h 507"/>
                <a:gd name="T26" fmla="*/ 4245 w 650"/>
                <a:gd name="T27" fmla="*/ 1293 h 507"/>
                <a:gd name="T28" fmla="*/ 4245 w 650"/>
                <a:gd name="T29" fmla="*/ 1393 h 507"/>
                <a:gd name="T30" fmla="*/ 4245 w 650"/>
                <a:gd name="T31" fmla="*/ 1492 h 507"/>
                <a:gd name="T32" fmla="*/ 4221 w 650"/>
                <a:gd name="T33" fmla="*/ 1552 h 507"/>
                <a:gd name="T34" fmla="*/ 4168 w 650"/>
                <a:gd name="T35" fmla="*/ 1617 h 507"/>
                <a:gd name="T36" fmla="*/ 4095 w 650"/>
                <a:gd name="T37" fmla="*/ 1707 h 507"/>
                <a:gd name="T38" fmla="*/ 3991 w 650"/>
                <a:gd name="T39" fmla="*/ 1749 h 507"/>
                <a:gd name="T40" fmla="*/ 3914 w 650"/>
                <a:gd name="T41" fmla="*/ 1772 h 507"/>
                <a:gd name="T42" fmla="*/ 3823 w 650"/>
                <a:gd name="T43" fmla="*/ 1781 h 507"/>
                <a:gd name="T44" fmla="*/ 3727 w 650"/>
                <a:gd name="T45" fmla="*/ 1781 h 507"/>
                <a:gd name="T46" fmla="*/ 3658 w 650"/>
                <a:gd name="T47" fmla="*/ 1749 h 507"/>
                <a:gd name="T48" fmla="*/ 3525 w 650"/>
                <a:gd name="T49" fmla="*/ 1682 h 507"/>
                <a:gd name="T50" fmla="*/ 3473 w 650"/>
                <a:gd name="T51" fmla="*/ 1682 h 507"/>
                <a:gd name="T52" fmla="*/ 3396 w 650"/>
                <a:gd name="T53" fmla="*/ 1716 h 507"/>
                <a:gd name="T54" fmla="*/ 3305 w 650"/>
                <a:gd name="T55" fmla="*/ 1802 h 507"/>
                <a:gd name="T56" fmla="*/ 3305 w 650"/>
                <a:gd name="T57" fmla="*/ 2771 h 507"/>
                <a:gd name="T58" fmla="*/ 0 w 650"/>
                <a:gd name="T59" fmla="*/ 2771 h 507"/>
                <a:gd name="T60" fmla="*/ 0 w 650"/>
                <a:gd name="T61" fmla="*/ 0 h 507"/>
                <a:gd name="T62" fmla="*/ 1157 w 650"/>
                <a:gd name="T63" fmla="*/ 0 h 507"/>
                <a:gd name="T64" fmla="*/ 1181 w 650"/>
                <a:gd name="T65" fmla="*/ 12 h 507"/>
                <a:gd name="T66" fmla="*/ 1271 w 650"/>
                <a:gd name="T67" fmla="*/ 86 h 507"/>
                <a:gd name="T68" fmla="*/ 1299 w 650"/>
                <a:gd name="T69" fmla="*/ 164 h 507"/>
                <a:gd name="T70" fmla="*/ 1299 w 650"/>
                <a:gd name="T71" fmla="*/ 196 h 507"/>
                <a:gd name="T72" fmla="*/ 1222 w 650"/>
                <a:gd name="T73" fmla="*/ 301 h 507"/>
                <a:gd name="T74" fmla="*/ 1181 w 650"/>
                <a:gd name="T75" fmla="*/ 379 h 507"/>
                <a:gd name="T76" fmla="*/ 1181 w 650"/>
                <a:gd name="T77" fmla="*/ 453 h 507"/>
                <a:gd name="T78" fmla="*/ 1194 w 650"/>
                <a:gd name="T79" fmla="*/ 518 h 507"/>
                <a:gd name="T80" fmla="*/ 1222 w 650"/>
                <a:gd name="T81" fmla="*/ 595 h 507"/>
                <a:gd name="T82" fmla="*/ 1271 w 650"/>
                <a:gd name="T83" fmla="*/ 673 h 507"/>
                <a:gd name="T84" fmla="*/ 1376 w 650"/>
                <a:gd name="T85" fmla="*/ 745 h 507"/>
                <a:gd name="T86" fmla="*/ 1456 w 650"/>
                <a:gd name="T87" fmla="*/ 775 h 507"/>
                <a:gd name="T88" fmla="*/ 1527 w 650"/>
                <a:gd name="T89" fmla="*/ 810 h 507"/>
                <a:gd name="T90" fmla="*/ 1645 w 650"/>
                <a:gd name="T91" fmla="*/ 810 h 507"/>
                <a:gd name="T92" fmla="*/ 1765 w 650"/>
                <a:gd name="T93" fmla="*/ 810 h 507"/>
                <a:gd name="T94" fmla="*/ 1841 w 650"/>
                <a:gd name="T95" fmla="*/ 775 h 507"/>
                <a:gd name="T96" fmla="*/ 1933 w 650"/>
                <a:gd name="T97" fmla="*/ 745 h 507"/>
                <a:gd name="T98" fmla="*/ 2019 w 650"/>
                <a:gd name="T99" fmla="*/ 673 h 507"/>
                <a:gd name="T100" fmla="*/ 2071 w 650"/>
                <a:gd name="T101" fmla="*/ 595 h 507"/>
                <a:gd name="T102" fmla="*/ 2110 w 650"/>
                <a:gd name="T103" fmla="*/ 518 h 507"/>
                <a:gd name="T104" fmla="*/ 2110 w 650"/>
                <a:gd name="T105" fmla="*/ 453 h 507"/>
                <a:gd name="T106" fmla="*/ 2110 w 650"/>
                <a:gd name="T107" fmla="*/ 379 h 507"/>
                <a:gd name="T108" fmla="*/ 2071 w 650"/>
                <a:gd name="T109" fmla="*/ 301 h 507"/>
                <a:gd name="T110" fmla="*/ 2006 w 650"/>
                <a:gd name="T111" fmla="*/ 208 h 507"/>
                <a:gd name="T112" fmla="*/ 2006 w 650"/>
                <a:gd name="T113" fmla="*/ 164 h 507"/>
                <a:gd name="T114" fmla="*/ 2030 w 650"/>
                <a:gd name="T115" fmla="*/ 86 h 507"/>
                <a:gd name="T116" fmla="*/ 2110 w 650"/>
                <a:gd name="T117" fmla="*/ 0 h 507"/>
                <a:gd name="T118" fmla="*/ 3305 w 650"/>
                <a:gd name="T119" fmla="*/ 0 h 5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0"/>
                <a:gd name="T181" fmla="*/ 0 h 507"/>
                <a:gd name="T182" fmla="*/ 650 w 650"/>
                <a:gd name="T183" fmla="*/ 507 h 5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0" h="507">
                  <a:moveTo>
                    <a:pt x="506" y="0"/>
                  </a:moveTo>
                  <a:lnTo>
                    <a:pt x="506" y="186"/>
                  </a:lnTo>
                  <a:lnTo>
                    <a:pt x="520" y="196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60" y="190"/>
                  </a:lnTo>
                  <a:lnTo>
                    <a:pt x="571" y="184"/>
                  </a:lnTo>
                  <a:lnTo>
                    <a:pt x="585" y="184"/>
                  </a:lnTo>
                  <a:lnTo>
                    <a:pt x="599" y="186"/>
                  </a:lnTo>
                  <a:lnTo>
                    <a:pt x="611" y="190"/>
                  </a:lnTo>
                  <a:lnTo>
                    <a:pt x="627" y="200"/>
                  </a:lnTo>
                  <a:lnTo>
                    <a:pt x="638" y="213"/>
                  </a:lnTo>
                  <a:lnTo>
                    <a:pt x="646" y="225"/>
                  </a:lnTo>
                  <a:lnTo>
                    <a:pt x="650" y="237"/>
                  </a:lnTo>
                  <a:lnTo>
                    <a:pt x="650" y="255"/>
                  </a:lnTo>
                  <a:lnTo>
                    <a:pt x="650" y="273"/>
                  </a:lnTo>
                  <a:lnTo>
                    <a:pt x="646" y="284"/>
                  </a:lnTo>
                  <a:lnTo>
                    <a:pt x="638" y="296"/>
                  </a:lnTo>
                  <a:lnTo>
                    <a:pt x="627" y="312"/>
                  </a:lnTo>
                  <a:lnTo>
                    <a:pt x="611" y="320"/>
                  </a:lnTo>
                  <a:lnTo>
                    <a:pt x="599" y="324"/>
                  </a:lnTo>
                  <a:lnTo>
                    <a:pt x="585" y="326"/>
                  </a:lnTo>
                  <a:lnTo>
                    <a:pt x="571" y="326"/>
                  </a:lnTo>
                  <a:lnTo>
                    <a:pt x="560" y="320"/>
                  </a:lnTo>
                  <a:lnTo>
                    <a:pt x="540" y="308"/>
                  </a:lnTo>
                  <a:lnTo>
                    <a:pt x="532" y="308"/>
                  </a:lnTo>
                  <a:lnTo>
                    <a:pt x="520" y="314"/>
                  </a:lnTo>
                  <a:lnTo>
                    <a:pt x="506" y="330"/>
                  </a:lnTo>
                  <a:lnTo>
                    <a:pt x="506" y="507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181" y="2"/>
                  </a:lnTo>
                  <a:lnTo>
                    <a:pt x="195" y="16"/>
                  </a:lnTo>
                  <a:lnTo>
                    <a:pt x="199" y="30"/>
                  </a:lnTo>
                  <a:lnTo>
                    <a:pt x="199" y="36"/>
                  </a:lnTo>
                  <a:lnTo>
                    <a:pt x="187" y="55"/>
                  </a:lnTo>
                  <a:lnTo>
                    <a:pt x="181" y="69"/>
                  </a:lnTo>
                  <a:lnTo>
                    <a:pt x="181" y="83"/>
                  </a:lnTo>
                  <a:lnTo>
                    <a:pt x="183" y="95"/>
                  </a:lnTo>
                  <a:lnTo>
                    <a:pt x="187" y="109"/>
                  </a:lnTo>
                  <a:lnTo>
                    <a:pt x="195" y="123"/>
                  </a:lnTo>
                  <a:lnTo>
                    <a:pt x="211" y="136"/>
                  </a:lnTo>
                  <a:lnTo>
                    <a:pt x="223" y="142"/>
                  </a:lnTo>
                  <a:lnTo>
                    <a:pt x="234" y="148"/>
                  </a:lnTo>
                  <a:lnTo>
                    <a:pt x="252" y="148"/>
                  </a:lnTo>
                  <a:lnTo>
                    <a:pt x="270" y="148"/>
                  </a:lnTo>
                  <a:lnTo>
                    <a:pt x="282" y="142"/>
                  </a:lnTo>
                  <a:lnTo>
                    <a:pt x="296" y="136"/>
                  </a:lnTo>
                  <a:lnTo>
                    <a:pt x="309" y="123"/>
                  </a:lnTo>
                  <a:lnTo>
                    <a:pt x="317" y="109"/>
                  </a:lnTo>
                  <a:lnTo>
                    <a:pt x="323" y="95"/>
                  </a:lnTo>
                  <a:lnTo>
                    <a:pt x="323" y="83"/>
                  </a:lnTo>
                  <a:lnTo>
                    <a:pt x="323" y="69"/>
                  </a:lnTo>
                  <a:lnTo>
                    <a:pt x="317" y="55"/>
                  </a:lnTo>
                  <a:lnTo>
                    <a:pt x="307" y="38"/>
                  </a:lnTo>
                  <a:lnTo>
                    <a:pt x="307" y="30"/>
                  </a:lnTo>
                  <a:lnTo>
                    <a:pt x="311" y="16"/>
                  </a:lnTo>
                  <a:lnTo>
                    <a:pt x="323" y="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7C8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Patient Factors         </a:t>
              </a: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B9E1E136-30B7-47D9-95D4-FD7C9E4846AA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2300889" y="4994435"/>
              <a:ext cx="1562004" cy="1655069"/>
            </a:xfrm>
            <a:custGeom>
              <a:avLst/>
              <a:gdLst>
                <a:gd name="T0" fmla="*/ 3308 w 505"/>
                <a:gd name="T1" fmla="*/ 777 h 649"/>
                <a:gd name="T2" fmla="*/ 3219 w 505"/>
                <a:gd name="T3" fmla="*/ 1853 h 649"/>
                <a:gd name="T4" fmla="*/ 3086 w 505"/>
                <a:gd name="T5" fmla="*/ 1874 h 649"/>
                <a:gd name="T6" fmla="*/ 2882 w 505"/>
                <a:gd name="T7" fmla="*/ 1787 h 649"/>
                <a:gd name="T8" fmla="*/ 2713 w 505"/>
                <a:gd name="T9" fmla="*/ 1787 h 649"/>
                <a:gd name="T10" fmla="*/ 2521 w 505"/>
                <a:gd name="T11" fmla="*/ 1861 h 649"/>
                <a:gd name="T12" fmla="*/ 2392 w 505"/>
                <a:gd name="T13" fmla="*/ 2009 h 649"/>
                <a:gd name="T14" fmla="*/ 2367 w 505"/>
                <a:gd name="T15" fmla="*/ 2175 h 649"/>
                <a:gd name="T16" fmla="*/ 2392 w 505"/>
                <a:gd name="T17" fmla="*/ 2334 h 649"/>
                <a:gd name="T18" fmla="*/ 2521 w 505"/>
                <a:gd name="T19" fmla="*/ 2477 h 649"/>
                <a:gd name="T20" fmla="*/ 2713 w 505"/>
                <a:gd name="T21" fmla="*/ 2551 h 649"/>
                <a:gd name="T22" fmla="*/ 2882 w 505"/>
                <a:gd name="T23" fmla="*/ 2563 h 649"/>
                <a:gd name="T24" fmla="*/ 3086 w 505"/>
                <a:gd name="T25" fmla="*/ 2464 h 649"/>
                <a:gd name="T26" fmla="*/ 3219 w 505"/>
                <a:gd name="T27" fmla="*/ 2485 h 649"/>
                <a:gd name="T28" fmla="*/ 3308 w 505"/>
                <a:gd name="T29" fmla="*/ 3555 h 649"/>
                <a:gd name="T30" fmla="*/ 0 w 505"/>
                <a:gd name="T31" fmla="*/ 2586 h 649"/>
                <a:gd name="T32" fmla="*/ 92 w 505"/>
                <a:gd name="T33" fmla="*/ 2485 h 649"/>
                <a:gd name="T34" fmla="*/ 225 w 505"/>
                <a:gd name="T35" fmla="*/ 2464 h 649"/>
                <a:gd name="T36" fmla="*/ 438 w 505"/>
                <a:gd name="T37" fmla="*/ 2563 h 649"/>
                <a:gd name="T38" fmla="*/ 610 w 505"/>
                <a:gd name="T39" fmla="*/ 2551 h 649"/>
                <a:gd name="T40" fmla="*/ 805 w 505"/>
                <a:gd name="T41" fmla="*/ 2477 h 649"/>
                <a:gd name="T42" fmla="*/ 917 w 505"/>
                <a:gd name="T43" fmla="*/ 2334 h 649"/>
                <a:gd name="T44" fmla="*/ 956 w 505"/>
                <a:gd name="T45" fmla="*/ 2175 h 649"/>
                <a:gd name="T46" fmla="*/ 917 w 505"/>
                <a:gd name="T47" fmla="*/ 2009 h 649"/>
                <a:gd name="T48" fmla="*/ 805 w 505"/>
                <a:gd name="T49" fmla="*/ 1861 h 649"/>
                <a:gd name="T50" fmla="*/ 610 w 505"/>
                <a:gd name="T51" fmla="*/ 1787 h 649"/>
                <a:gd name="T52" fmla="*/ 438 w 505"/>
                <a:gd name="T53" fmla="*/ 1787 h 649"/>
                <a:gd name="T54" fmla="*/ 234 w 505"/>
                <a:gd name="T55" fmla="*/ 1874 h 649"/>
                <a:gd name="T56" fmla="*/ 92 w 505"/>
                <a:gd name="T57" fmla="*/ 1853 h 649"/>
                <a:gd name="T58" fmla="*/ 0 w 505"/>
                <a:gd name="T59" fmla="*/ 777 h 649"/>
                <a:gd name="T60" fmla="*/ 1205 w 505"/>
                <a:gd name="T61" fmla="*/ 790 h 649"/>
                <a:gd name="T62" fmla="*/ 1317 w 505"/>
                <a:gd name="T63" fmla="*/ 647 h 649"/>
                <a:gd name="T64" fmla="*/ 1233 w 505"/>
                <a:gd name="T65" fmla="*/ 509 h 649"/>
                <a:gd name="T66" fmla="*/ 1194 w 505"/>
                <a:gd name="T67" fmla="*/ 358 h 649"/>
                <a:gd name="T68" fmla="*/ 1233 w 505"/>
                <a:gd name="T69" fmla="*/ 215 h 649"/>
                <a:gd name="T70" fmla="*/ 1383 w 505"/>
                <a:gd name="T71" fmla="*/ 65 h 649"/>
                <a:gd name="T72" fmla="*/ 1551 w 505"/>
                <a:gd name="T73" fmla="*/ 0 h 649"/>
                <a:gd name="T74" fmla="*/ 1781 w 505"/>
                <a:gd name="T75" fmla="*/ 0 h 649"/>
                <a:gd name="T76" fmla="*/ 1941 w 505"/>
                <a:gd name="T77" fmla="*/ 65 h 649"/>
                <a:gd name="T78" fmla="*/ 2098 w 505"/>
                <a:gd name="T79" fmla="*/ 215 h 649"/>
                <a:gd name="T80" fmla="*/ 2135 w 505"/>
                <a:gd name="T81" fmla="*/ 358 h 649"/>
                <a:gd name="T82" fmla="*/ 2098 w 505"/>
                <a:gd name="T83" fmla="*/ 509 h 649"/>
                <a:gd name="T84" fmla="*/ 2017 w 505"/>
                <a:gd name="T85" fmla="*/ 647 h 649"/>
                <a:gd name="T86" fmla="*/ 2122 w 505"/>
                <a:gd name="T87" fmla="*/ 790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5"/>
                <a:gd name="T133" fmla="*/ 0 h 649"/>
                <a:gd name="T134" fmla="*/ 505 w 505"/>
                <a:gd name="T135" fmla="*/ 649 h 6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5" h="649">
                  <a:moveTo>
                    <a:pt x="328" y="142"/>
                  </a:moveTo>
                  <a:lnTo>
                    <a:pt x="505" y="142"/>
                  </a:lnTo>
                  <a:lnTo>
                    <a:pt x="505" y="328"/>
                  </a:lnTo>
                  <a:lnTo>
                    <a:pt x="491" y="338"/>
                  </a:lnTo>
                  <a:lnTo>
                    <a:pt x="479" y="344"/>
                  </a:lnTo>
                  <a:lnTo>
                    <a:pt x="471" y="342"/>
                  </a:lnTo>
                  <a:lnTo>
                    <a:pt x="454" y="330"/>
                  </a:lnTo>
                  <a:lnTo>
                    <a:pt x="440" y="326"/>
                  </a:lnTo>
                  <a:lnTo>
                    <a:pt x="426" y="326"/>
                  </a:lnTo>
                  <a:lnTo>
                    <a:pt x="414" y="326"/>
                  </a:lnTo>
                  <a:lnTo>
                    <a:pt x="400" y="330"/>
                  </a:lnTo>
                  <a:lnTo>
                    <a:pt x="385" y="340"/>
                  </a:lnTo>
                  <a:lnTo>
                    <a:pt x="373" y="355"/>
                  </a:lnTo>
                  <a:lnTo>
                    <a:pt x="365" y="367"/>
                  </a:lnTo>
                  <a:lnTo>
                    <a:pt x="361" y="379"/>
                  </a:lnTo>
                  <a:lnTo>
                    <a:pt x="361" y="397"/>
                  </a:lnTo>
                  <a:lnTo>
                    <a:pt x="361" y="415"/>
                  </a:lnTo>
                  <a:lnTo>
                    <a:pt x="365" y="426"/>
                  </a:lnTo>
                  <a:lnTo>
                    <a:pt x="373" y="438"/>
                  </a:lnTo>
                  <a:lnTo>
                    <a:pt x="385" y="452"/>
                  </a:lnTo>
                  <a:lnTo>
                    <a:pt x="400" y="462"/>
                  </a:lnTo>
                  <a:lnTo>
                    <a:pt x="414" y="466"/>
                  </a:lnTo>
                  <a:lnTo>
                    <a:pt x="426" y="468"/>
                  </a:lnTo>
                  <a:lnTo>
                    <a:pt x="440" y="468"/>
                  </a:lnTo>
                  <a:lnTo>
                    <a:pt x="454" y="462"/>
                  </a:lnTo>
                  <a:lnTo>
                    <a:pt x="471" y="450"/>
                  </a:lnTo>
                  <a:lnTo>
                    <a:pt x="479" y="450"/>
                  </a:lnTo>
                  <a:lnTo>
                    <a:pt x="491" y="454"/>
                  </a:lnTo>
                  <a:lnTo>
                    <a:pt x="505" y="472"/>
                  </a:lnTo>
                  <a:lnTo>
                    <a:pt x="505" y="649"/>
                  </a:lnTo>
                  <a:lnTo>
                    <a:pt x="0" y="649"/>
                  </a:lnTo>
                  <a:lnTo>
                    <a:pt x="0" y="472"/>
                  </a:lnTo>
                  <a:lnTo>
                    <a:pt x="0" y="468"/>
                  </a:lnTo>
                  <a:lnTo>
                    <a:pt x="14" y="454"/>
                  </a:lnTo>
                  <a:lnTo>
                    <a:pt x="28" y="450"/>
                  </a:lnTo>
                  <a:lnTo>
                    <a:pt x="34" y="450"/>
                  </a:lnTo>
                  <a:lnTo>
                    <a:pt x="54" y="462"/>
                  </a:lnTo>
                  <a:lnTo>
                    <a:pt x="67" y="468"/>
                  </a:lnTo>
                  <a:lnTo>
                    <a:pt x="79" y="468"/>
                  </a:lnTo>
                  <a:lnTo>
                    <a:pt x="93" y="466"/>
                  </a:lnTo>
                  <a:lnTo>
                    <a:pt x="107" y="462"/>
                  </a:lnTo>
                  <a:lnTo>
                    <a:pt x="123" y="452"/>
                  </a:lnTo>
                  <a:lnTo>
                    <a:pt x="134" y="438"/>
                  </a:lnTo>
                  <a:lnTo>
                    <a:pt x="140" y="426"/>
                  </a:lnTo>
                  <a:lnTo>
                    <a:pt x="146" y="415"/>
                  </a:lnTo>
                  <a:lnTo>
                    <a:pt x="146" y="397"/>
                  </a:lnTo>
                  <a:lnTo>
                    <a:pt x="146" y="379"/>
                  </a:lnTo>
                  <a:lnTo>
                    <a:pt x="140" y="367"/>
                  </a:lnTo>
                  <a:lnTo>
                    <a:pt x="134" y="355"/>
                  </a:lnTo>
                  <a:lnTo>
                    <a:pt x="123" y="340"/>
                  </a:lnTo>
                  <a:lnTo>
                    <a:pt x="107" y="330"/>
                  </a:lnTo>
                  <a:lnTo>
                    <a:pt x="93" y="326"/>
                  </a:lnTo>
                  <a:lnTo>
                    <a:pt x="79" y="326"/>
                  </a:lnTo>
                  <a:lnTo>
                    <a:pt x="67" y="326"/>
                  </a:lnTo>
                  <a:lnTo>
                    <a:pt x="54" y="330"/>
                  </a:lnTo>
                  <a:lnTo>
                    <a:pt x="36" y="342"/>
                  </a:lnTo>
                  <a:lnTo>
                    <a:pt x="28" y="344"/>
                  </a:lnTo>
                  <a:lnTo>
                    <a:pt x="14" y="338"/>
                  </a:lnTo>
                  <a:lnTo>
                    <a:pt x="0" y="328"/>
                  </a:lnTo>
                  <a:lnTo>
                    <a:pt x="0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96" y="132"/>
                  </a:lnTo>
                  <a:lnTo>
                    <a:pt x="201" y="118"/>
                  </a:lnTo>
                  <a:lnTo>
                    <a:pt x="201" y="111"/>
                  </a:lnTo>
                  <a:lnTo>
                    <a:pt x="188" y="93"/>
                  </a:lnTo>
                  <a:lnTo>
                    <a:pt x="184" y="79"/>
                  </a:lnTo>
                  <a:lnTo>
                    <a:pt x="182" y="65"/>
                  </a:lnTo>
                  <a:lnTo>
                    <a:pt x="184" y="53"/>
                  </a:lnTo>
                  <a:lnTo>
                    <a:pt x="188" y="39"/>
                  </a:lnTo>
                  <a:lnTo>
                    <a:pt x="197" y="24"/>
                  </a:lnTo>
                  <a:lnTo>
                    <a:pt x="211" y="12"/>
                  </a:lnTo>
                  <a:lnTo>
                    <a:pt x="223" y="4"/>
                  </a:lnTo>
                  <a:lnTo>
                    <a:pt x="237" y="0"/>
                  </a:lnTo>
                  <a:lnTo>
                    <a:pt x="253" y="0"/>
                  </a:lnTo>
                  <a:lnTo>
                    <a:pt x="272" y="0"/>
                  </a:lnTo>
                  <a:lnTo>
                    <a:pt x="284" y="4"/>
                  </a:lnTo>
                  <a:lnTo>
                    <a:pt x="296" y="12"/>
                  </a:lnTo>
                  <a:lnTo>
                    <a:pt x="310" y="24"/>
                  </a:lnTo>
                  <a:lnTo>
                    <a:pt x="320" y="39"/>
                  </a:lnTo>
                  <a:lnTo>
                    <a:pt x="324" y="53"/>
                  </a:lnTo>
                  <a:lnTo>
                    <a:pt x="326" y="65"/>
                  </a:lnTo>
                  <a:lnTo>
                    <a:pt x="324" y="79"/>
                  </a:lnTo>
                  <a:lnTo>
                    <a:pt x="320" y="93"/>
                  </a:lnTo>
                  <a:lnTo>
                    <a:pt x="308" y="111"/>
                  </a:lnTo>
                  <a:lnTo>
                    <a:pt x="308" y="118"/>
                  </a:lnTo>
                  <a:lnTo>
                    <a:pt x="312" y="132"/>
                  </a:lnTo>
                  <a:lnTo>
                    <a:pt x="324" y="144"/>
                  </a:lnTo>
                  <a:lnTo>
                    <a:pt x="328" y="1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Translational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medicine</a:t>
              </a: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E95D4533-6EE5-456F-AF05-64FA73D8C50C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416607" y="5357565"/>
              <a:ext cx="2001677" cy="1291938"/>
            </a:xfrm>
            <a:custGeom>
              <a:avLst/>
              <a:gdLst>
                <a:gd name="T0" fmla="*/ 4229 w 648"/>
                <a:gd name="T1" fmla="*/ 0 h 507"/>
                <a:gd name="T2" fmla="*/ 4145 w 648"/>
                <a:gd name="T3" fmla="*/ 1071 h 507"/>
                <a:gd name="T4" fmla="*/ 4012 w 648"/>
                <a:gd name="T5" fmla="*/ 1092 h 507"/>
                <a:gd name="T6" fmla="*/ 3807 w 648"/>
                <a:gd name="T7" fmla="*/ 1006 h 507"/>
                <a:gd name="T8" fmla="*/ 3629 w 648"/>
                <a:gd name="T9" fmla="*/ 1006 h 507"/>
                <a:gd name="T10" fmla="*/ 3448 w 648"/>
                <a:gd name="T11" fmla="*/ 1083 h 507"/>
                <a:gd name="T12" fmla="*/ 3315 w 648"/>
                <a:gd name="T13" fmla="*/ 1228 h 507"/>
                <a:gd name="T14" fmla="*/ 3297 w 648"/>
                <a:gd name="T15" fmla="*/ 1393 h 507"/>
                <a:gd name="T16" fmla="*/ 3315 w 648"/>
                <a:gd name="T17" fmla="*/ 1552 h 507"/>
                <a:gd name="T18" fmla="*/ 3448 w 648"/>
                <a:gd name="T19" fmla="*/ 1694 h 507"/>
                <a:gd name="T20" fmla="*/ 3629 w 648"/>
                <a:gd name="T21" fmla="*/ 1772 h 507"/>
                <a:gd name="T22" fmla="*/ 3807 w 648"/>
                <a:gd name="T23" fmla="*/ 1781 h 507"/>
                <a:gd name="T24" fmla="*/ 4012 w 648"/>
                <a:gd name="T25" fmla="*/ 1682 h 507"/>
                <a:gd name="T26" fmla="*/ 4145 w 648"/>
                <a:gd name="T27" fmla="*/ 1707 h 507"/>
                <a:gd name="T28" fmla="*/ 4229 w 648"/>
                <a:gd name="T29" fmla="*/ 2771 h 507"/>
                <a:gd name="T30" fmla="*/ 940 w 648"/>
                <a:gd name="T31" fmla="*/ 1802 h 507"/>
                <a:gd name="T32" fmla="*/ 848 w 648"/>
                <a:gd name="T33" fmla="*/ 1707 h 507"/>
                <a:gd name="T34" fmla="*/ 719 w 648"/>
                <a:gd name="T35" fmla="*/ 1682 h 507"/>
                <a:gd name="T36" fmla="*/ 518 w 648"/>
                <a:gd name="T37" fmla="*/ 1781 h 507"/>
                <a:gd name="T38" fmla="*/ 333 w 648"/>
                <a:gd name="T39" fmla="*/ 1772 h 507"/>
                <a:gd name="T40" fmla="*/ 157 w 648"/>
                <a:gd name="T41" fmla="*/ 1694 h 507"/>
                <a:gd name="T42" fmla="*/ 24 w 648"/>
                <a:gd name="T43" fmla="*/ 1552 h 507"/>
                <a:gd name="T44" fmla="*/ 0 w 648"/>
                <a:gd name="T45" fmla="*/ 1393 h 507"/>
                <a:gd name="T46" fmla="*/ 24 w 648"/>
                <a:gd name="T47" fmla="*/ 1228 h 507"/>
                <a:gd name="T48" fmla="*/ 157 w 648"/>
                <a:gd name="T49" fmla="*/ 1083 h 507"/>
                <a:gd name="T50" fmla="*/ 333 w 648"/>
                <a:gd name="T51" fmla="*/ 1006 h 507"/>
                <a:gd name="T52" fmla="*/ 518 w 648"/>
                <a:gd name="T53" fmla="*/ 1006 h 507"/>
                <a:gd name="T54" fmla="*/ 719 w 648"/>
                <a:gd name="T55" fmla="*/ 1092 h 507"/>
                <a:gd name="T56" fmla="*/ 848 w 648"/>
                <a:gd name="T57" fmla="*/ 1071 h 507"/>
                <a:gd name="T58" fmla="*/ 940 w 648"/>
                <a:gd name="T59" fmla="*/ 0 h 507"/>
                <a:gd name="T60" fmla="*/ 2134 w 648"/>
                <a:gd name="T61" fmla="*/ 12 h 507"/>
                <a:gd name="T62" fmla="*/ 2252 w 648"/>
                <a:gd name="T63" fmla="*/ 151 h 507"/>
                <a:gd name="T64" fmla="*/ 2172 w 648"/>
                <a:gd name="T65" fmla="*/ 301 h 507"/>
                <a:gd name="T66" fmla="*/ 2134 w 648"/>
                <a:gd name="T67" fmla="*/ 444 h 507"/>
                <a:gd name="T68" fmla="*/ 2172 w 648"/>
                <a:gd name="T69" fmla="*/ 595 h 507"/>
                <a:gd name="T70" fmla="*/ 2330 w 648"/>
                <a:gd name="T71" fmla="*/ 745 h 507"/>
                <a:gd name="T72" fmla="*/ 2480 w 648"/>
                <a:gd name="T73" fmla="*/ 810 h 507"/>
                <a:gd name="T74" fmla="*/ 2714 w 648"/>
                <a:gd name="T75" fmla="*/ 810 h 507"/>
                <a:gd name="T76" fmla="*/ 2878 w 648"/>
                <a:gd name="T77" fmla="*/ 745 h 507"/>
                <a:gd name="T78" fmla="*/ 3022 w 648"/>
                <a:gd name="T79" fmla="*/ 595 h 507"/>
                <a:gd name="T80" fmla="*/ 3059 w 648"/>
                <a:gd name="T81" fmla="*/ 444 h 507"/>
                <a:gd name="T82" fmla="*/ 3022 w 648"/>
                <a:gd name="T83" fmla="*/ 301 h 507"/>
                <a:gd name="T84" fmla="*/ 2943 w 648"/>
                <a:gd name="T85" fmla="*/ 151 h 507"/>
                <a:gd name="T86" fmla="*/ 3059 w 648"/>
                <a:gd name="T87" fmla="*/ 12 h 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8"/>
                <a:gd name="T133" fmla="*/ 0 h 507"/>
                <a:gd name="T134" fmla="*/ 648 w 648"/>
                <a:gd name="T135" fmla="*/ 507 h 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8" h="507">
                  <a:moveTo>
                    <a:pt x="473" y="0"/>
                  </a:moveTo>
                  <a:lnTo>
                    <a:pt x="648" y="0"/>
                  </a:lnTo>
                  <a:lnTo>
                    <a:pt x="648" y="186"/>
                  </a:lnTo>
                  <a:lnTo>
                    <a:pt x="635" y="196"/>
                  </a:lnTo>
                  <a:lnTo>
                    <a:pt x="623" y="202"/>
                  </a:lnTo>
                  <a:lnTo>
                    <a:pt x="615" y="200"/>
                  </a:lnTo>
                  <a:lnTo>
                    <a:pt x="597" y="188"/>
                  </a:lnTo>
                  <a:lnTo>
                    <a:pt x="583" y="184"/>
                  </a:lnTo>
                  <a:lnTo>
                    <a:pt x="570" y="184"/>
                  </a:lnTo>
                  <a:lnTo>
                    <a:pt x="556" y="184"/>
                  </a:lnTo>
                  <a:lnTo>
                    <a:pt x="542" y="188"/>
                  </a:lnTo>
                  <a:lnTo>
                    <a:pt x="528" y="198"/>
                  </a:lnTo>
                  <a:lnTo>
                    <a:pt x="514" y="213"/>
                  </a:lnTo>
                  <a:lnTo>
                    <a:pt x="508" y="225"/>
                  </a:lnTo>
                  <a:lnTo>
                    <a:pt x="505" y="237"/>
                  </a:lnTo>
                  <a:lnTo>
                    <a:pt x="505" y="255"/>
                  </a:lnTo>
                  <a:lnTo>
                    <a:pt x="505" y="273"/>
                  </a:lnTo>
                  <a:lnTo>
                    <a:pt x="508" y="284"/>
                  </a:lnTo>
                  <a:lnTo>
                    <a:pt x="514" y="296"/>
                  </a:lnTo>
                  <a:lnTo>
                    <a:pt x="528" y="310"/>
                  </a:lnTo>
                  <a:lnTo>
                    <a:pt x="542" y="320"/>
                  </a:lnTo>
                  <a:lnTo>
                    <a:pt x="556" y="324"/>
                  </a:lnTo>
                  <a:lnTo>
                    <a:pt x="570" y="326"/>
                  </a:lnTo>
                  <a:lnTo>
                    <a:pt x="583" y="326"/>
                  </a:lnTo>
                  <a:lnTo>
                    <a:pt x="597" y="320"/>
                  </a:lnTo>
                  <a:lnTo>
                    <a:pt x="615" y="308"/>
                  </a:lnTo>
                  <a:lnTo>
                    <a:pt x="623" y="308"/>
                  </a:lnTo>
                  <a:lnTo>
                    <a:pt x="635" y="312"/>
                  </a:lnTo>
                  <a:lnTo>
                    <a:pt x="648" y="330"/>
                  </a:lnTo>
                  <a:lnTo>
                    <a:pt x="648" y="507"/>
                  </a:lnTo>
                  <a:lnTo>
                    <a:pt x="144" y="507"/>
                  </a:lnTo>
                  <a:lnTo>
                    <a:pt x="144" y="330"/>
                  </a:lnTo>
                  <a:lnTo>
                    <a:pt x="144" y="326"/>
                  </a:lnTo>
                  <a:lnTo>
                    <a:pt x="130" y="312"/>
                  </a:lnTo>
                  <a:lnTo>
                    <a:pt x="118" y="308"/>
                  </a:lnTo>
                  <a:lnTo>
                    <a:pt x="110" y="308"/>
                  </a:lnTo>
                  <a:lnTo>
                    <a:pt x="91" y="320"/>
                  </a:lnTo>
                  <a:lnTo>
                    <a:pt x="79" y="326"/>
                  </a:lnTo>
                  <a:lnTo>
                    <a:pt x="65" y="326"/>
                  </a:lnTo>
                  <a:lnTo>
                    <a:pt x="51" y="324"/>
                  </a:lnTo>
                  <a:lnTo>
                    <a:pt x="39" y="320"/>
                  </a:lnTo>
                  <a:lnTo>
                    <a:pt x="24" y="310"/>
                  </a:lnTo>
                  <a:lnTo>
                    <a:pt x="10" y="296"/>
                  </a:lnTo>
                  <a:lnTo>
                    <a:pt x="4" y="284"/>
                  </a:lnTo>
                  <a:lnTo>
                    <a:pt x="0" y="273"/>
                  </a:lnTo>
                  <a:lnTo>
                    <a:pt x="0" y="255"/>
                  </a:lnTo>
                  <a:lnTo>
                    <a:pt x="0" y="237"/>
                  </a:lnTo>
                  <a:lnTo>
                    <a:pt x="4" y="225"/>
                  </a:lnTo>
                  <a:lnTo>
                    <a:pt x="10" y="213"/>
                  </a:lnTo>
                  <a:lnTo>
                    <a:pt x="24" y="198"/>
                  </a:lnTo>
                  <a:lnTo>
                    <a:pt x="39" y="188"/>
                  </a:lnTo>
                  <a:lnTo>
                    <a:pt x="51" y="184"/>
                  </a:lnTo>
                  <a:lnTo>
                    <a:pt x="65" y="184"/>
                  </a:lnTo>
                  <a:lnTo>
                    <a:pt x="79" y="184"/>
                  </a:lnTo>
                  <a:lnTo>
                    <a:pt x="91" y="188"/>
                  </a:lnTo>
                  <a:lnTo>
                    <a:pt x="110" y="200"/>
                  </a:lnTo>
                  <a:lnTo>
                    <a:pt x="118" y="202"/>
                  </a:lnTo>
                  <a:lnTo>
                    <a:pt x="130" y="196"/>
                  </a:lnTo>
                  <a:lnTo>
                    <a:pt x="144" y="186"/>
                  </a:lnTo>
                  <a:lnTo>
                    <a:pt x="144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41" y="16"/>
                  </a:lnTo>
                  <a:lnTo>
                    <a:pt x="345" y="28"/>
                  </a:lnTo>
                  <a:lnTo>
                    <a:pt x="345" y="36"/>
                  </a:lnTo>
                  <a:lnTo>
                    <a:pt x="333" y="55"/>
                  </a:lnTo>
                  <a:lnTo>
                    <a:pt x="327" y="67"/>
                  </a:lnTo>
                  <a:lnTo>
                    <a:pt x="327" y="81"/>
                  </a:lnTo>
                  <a:lnTo>
                    <a:pt x="327" y="95"/>
                  </a:lnTo>
                  <a:lnTo>
                    <a:pt x="333" y="109"/>
                  </a:lnTo>
                  <a:lnTo>
                    <a:pt x="343" y="123"/>
                  </a:lnTo>
                  <a:lnTo>
                    <a:pt x="357" y="136"/>
                  </a:lnTo>
                  <a:lnTo>
                    <a:pt x="369" y="142"/>
                  </a:lnTo>
                  <a:lnTo>
                    <a:pt x="380" y="148"/>
                  </a:lnTo>
                  <a:lnTo>
                    <a:pt x="398" y="148"/>
                  </a:lnTo>
                  <a:lnTo>
                    <a:pt x="416" y="148"/>
                  </a:lnTo>
                  <a:lnTo>
                    <a:pt x="428" y="142"/>
                  </a:lnTo>
                  <a:lnTo>
                    <a:pt x="441" y="136"/>
                  </a:lnTo>
                  <a:lnTo>
                    <a:pt x="455" y="123"/>
                  </a:lnTo>
                  <a:lnTo>
                    <a:pt x="463" y="109"/>
                  </a:lnTo>
                  <a:lnTo>
                    <a:pt x="469" y="95"/>
                  </a:lnTo>
                  <a:lnTo>
                    <a:pt x="469" y="81"/>
                  </a:lnTo>
                  <a:lnTo>
                    <a:pt x="469" y="67"/>
                  </a:lnTo>
                  <a:lnTo>
                    <a:pt x="463" y="55"/>
                  </a:lnTo>
                  <a:lnTo>
                    <a:pt x="451" y="36"/>
                  </a:lnTo>
                  <a:lnTo>
                    <a:pt x="451" y="28"/>
                  </a:lnTo>
                  <a:lnTo>
                    <a:pt x="455" y="16"/>
                  </a:lnTo>
                  <a:lnTo>
                    <a:pt x="469" y="2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endParaRPr lang="en-GB" sz="1350" b="1" kern="0" dirty="0"/>
            </a:p>
            <a:p>
              <a:pPr algn="ctr" defTabSz="622021">
                <a:defRPr/>
              </a:pPr>
              <a:endParaRPr lang="en-GB" sz="1350" b="1" kern="0" dirty="0"/>
            </a:p>
            <a:p>
              <a:pPr algn="ctr" defTabSz="622021">
                <a:defRPr/>
              </a:pPr>
              <a:r>
                <a:rPr lang="en-GB" sz="1350" b="1" kern="0" dirty="0"/>
                <a:t>Characterization    </a:t>
              </a:r>
            </a:p>
            <a:p>
              <a:pPr algn="ctr" defTabSz="622021">
                <a:defRPr/>
              </a:pPr>
              <a:r>
                <a:rPr lang="en-GB" sz="1350" b="1" kern="0" dirty="0"/>
                <a:t>Based</a:t>
              </a:r>
            </a:p>
            <a:p>
              <a:pPr algn="ctr" defTabSz="622021">
                <a:defRPr/>
              </a:pPr>
              <a:r>
                <a:rPr lang="en-GB" sz="1350" b="1" kern="0" dirty="0"/>
                <a:t>Approaches</a:t>
              </a:r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3E92E83D-C07C-4D75-B2CD-878B648195C5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970342" y="5357565"/>
              <a:ext cx="2456228" cy="1291938"/>
            </a:xfrm>
            <a:custGeom>
              <a:avLst/>
              <a:gdLst>
                <a:gd name="T0" fmla="*/ 4241 w 796"/>
                <a:gd name="T1" fmla="*/ 0 h 507"/>
                <a:gd name="T2" fmla="*/ 4322 w 796"/>
                <a:gd name="T3" fmla="*/ 1071 h 507"/>
                <a:gd name="T4" fmla="*/ 4443 w 796"/>
                <a:gd name="T5" fmla="*/ 1092 h 507"/>
                <a:gd name="T6" fmla="*/ 4667 w 796"/>
                <a:gd name="T7" fmla="*/ 1006 h 507"/>
                <a:gd name="T8" fmla="*/ 4828 w 796"/>
                <a:gd name="T9" fmla="*/ 1006 h 507"/>
                <a:gd name="T10" fmla="*/ 5009 w 796"/>
                <a:gd name="T11" fmla="*/ 1083 h 507"/>
                <a:gd name="T12" fmla="*/ 5141 w 796"/>
                <a:gd name="T13" fmla="*/ 1228 h 507"/>
                <a:gd name="T14" fmla="*/ 5179 w 796"/>
                <a:gd name="T15" fmla="*/ 1393 h 507"/>
                <a:gd name="T16" fmla="*/ 5141 w 796"/>
                <a:gd name="T17" fmla="*/ 1552 h 507"/>
                <a:gd name="T18" fmla="*/ 5009 w 796"/>
                <a:gd name="T19" fmla="*/ 1694 h 507"/>
                <a:gd name="T20" fmla="*/ 4828 w 796"/>
                <a:gd name="T21" fmla="*/ 1772 h 507"/>
                <a:gd name="T22" fmla="*/ 4667 w 796"/>
                <a:gd name="T23" fmla="*/ 1781 h 507"/>
                <a:gd name="T24" fmla="*/ 4443 w 796"/>
                <a:gd name="T25" fmla="*/ 1682 h 507"/>
                <a:gd name="T26" fmla="*/ 4322 w 796"/>
                <a:gd name="T27" fmla="*/ 1707 h 507"/>
                <a:gd name="T28" fmla="*/ 4241 w 796"/>
                <a:gd name="T29" fmla="*/ 2771 h 507"/>
                <a:gd name="T30" fmla="*/ 945 w 796"/>
                <a:gd name="T31" fmla="*/ 1802 h 507"/>
                <a:gd name="T32" fmla="*/ 857 w 796"/>
                <a:gd name="T33" fmla="*/ 1707 h 507"/>
                <a:gd name="T34" fmla="*/ 728 w 796"/>
                <a:gd name="T35" fmla="*/ 1682 h 507"/>
                <a:gd name="T36" fmla="*/ 519 w 796"/>
                <a:gd name="T37" fmla="*/ 1781 h 507"/>
                <a:gd name="T38" fmla="*/ 345 w 796"/>
                <a:gd name="T39" fmla="*/ 1772 h 507"/>
                <a:gd name="T40" fmla="*/ 164 w 796"/>
                <a:gd name="T41" fmla="*/ 1694 h 507"/>
                <a:gd name="T42" fmla="*/ 32 w 796"/>
                <a:gd name="T43" fmla="*/ 1552 h 507"/>
                <a:gd name="T44" fmla="*/ 0 w 796"/>
                <a:gd name="T45" fmla="*/ 1393 h 507"/>
                <a:gd name="T46" fmla="*/ 32 w 796"/>
                <a:gd name="T47" fmla="*/ 1228 h 507"/>
                <a:gd name="T48" fmla="*/ 164 w 796"/>
                <a:gd name="T49" fmla="*/ 1083 h 507"/>
                <a:gd name="T50" fmla="*/ 345 w 796"/>
                <a:gd name="T51" fmla="*/ 1006 h 507"/>
                <a:gd name="T52" fmla="*/ 519 w 796"/>
                <a:gd name="T53" fmla="*/ 1006 h 507"/>
                <a:gd name="T54" fmla="*/ 728 w 796"/>
                <a:gd name="T55" fmla="*/ 1092 h 507"/>
                <a:gd name="T56" fmla="*/ 857 w 796"/>
                <a:gd name="T57" fmla="*/ 1071 h 507"/>
                <a:gd name="T58" fmla="*/ 945 w 796"/>
                <a:gd name="T59" fmla="*/ 0 h 507"/>
                <a:gd name="T60" fmla="*/ 2126 w 796"/>
                <a:gd name="T61" fmla="*/ 12 h 507"/>
                <a:gd name="T62" fmla="*/ 2238 w 796"/>
                <a:gd name="T63" fmla="*/ 164 h 507"/>
                <a:gd name="T64" fmla="*/ 2167 w 796"/>
                <a:gd name="T65" fmla="*/ 301 h 507"/>
                <a:gd name="T66" fmla="*/ 2126 w 796"/>
                <a:gd name="T67" fmla="*/ 453 h 507"/>
                <a:gd name="T68" fmla="*/ 2167 w 796"/>
                <a:gd name="T69" fmla="*/ 595 h 507"/>
                <a:gd name="T70" fmla="*/ 2317 w 796"/>
                <a:gd name="T71" fmla="*/ 745 h 507"/>
                <a:gd name="T72" fmla="*/ 2472 w 796"/>
                <a:gd name="T73" fmla="*/ 810 h 507"/>
                <a:gd name="T74" fmla="*/ 2701 w 796"/>
                <a:gd name="T75" fmla="*/ 810 h 507"/>
                <a:gd name="T76" fmla="*/ 2867 w 796"/>
                <a:gd name="T77" fmla="*/ 745 h 507"/>
                <a:gd name="T78" fmla="*/ 3011 w 796"/>
                <a:gd name="T79" fmla="*/ 595 h 507"/>
                <a:gd name="T80" fmla="*/ 3063 w 796"/>
                <a:gd name="T81" fmla="*/ 453 h 507"/>
                <a:gd name="T82" fmla="*/ 3011 w 796"/>
                <a:gd name="T83" fmla="*/ 301 h 507"/>
                <a:gd name="T84" fmla="*/ 2948 w 796"/>
                <a:gd name="T85" fmla="*/ 164 h 507"/>
                <a:gd name="T86" fmla="*/ 3052 w 796"/>
                <a:gd name="T87" fmla="*/ 12 h 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6"/>
                <a:gd name="T133" fmla="*/ 0 h 507"/>
                <a:gd name="T134" fmla="*/ 796 w 796"/>
                <a:gd name="T135" fmla="*/ 507 h 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6" h="507">
                  <a:moveTo>
                    <a:pt x="474" y="0"/>
                  </a:moveTo>
                  <a:lnTo>
                    <a:pt x="652" y="0"/>
                  </a:lnTo>
                  <a:lnTo>
                    <a:pt x="652" y="186"/>
                  </a:lnTo>
                  <a:lnTo>
                    <a:pt x="664" y="196"/>
                  </a:lnTo>
                  <a:lnTo>
                    <a:pt x="677" y="202"/>
                  </a:lnTo>
                  <a:lnTo>
                    <a:pt x="683" y="200"/>
                  </a:lnTo>
                  <a:lnTo>
                    <a:pt x="703" y="188"/>
                  </a:lnTo>
                  <a:lnTo>
                    <a:pt x="717" y="184"/>
                  </a:lnTo>
                  <a:lnTo>
                    <a:pt x="731" y="184"/>
                  </a:lnTo>
                  <a:lnTo>
                    <a:pt x="742" y="184"/>
                  </a:lnTo>
                  <a:lnTo>
                    <a:pt x="756" y="188"/>
                  </a:lnTo>
                  <a:lnTo>
                    <a:pt x="770" y="198"/>
                  </a:lnTo>
                  <a:lnTo>
                    <a:pt x="784" y="213"/>
                  </a:lnTo>
                  <a:lnTo>
                    <a:pt x="790" y="225"/>
                  </a:lnTo>
                  <a:lnTo>
                    <a:pt x="796" y="237"/>
                  </a:lnTo>
                  <a:lnTo>
                    <a:pt x="796" y="255"/>
                  </a:lnTo>
                  <a:lnTo>
                    <a:pt x="796" y="273"/>
                  </a:lnTo>
                  <a:lnTo>
                    <a:pt x="790" y="284"/>
                  </a:lnTo>
                  <a:lnTo>
                    <a:pt x="784" y="296"/>
                  </a:lnTo>
                  <a:lnTo>
                    <a:pt x="770" y="310"/>
                  </a:lnTo>
                  <a:lnTo>
                    <a:pt x="756" y="320"/>
                  </a:lnTo>
                  <a:lnTo>
                    <a:pt x="742" y="324"/>
                  </a:lnTo>
                  <a:lnTo>
                    <a:pt x="731" y="326"/>
                  </a:lnTo>
                  <a:lnTo>
                    <a:pt x="717" y="326"/>
                  </a:lnTo>
                  <a:lnTo>
                    <a:pt x="703" y="320"/>
                  </a:lnTo>
                  <a:lnTo>
                    <a:pt x="683" y="308"/>
                  </a:lnTo>
                  <a:lnTo>
                    <a:pt x="677" y="308"/>
                  </a:lnTo>
                  <a:lnTo>
                    <a:pt x="664" y="312"/>
                  </a:lnTo>
                  <a:lnTo>
                    <a:pt x="652" y="330"/>
                  </a:lnTo>
                  <a:lnTo>
                    <a:pt x="652" y="507"/>
                  </a:lnTo>
                  <a:lnTo>
                    <a:pt x="145" y="507"/>
                  </a:lnTo>
                  <a:lnTo>
                    <a:pt x="145" y="330"/>
                  </a:lnTo>
                  <a:lnTo>
                    <a:pt x="145" y="326"/>
                  </a:lnTo>
                  <a:lnTo>
                    <a:pt x="132" y="312"/>
                  </a:lnTo>
                  <a:lnTo>
                    <a:pt x="118" y="308"/>
                  </a:lnTo>
                  <a:lnTo>
                    <a:pt x="112" y="308"/>
                  </a:lnTo>
                  <a:lnTo>
                    <a:pt x="92" y="320"/>
                  </a:lnTo>
                  <a:lnTo>
                    <a:pt x="80" y="326"/>
                  </a:lnTo>
                  <a:lnTo>
                    <a:pt x="67" y="326"/>
                  </a:lnTo>
                  <a:lnTo>
                    <a:pt x="53" y="324"/>
                  </a:lnTo>
                  <a:lnTo>
                    <a:pt x="39" y="320"/>
                  </a:lnTo>
                  <a:lnTo>
                    <a:pt x="25" y="310"/>
                  </a:lnTo>
                  <a:lnTo>
                    <a:pt x="11" y="296"/>
                  </a:lnTo>
                  <a:lnTo>
                    <a:pt x="5" y="284"/>
                  </a:lnTo>
                  <a:lnTo>
                    <a:pt x="0" y="273"/>
                  </a:lnTo>
                  <a:lnTo>
                    <a:pt x="0" y="255"/>
                  </a:lnTo>
                  <a:lnTo>
                    <a:pt x="0" y="237"/>
                  </a:lnTo>
                  <a:lnTo>
                    <a:pt x="5" y="225"/>
                  </a:lnTo>
                  <a:lnTo>
                    <a:pt x="11" y="213"/>
                  </a:lnTo>
                  <a:lnTo>
                    <a:pt x="25" y="198"/>
                  </a:lnTo>
                  <a:lnTo>
                    <a:pt x="39" y="188"/>
                  </a:lnTo>
                  <a:lnTo>
                    <a:pt x="53" y="184"/>
                  </a:lnTo>
                  <a:lnTo>
                    <a:pt x="67" y="184"/>
                  </a:lnTo>
                  <a:lnTo>
                    <a:pt x="80" y="184"/>
                  </a:lnTo>
                  <a:lnTo>
                    <a:pt x="92" y="188"/>
                  </a:lnTo>
                  <a:lnTo>
                    <a:pt x="112" y="200"/>
                  </a:lnTo>
                  <a:lnTo>
                    <a:pt x="118" y="202"/>
                  </a:lnTo>
                  <a:lnTo>
                    <a:pt x="132" y="196"/>
                  </a:lnTo>
                  <a:lnTo>
                    <a:pt x="145" y="186"/>
                  </a:lnTo>
                  <a:lnTo>
                    <a:pt x="145" y="0"/>
                  </a:lnTo>
                  <a:lnTo>
                    <a:pt x="323" y="0"/>
                  </a:lnTo>
                  <a:lnTo>
                    <a:pt x="327" y="2"/>
                  </a:lnTo>
                  <a:lnTo>
                    <a:pt x="340" y="16"/>
                  </a:lnTo>
                  <a:lnTo>
                    <a:pt x="344" y="30"/>
                  </a:lnTo>
                  <a:lnTo>
                    <a:pt x="344" y="36"/>
                  </a:lnTo>
                  <a:lnTo>
                    <a:pt x="333" y="55"/>
                  </a:lnTo>
                  <a:lnTo>
                    <a:pt x="327" y="69"/>
                  </a:lnTo>
                  <a:lnTo>
                    <a:pt x="327" y="83"/>
                  </a:lnTo>
                  <a:lnTo>
                    <a:pt x="329" y="95"/>
                  </a:lnTo>
                  <a:lnTo>
                    <a:pt x="333" y="109"/>
                  </a:lnTo>
                  <a:lnTo>
                    <a:pt x="342" y="123"/>
                  </a:lnTo>
                  <a:lnTo>
                    <a:pt x="356" y="136"/>
                  </a:lnTo>
                  <a:lnTo>
                    <a:pt x="368" y="142"/>
                  </a:lnTo>
                  <a:lnTo>
                    <a:pt x="380" y="148"/>
                  </a:lnTo>
                  <a:lnTo>
                    <a:pt x="398" y="148"/>
                  </a:lnTo>
                  <a:lnTo>
                    <a:pt x="415" y="148"/>
                  </a:lnTo>
                  <a:lnTo>
                    <a:pt x="429" y="142"/>
                  </a:lnTo>
                  <a:lnTo>
                    <a:pt x="441" y="136"/>
                  </a:lnTo>
                  <a:lnTo>
                    <a:pt x="455" y="123"/>
                  </a:lnTo>
                  <a:lnTo>
                    <a:pt x="463" y="109"/>
                  </a:lnTo>
                  <a:lnTo>
                    <a:pt x="469" y="95"/>
                  </a:lnTo>
                  <a:lnTo>
                    <a:pt x="471" y="83"/>
                  </a:lnTo>
                  <a:lnTo>
                    <a:pt x="469" y="69"/>
                  </a:lnTo>
                  <a:lnTo>
                    <a:pt x="463" y="55"/>
                  </a:lnTo>
                  <a:lnTo>
                    <a:pt x="453" y="38"/>
                  </a:lnTo>
                  <a:lnTo>
                    <a:pt x="453" y="30"/>
                  </a:lnTo>
                  <a:lnTo>
                    <a:pt x="457" y="16"/>
                  </a:lnTo>
                  <a:lnTo>
                    <a:pt x="469" y="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DPK</a:t>
              </a:r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A1E18932-F561-4CEF-B9E2-07F8300761B6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6983592" y="4994435"/>
              <a:ext cx="1550432" cy="1655069"/>
            </a:xfrm>
            <a:custGeom>
              <a:avLst/>
              <a:gdLst>
                <a:gd name="T0" fmla="*/ 2134 w 502"/>
                <a:gd name="T1" fmla="*/ 777 h 649"/>
                <a:gd name="T2" fmla="*/ 3276 w 502"/>
                <a:gd name="T3" fmla="*/ 777 h 649"/>
                <a:gd name="T4" fmla="*/ 3276 w 502"/>
                <a:gd name="T5" fmla="*/ 3555 h 649"/>
                <a:gd name="T6" fmla="*/ 0 w 502"/>
                <a:gd name="T7" fmla="*/ 3555 h 649"/>
                <a:gd name="T8" fmla="*/ 0 w 502"/>
                <a:gd name="T9" fmla="*/ 2586 h 649"/>
                <a:gd name="T10" fmla="*/ 77 w 502"/>
                <a:gd name="T11" fmla="*/ 2485 h 649"/>
                <a:gd name="T12" fmla="*/ 164 w 502"/>
                <a:gd name="T13" fmla="*/ 2464 h 649"/>
                <a:gd name="T14" fmla="*/ 202 w 502"/>
                <a:gd name="T15" fmla="*/ 2464 h 649"/>
                <a:gd name="T16" fmla="*/ 333 w 502"/>
                <a:gd name="T17" fmla="*/ 2529 h 649"/>
                <a:gd name="T18" fmla="*/ 422 w 502"/>
                <a:gd name="T19" fmla="*/ 2563 h 649"/>
                <a:gd name="T20" fmla="*/ 518 w 502"/>
                <a:gd name="T21" fmla="*/ 2563 h 649"/>
                <a:gd name="T22" fmla="*/ 587 w 502"/>
                <a:gd name="T23" fmla="*/ 2551 h 649"/>
                <a:gd name="T24" fmla="*/ 676 w 502"/>
                <a:gd name="T25" fmla="*/ 2529 h 649"/>
                <a:gd name="T26" fmla="*/ 768 w 502"/>
                <a:gd name="T27" fmla="*/ 2477 h 649"/>
                <a:gd name="T28" fmla="*/ 863 w 502"/>
                <a:gd name="T29" fmla="*/ 2399 h 649"/>
                <a:gd name="T30" fmla="*/ 901 w 502"/>
                <a:gd name="T31" fmla="*/ 2334 h 649"/>
                <a:gd name="T32" fmla="*/ 940 w 502"/>
                <a:gd name="T33" fmla="*/ 2274 h 649"/>
                <a:gd name="T34" fmla="*/ 940 w 502"/>
                <a:gd name="T35" fmla="*/ 2175 h 649"/>
                <a:gd name="T36" fmla="*/ 940 w 502"/>
                <a:gd name="T37" fmla="*/ 2075 h 649"/>
                <a:gd name="T38" fmla="*/ 901 w 502"/>
                <a:gd name="T39" fmla="*/ 2009 h 649"/>
                <a:gd name="T40" fmla="*/ 863 w 502"/>
                <a:gd name="T41" fmla="*/ 1944 h 649"/>
                <a:gd name="T42" fmla="*/ 768 w 502"/>
                <a:gd name="T43" fmla="*/ 1861 h 649"/>
                <a:gd name="T44" fmla="*/ 676 w 502"/>
                <a:gd name="T45" fmla="*/ 1809 h 649"/>
                <a:gd name="T46" fmla="*/ 587 w 502"/>
                <a:gd name="T47" fmla="*/ 1787 h 649"/>
                <a:gd name="T48" fmla="*/ 518 w 502"/>
                <a:gd name="T49" fmla="*/ 1787 h 649"/>
                <a:gd name="T50" fmla="*/ 422 w 502"/>
                <a:gd name="T51" fmla="*/ 1787 h 649"/>
                <a:gd name="T52" fmla="*/ 333 w 502"/>
                <a:gd name="T53" fmla="*/ 1809 h 649"/>
                <a:gd name="T54" fmla="*/ 217 w 502"/>
                <a:gd name="T55" fmla="*/ 1874 h 649"/>
                <a:gd name="T56" fmla="*/ 164 w 502"/>
                <a:gd name="T57" fmla="*/ 1883 h 649"/>
                <a:gd name="T58" fmla="*/ 77 w 502"/>
                <a:gd name="T59" fmla="*/ 1853 h 649"/>
                <a:gd name="T60" fmla="*/ 0 w 502"/>
                <a:gd name="T61" fmla="*/ 1796 h 649"/>
                <a:gd name="T62" fmla="*/ 0 w 502"/>
                <a:gd name="T63" fmla="*/ 777 h 649"/>
                <a:gd name="T64" fmla="*/ 1194 w 502"/>
                <a:gd name="T65" fmla="*/ 777 h 649"/>
                <a:gd name="T66" fmla="*/ 1181 w 502"/>
                <a:gd name="T67" fmla="*/ 790 h 649"/>
                <a:gd name="T68" fmla="*/ 1271 w 502"/>
                <a:gd name="T69" fmla="*/ 712 h 649"/>
                <a:gd name="T70" fmla="*/ 1299 w 502"/>
                <a:gd name="T71" fmla="*/ 635 h 649"/>
                <a:gd name="T72" fmla="*/ 1299 w 502"/>
                <a:gd name="T73" fmla="*/ 608 h 649"/>
                <a:gd name="T74" fmla="*/ 1218 w 502"/>
                <a:gd name="T75" fmla="*/ 497 h 649"/>
                <a:gd name="T76" fmla="*/ 1181 w 502"/>
                <a:gd name="T77" fmla="*/ 432 h 649"/>
                <a:gd name="T78" fmla="*/ 1181 w 502"/>
                <a:gd name="T79" fmla="*/ 358 h 649"/>
                <a:gd name="T80" fmla="*/ 1194 w 502"/>
                <a:gd name="T81" fmla="*/ 280 h 649"/>
                <a:gd name="T82" fmla="*/ 1218 w 502"/>
                <a:gd name="T83" fmla="*/ 208 h 649"/>
                <a:gd name="T84" fmla="*/ 1286 w 502"/>
                <a:gd name="T85" fmla="*/ 130 h 649"/>
                <a:gd name="T86" fmla="*/ 1375 w 502"/>
                <a:gd name="T87" fmla="*/ 56 h 649"/>
                <a:gd name="T88" fmla="*/ 1448 w 502"/>
                <a:gd name="T89" fmla="*/ 21 h 649"/>
                <a:gd name="T90" fmla="*/ 1527 w 502"/>
                <a:gd name="T91" fmla="*/ 0 h 649"/>
                <a:gd name="T92" fmla="*/ 1644 w 502"/>
                <a:gd name="T93" fmla="*/ 0 h 649"/>
                <a:gd name="T94" fmla="*/ 1764 w 502"/>
                <a:gd name="T95" fmla="*/ 0 h 649"/>
                <a:gd name="T96" fmla="*/ 1854 w 502"/>
                <a:gd name="T97" fmla="*/ 21 h 649"/>
                <a:gd name="T98" fmla="*/ 1925 w 502"/>
                <a:gd name="T99" fmla="*/ 56 h 649"/>
                <a:gd name="T100" fmla="*/ 2014 w 502"/>
                <a:gd name="T101" fmla="*/ 130 h 649"/>
                <a:gd name="T102" fmla="*/ 2067 w 502"/>
                <a:gd name="T103" fmla="*/ 208 h 649"/>
                <a:gd name="T104" fmla="*/ 2110 w 502"/>
                <a:gd name="T105" fmla="*/ 280 h 649"/>
                <a:gd name="T106" fmla="*/ 2110 w 502"/>
                <a:gd name="T107" fmla="*/ 358 h 649"/>
                <a:gd name="T108" fmla="*/ 2110 w 502"/>
                <a:gd name="T109" fmla="*/ 432 h 649"/>
                <a:gd name="T110" fmla="*/ 2067 w 502"/>
                <a:gd name="T111" fmla="*/ 497 h 649"/>
                <a:gd name="T112" fmla="*/ 2005 w 502"/>
                <a:gd name="T113" fmla="*/ 608 h 649"/>
                <a:gd name="T114" fmla="*/ 1990 w 502"/>
                <a:gd name="T115" fmla="*/ 635 h 649"/>
                <a:gd name="T116" fmla="*/ 2029 w 502"/>
                <a:gd name="T117" fmla="*/ 712 h 649"/>
                <a:gd name="T118" fmla="*/ 2110 w 502"/>
                <a:gd name="T119" fmla="*/ 790 h 649"/>
                <a:gd name="T120" fmla="*/ 2134 w 502"/>
                <a:gd name="T121" fmla="*/ 777 h 6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2"/>
                <a:gd name="T184" fmla="*/ 0 h 649"/>
                <a:gd name="T185" fmla="*/ 502 w 502"/>
                <a:gd name="T186" fmla="*/ 649 h 6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2" h="649">
                  <a:moveTo>
                    <a:pt x="327" y="142"/>
                  </a:moveTo>
                  <a:lnTo>
                    <a:pt x="502" y="142"/>
                  </a:lnTo>
                  <a:lnTo>
                    <a:pt x="502" y="649"/>
                  </a:lnTo>
                  <a:lnTo>
                    <a:pt x="0" y="649"/>
                  </a:lnTo>
                  <a:lnTo>
                    <a:pt x="0" y="472"/>
                  </a:lnTo>
                  <a:lnTo>
                    <a:pt x="12" y="454"/>
                  </a:lnTo>
                  <a:lnTo>
                    <a:pt x="25" y="450"/>
                  </a:lnTo>
                  <a:lnTo>
                    <a:pt x="31" y="450"/>
                  </a:lnTo>
                  <a:lnTo>
                    <a:pt x="51" y="462"/>
                  </a:lnTo>
                  <a:lnTo>
                    <a:pt x="65" y="468"/>
                  </a:lnTo>
                  <a:lnTo>
                    <a:pt x="79" y="468"/>
                  </a:lnTo>
                  <a:lnTo>
                    <a:pt x="90" y="466"/>
                  </a:lnTo>
                  <a:lnTo>
                    <a:pt x="104" y="462"/>
                  </a:lnTo>
                  <a:lnTo>
                    <a:pt x="118" y="452"/>
                  </a:lnTo>
                  <a:lnTo>
                    <a:pt x="132" y="438"/>
                  </a:lnTo>
                  <a:lnTo>
                    <a:pt x="138" y="426"/>
                  </a:lnTo>
                  <a:lnTo>
                    <a:pt x="144" y="415"/>
                  </a:lnTo>
                  <a:lnTo>
                    <a:pt x="144" y="397"/>
                  </a:lnTo>
                  <a:lnTo>
                    <a:pt x="144" y="379"/>
                  </a:lnTo>
                  <a:lnTo>
                    <a:pt x="138" y="367"/>
                  </a:lnTo>
                  <a:lnTo>
                    <a:pt x="132" y="355"/>
                  </a:lnTo>
                  <a:lnTo>
                    <a:pt x="118" y="340"/>
                  </a:lnTo>
                  <a:lnTo>
                    <a:pt x="104" y="330"/>
                  </a:lnTo>
                  <a:lnTo>
                    <a:pt x="90" y="326"/>
                  </a:lnTo>
                  <a:lnTo>
                    <a:pt x="79" y="326"/>
                  </a:lnTo>
                  <a:lnTo>
                    <a:pt x="65" y="326"/>
                  </a:lnTo>
                  <a:lnTo>
                    <a:pt x="51" y="330"/>
                  </a:lnTo>
                  <a:lnTo>
                    <a:pt x="33" y="342"/>
                  </a:lnTo>
                  <a:lnTo>
                    <a:pt x="25" y="344"/>
                  </a:lnTo>
                  <a:lnTo>
                    <a:pt x="12" y="338"/>
                  </a:lnTo>
                  <a:lnTo>
                    <a:pt x="0" y="328"/>
                  </a:lnTo>
                  <a:lnTo>
                    <a:pt x="0" y="142"/>
                  </a:lnTo>
                  <a:lnTo>
                    <a:pt x="183" y="142"/>
                  </a:lnTo>
                  <a:lnTo>
                    <a:pt x="181" y="144"/>
                  </a:lnTo>
                  <a:lnTo>
                    <a:pt x="195" y="130"/>
                  </a:lnTo>
                  <a:lnTo>
                    <a:pt x="199" y="116"/>
                  </a:lnTo>
                  <a:lnTo>
                    <a:pt x="199" y="111"/>
                  </a:lnTo>
                  <a:lnTo>
                    <a:pt x="187" y="91"/>
                  </a:lnTo>
                  <a:lnTo>
                    <a:pt x="181" y="79"/>
                  </a:lnTo>
                  <a:lnTo>
                    <a:pt x="181" y="65"/>
                  </a:lnTo>
                  <a:lnTo>
                    <a:pt x="183" y="51"/>
                  </a:lnTo>
                  <a:lnTo>
                    <a:pt x="187" y="38"/>
                  </a:lnTo>
                  <a:lnTo>
                    <a:pt x="197" y="24"/>
                  </a:lnTo>
                  <a:lnTo>
                    <a:pt x="211" y="10"/>
                  </a:lnTo>
                  <a:lnTo>
                    <a:pt x="222" y="4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4" y="4"/>
                  </a:lnTo>
                  <a:lnTo>
                    <a:pt x="295" y="10"/>
                  </a:lnTo>
                  <a:lnTo>
                    <a:pt x="309" y="24"/>
                  </a:lnTo>
                  <a:lnTo>
                    <a:pt x="317" y="38"/>
                  </a:lnTo>
                  <a:lnTo>
                    <a:pt x="323" y="51"/>
                  </a:lnTo>
                  <a:lnTo>
                    <a:pt x="323" y="65"/>
                  </a:lnTo>
                  <a:lnTo>
                    <a:pt x="323" y="79"/>
                  </a:lnTo>
                  <a:lnTo>
                    <a:pt x="317" y="91"/>
                  </a:lnTo>
                  <a:lnTo>
                    <a:pt x="307" y="111"/>
                  </a:lnTo>
                  <a:lnTo>
                    <a:pt x="305" y="116"/>
                  </a:lnTo>
                  <a:lnTo>
                    <a:pt x="311" y="130"/>
                  </a:lnTo>
                  <a:lnTo>
                    <a:pt x="323" y="144"/>
                  </a:lnTo>
                  <a:lnTo>
                    <a:pt x="327" y="142"/>
                  </a:lnTo>
                  <a:close/>
                </a:path>
              </a:pathLst>
            </a:custGeom>
            <a:gradFill>
              <a:gsLst>
                <a:gs pos="80000">
                  <a:srgbClr val="E77E28"/>
                </a:gs>
                <a:gs pos="23000">
                  <a:srgbClr val="F9E0CB"/>
                </a:gs>
                <a:gs pos="51300">
                  <a:srgbClr val="F1B481"/>
                </a:gs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3600" b="1" kern="0" dirty="0">
                  <a:solidFill>
                    <a:sysClr val="windowText" lastClr="000000"/>
                  </a:solidFill>
                </a:rPr>
                <a:t>?</a:t>
              </a: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996FEE6-9B2D-49F7-8DFB-7704D1D2BC57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1854309" y="2793872"/>
              <a:ext cx="2457881" cy="1650728"/>
            </a:xfrm>
            <a:custGeom>
              <a:avLst/>
              <a:gdLst>
                <a:gd name="T0" fmla="*/ 4237 w 796"/>
                <a:gd name="T1" fmla="*/ 2742 h 648"/>
                <a:gd name="T2" fmla="*/ 4326 w 796"/>
                <a:gd name="T3" fmla="*/ 1703 h 648"/>
                <a:gd name="T4" fmla="*/ 4454 w 796"/>
                <a:gd name="T5" fmla="*/ 1680 h 648"/>
                <a:gd name="T6" fmla="*/ 4672 w 796"/>
                <a:gd name="T7" fmla="*/ 1780 h 648"/>
                <a:gd name="T8" fmla="*/ 4844 w 796"/>
                <a:gd name="T9" fmla="*/ 1770 h 648"/>
                <a:gd name="T10" fmla="*/ 5033 w 796"/>
                <a:gd name="T11" fmla="*/ 1692 h 648"/>
                <a:gd name="T12" fmla="*/ 5165 w 796"/>
                <a:gd name="T13" fmla="*/ 1557 h 648"/>
                <a:gd name="T14" fmla="*/ 5190 w 796"/>
                <a:gd name="T15" fmla="*/ 1380 h 648"/>
                <a:gd name="T16" fmla="*/ 5165 w 796"/>
                <a:gd name="T17" fmla="*/ 1218 h 648"/>
                <a:gd name="T18" fmla="*/ 5033 w 796"/>
                <a:gd name="T19" fmla="*/ 1083 h 648"/>
                <a:gd name="T20" fmla="*/ 4844 w 796"/>
                <a:gd name="T21" fmla="*/ 1005 h 648"/>
                <a:gd name="T22" fmla="*/ 4672 w 796"/>
                <a:gd name="T23" fmla="*/ 1005 h 648"/>
                <a:gd name="T24" fmla="*/ 4467 w 796"/>
                <a:gd name="T25" fmla="*/ 1092 h 648"/>
                <a:gd name="T26" fmla="*/ 4326 w 796"/>
                <a:gd name="T27" fmla="*/ 1069 h 648"/>
                <a:gd name="T28" fmla="*/ 4237 w 796"/>
                <a:gd name="T29" fmla="*/ 0 h 648"/>
                <a:gd name="T30" fmla="*/ 3056 w 796"/>
                <a:gd name="T31" fmla="*/ 0 h 648"/>
                <a:gd name="T32" fmla="*/ 2942 w 796"/>
                <a:gd name="T33" fmla="*/ 130 h 648"/>
                <a:gd name="T34" fmla="*/ 3019 w 796"/>
                <a:gd name="T35" fmla="*/ 285 h 648"/>
                <a:gd name="T36" fmla="*/ 3056 w 796"/>
                <a:gd name="T37" fmla="*/ 421 h 648"/>
                <a:gd name="T38" fmla="*/ 3019 w 796"/>
                <a:gd name="T39" fmla="*/ 562 h 648"/>
                <a:gd name="T40" fmla="*/ 2862 w 796"/>
                <a:gd name="T41" fmla="*/ 717 h 648"/>
                <a:gd name="T42" fmla="*/ 2705 w 796"/>
                <a:gd name="T43" fmla="*/ 775 h 648"/>
                <a:gd name="T44" fmla="*/ 2477 w 796"/>
                <a:gd name="T45" fmla="*/ 775 h 648"/>
                <a:gd name="T46" fmla="*/ 2307 w 796"/>
                <a:gd name="T47" fmla="*/ 717 h 648"/>
                <a:gd name="T48" fmla="*/ 2171 w 796"/>
                <a:gd name="T49" fmla="*/ 562 h 648"/>
                <a:gd name="T50" fmla="*/ 2131 w 796"/>
                <a:gd name="T51" fmla="*/ 421 h 648"/>
                <a:gd name="T52" fmla="*/ 2171 w 796"/>
                <a:gd name="T53" fmla="*/ 285 h 648"/>
                <a:gd name="T54" fmla="*/ 2244 w 796"/>
                <a:gd name="T55" fmla="*/ 130 h 648"/>
                <a:gd name="T56" fmla="*/ 2131 w 796"/>
                <a:gd name="T57" fmla="*/ 0 h 648"/>
                <a:gd name="T58" fmla="*/ 945 w 796"/>
                <a:gd name="T59" fmla="*/ 0 h 648"/>
                <a:gd name="T60" fmla="*/ 861 w 796"/>
                <a:gd name="T61" fmla="*/ 1069 h 648"/>
                <a:gd name="T62" fmla="*/ 729 w 796"/>
                <a:gd name="T63" fmla="*/ 1092 h 648"/>
                <a:gd name="T64" fmla="*/ 519 w 796"/>
                <a:gd name="T65" fmla="*/ 1005 h 648"/>
                <a:gd name="T66" fmla="*/ 346 w 796"/>
                <a:gd name="T67" fmla="*/ 1005 h 648"/>
                <a:gd name="T68" fmla="*/ 164 w 796"/>
                <a:gd name="T69" fmla="*/ 1083 h 648"/>
                <a:gd name="T70" fmla="*/ 39 w 796"/>
                <a:gd name="T71" fmla="*/ 1218 h 648"/>
                <a:gd name="T72" fmla="*/ 0 w 796"/>
                <a:gd name="T73" fmla="*/ 1380 h 648"/>
                <a:gd name="T74" fmla="*/ 39 w 796"/>
                <a:gd name="T75" fmla="*/ 1557 h 648"/>
                <a:gd name="T76" fmla="*/ 164 w 796"/>
                <a:gd name="T77" fmla="*/ 1692 h 648"/>
                <a:gd name="T78" fmla="*/ 346 w 796"/>
                <a:gd name="T79" fmla="*/ 1770 h 648"/>
                <a:gd name="T80" fmla="*/ 519 w 796"/>
                <a:gd name="T81" fmla="*/ 1780 h 648"/>
                <a:gd name="T82" fmla="*/ 729 w 796"/>
                <a:gd name="T83" fmla="*/ 1680 h 648"/>
                <a:gd name="T84" fmla="*/ 861 w 796"/>
                <a:gd name="T85" fmla="*/ 1703 h 648"/>
                <a:gd name="T86" fmla="*/ 945 w 796"/>
                <a:gd name="T87" fmla="*/ 1801 h 648"/>
                <a:gd name="T88" fmla="*/ 2146 w 796"/>
                <a:gd name="T89" fmla="*/ 2729 h 648"/>
                <a:gd name="T90" fmla="*/ 2244 w 796"/>
                <a:gd name="T91" fmla="*/ 2886 h 648"/>
                <a:gd name="T92" fmla="*/ 2171 w 796"/>
                <a:gd name="T93" fmla="*/ 3029 h 648"/>
                <a:gd name="T94" fmla="*/ 2131 w 796"/>
                <a:gd name="T95" fmla="*/ 3171 h 648"/>
                <a:gd name="T96" fmla="*/ 2171 w 796"/>
                <a:gd name="T97" fmla="*/ 3321 h 648"/>
                <a:gd name="T98" fmla="*/ 2320 w 796"/>
                <a:gd name="T99" fmla="*/ 3472 h 648"/>
                <a:gd name="T100" fmla="*/ 2477 w 796"/>
                <a:gd name="T101" fmla="*/ 3537 h 648"/>
                <a:gd name="T102" fmla="*/ 2705 w 796"/>
                <a:gd name="T103" fmla="*/ 3537 h 648"/>
                <a:gd name="T104" fmla="*/ 2875 w 796"/>
                <a:gd name="T105" fmla="*/ 3472 h 648"/>
                <a:gd name="T106" fmla="*/ 3032 w 796"/>
                <a:gd name="T107" fmla="*/ 3321 h 648"/>
                <a:gd name="T108" fmla="*/ 3056 w 796"/>
                <a:gd name="T109" fmla="*/ 3171 h 648"/>
                <a:gd name="T110" fmla="*/ 3032 w 796"/>
                <a:gd name="T111" fmla="*/ 3029 h 648"/>
                <a:gd name="T112" fmla="*/ 2952 w 796"/>
                <a:gd name="T113" fmla="*/ 2886 h 648"/>
                <a:gd name="T114" fmla="*/ 3056 w 796"/>
                <a:gd name="T115" fmla="*/ 2742 h 6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6"/>
                <a:gd name="T175" fmla="*/ 0 h 648"/>
                <a:gd name="T176" fmla="*/ 796 w 796"/>
                <a:gd name="T177" fmla="*/ 648 h 6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6" h="648">
                  <a:moveTo>
                    <a:pt x="473" y="500"/>
                  </a:moveTo>
                  <a:lnTo>
                    <a:pt x="650" y="502"/>
                  </a:lnTo>
                  <a:lnTo>
                    <a:pt x="650" y="322"/>
                  </a:lnTo>
                  <a:lnTo>
                    <a:pt x="664" y="312"/>
                  </a:lnTo>
                  <a:lnTo>
                    <a:pt x="677" y="308"/>
                  </a:lnTo>
                  <a:lnTo>
                    <a:pt x="683" y="308"/>
                  </a:lnTo>
                  <a:lnTo>
                    <a:pt x="703" y="320"/>
                  </a:lnTo>
                  <a:lnTo>
                    <a:pt x="717" y="326"/>
                  </a:lnTo>
                  <a:lnTo>
                    <a:pt x="731" y="326"/>
                  </a:lnTo>
                  <a:lnTo>
                    <a:pt x="743" y="324"/>
                  </a:lnTo>
                  <a:lnTo>
                    <a:pt x="756" y="320"/>
                  </a:lnTo>
                  <a:lnTo>
                    <a:pt x="772" y="310"/>
                  </a:lnTo>
                  <a:lnTo>
                    <a:pt x="784" y="296"/>
                  </a:lnTo>
                  <a:lnTo>
                    <a:pt x="792" y="285"/>
                  </a:lnTo>
                  <a:lnTo>
                    <a:pt x="796" y="273"/>
                  </a:lnTo>
                  <a:lnTo>
                    <a:pt x="796" y="253"/>
                  </a:lnTo>
                  <a:lnTo>
                    <a:pt x="796" y="237"/>
                  </a:lnTo>
                  <a:lnTo>
                    <a:pt x="792" y="223"/>
                  </a:lnTo>
                  <a:lnTo>
                    <a:pt x="784" y="212"/>
                  </a:lnTo>
                  <a:lnTo>
                    <a:pt x="772" y="198"/>
                  </a:lnTo>
                  <a:lnTo>
                    <a:pt x="756" y="188"/>
                  </a:lnTo>
                  <a:lnTo>
                    <a:pt x="743" y="184"/>
                  </a:lnTo>
                  <a:lnTo>
                    <a:pt x="731" y="184"/>
                  </a:lnTo>
                  <a:lnTo>
                    <a:pt x="717" y="184"/>
                  </a:lnTo>
                  <a:lnTo>
                    <a:pt x="703" y="188"/>
                  </a:lnTo>
                  <a:lnTo>
                    <a:pt x="685" y="200"/>
                  </a:lnTo>
                  <a:lnTo>
                    <a:pt x="677" y="200"/>
                  </a:lnTo>
                  <a:lnTo>
                    <a:pt x="664" y="196"/>
                  </a:lnTo>
                  <a:lnTo>
                    <a:pt x="650" y="188"/>
                  </a:lnTo>
                  <a:lnTo>
                    <a:pt x="650" y="0"/>
                  </a:lnTo>
                  <a:lnTo>
                    <a:pt x="473" y="0"/>
                  </a:lnTo>
                  <a:lnTo>
                    <a:pt x="469" y="0"/>
                  </a:lnTo>
                  <a:lnTo>
                    <a:pt x="455" y="12"/>
                  </a:lnTo>
                  <a:lnTo>
                    <a:pt x="451" y="24"/>
                  </a:lnTo>
                  <a:lnTo>
                    <a:pt x="451" y="32"/>
                  </a:lnTo>
                  <a:lnTo>
                    <a:pt x="463" y="52"/>
                  </a:lnTo>
                  <a:lnTo>
                    <a:pt x="469" y="64"/>
                  </a:lnTo>
                  <a:lnTo>
                    <a:pt x="469" y="77"/>
                  </a:lnTo>
                  <a:lnTo>
                    <a:pt x="469" y="91"/>
                  </a:lnTo>
                  <a:lnTo>
                    <a:pt x="463" y="103"/>
                  </a:lnTo>
                  <a:lnTo>
                    <a:pt x="455" y="119"/>
                  </a:lnTo>
                  <a:lnTo>
                    <a:pt x="439" y="131"/>
                  </a:lnTo>
                  <a:lnTo>
                    <a:pt x="427" y="139"/>
                  </a:lnTo>
                  <a:lnTo>
                    <a:pt x="415" y="142"/>
                  </a:lnTo>
                  <a:lnTo>
                    <a:pt x="398" y="142"/>
                  </a:lnTo>
                  <a:lnTo>
                    <a:pt x="380" y="142"/>
                  </a:lnTo>
                  <a:lnTo>
                    <a:pt x="368" y="139"/>
                  </a:lnTo>
                  <a:lnTo>
                    <a:pt x="354" y="131"/>
                  </a:lnTo>
                  <a:lnTo>
                    <a:pt x="341" y="119"/>
                  </a:lnTo>
                  <a:lnTo>
                    <a:pt x="333" y="103"/>
                  </a:lnTo>
                  <a:lnTo>
                    <a:pt x="327" y="91"/>
                  </a:lnTo>
                  <a:lnTo>
                    <a:pt x="327" y="77"/>
                  </a:lnTo>
                  <a:lnTo>
                    <a:pt x="327" y="64"/>
                  </a:lnTo>
                  <a:lnTo>
                    <a:pt x="333" y="52"/>
                  </a:lnTo>
                  <a:lnTo>
                    <a:pt x="344" y="32"/>
                  </a:lnTo>
                  <a:lnTo>
                    <a:pt x="344" y="24"/>
                  </a:lnTo>
                  <a:lnTo>
                    <a:pt x="341" y="12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145" y="0"/>
                  </a:lnTo>
                  <a:lnTo>
                    <a:pt x="145" y="188"/>
                  </a:lnTo>
                  <a:lnTo>
                    <a:pt x="132" y="196"/>
                  </a:lnTo>
                  <a:lnTo>
                    <a:pt x="120" y="200"/>
                  </a:lnTo>
                  <a:lnTo>
                    <a:pt x="112" y="200"/>
                  </a:lnTo>
                  <a:lnTo>
                    <a:pt x="92" y="188"/>
                  </a:lnTo>
                  <a:lnTo>
                    <a:pt x="80" y="184"/>
                  </a:lnTo>
                  <a:lnTo>
                    <a:pt x="67" y="184"/>
                  </a:lnTo>
                  <a:lnTo>
                    <a:pt x="53" y="184"/>
                  </a:lnTo>
                  <a:lnTo>
                    <a:pt x="39" y="188"/>
                  </a:lnTo>
                  <a:lnTo>
                    <a:pt x="25" y="198"/>
                  </a:lnTo>
                  <a:lnTo>
                    <a:pt x="11" y="212"/>
                  </a:lnTo>
                  <a:lnTo>
                    <a:pt x="6" y="223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3"/>
                  </a:lnTo>
                  <a:lnTo>
                    <a:pt x="6" y="285"/>
                  </a:lnTo>
                  <a:lnTo>
                    <a:pt x="11" y="296"/>
                  </a:lnTo>
                  <a:lnTo>
                    <a:pt x="25" y="310"/>
                  </a:lnTo>
                  <a:lnTo>
                    <a:pt x="39" y="320"/>
                  </a:lnTo>
                  <a:lnTo>
                    <a:pt x="53" y="324"/>
                  </a:lnTo>
                  <a:lnTo>
                    <a:pt x="67" y="326"/>
                  </a:lnTo>
                  <a:lnTo>
                    <a:pt x="80" y="326"/>
                  </a:lnTo>
                  <a:lnTo>
                    <a:pt x="92" y="320"/>
                  </a:lnTo>
                  <a:lnTo>
                    <a:pt x="112" y="308"/>
                  </a:lnTo>
                  <a:lnTo>
                    <a:pt x="120" y="308"/>
                  </a:lnTo>
                  <a:lnTo>
                    <a:pt x="132" y="312"/>
                  </a:lnTo>
                  <a:lnTo>
                    <a:pt x="145" y="324"/>
                  </a:lnTo>
                  <a:lnTo>
                    <a:pt x="145" y="330"/>
                  </a:lnTo>
                  <a:lnTo>
                    <a:pt x="145" y="500"/>
                  </a:lnTo>
                  <a:lnTo>
                    <a:pt x="329" y="500"/>
                  </a:lnTo>
                  <a:lnTo>
                    <a:pt x="341" y="516"/>
                  </a:lnTo>
                  <a:lnTo>
                    <a:pt x="344" y="529"/>
                  </a:lnTo>
                  <a:lnTo>
                    <a:pt x="344" y="535"/>
                  </a:lnTo>
                  <a:lnTo>
                    <a:pt x="333" y="555"/>
                  </a:lnTo>
                  <a:lnTo>
                    <a:pt x="327" y="569"/>
                  </a:lnTo>
                  <a:lnTo>
                    <a:pt x="327" y="581"/>
                  </a:lnTo>
                  <a:lnTo>
                    <a:pt x="329" y="595"/>
                  </a:lnTo>
                  <a:lnTo>
                    <a:pt x="333" y="608"/>
                  </a:lnTo>
                  <a:lnTo>
                    <a:pt x="342" y="622"/>
                  </a:lnTo>
                  <a:lnTo>
                    <a:pt x="356" y="636"/>
                  </a:lnTo>
                  <a:lnTo>
                    <a:pt x="368" y="642"/>
                  </a:lnTo>
                  <a:lnTo>
                    <a:pt x="380" y="648"/>
                  </a:lnTo>
                  <a:lnTo>
                    <a:pt x="398" y="648"/>
                  </a:lnTo>
                  <a:lnTo>
                    <a:pt x="415" y="648"/>
                  </a:lnTo>
                  <a:lnTo>
                    <a:pt x="429" y="642"/>
                  </a:lnTo>
                  <a:lnTo>
                    <a:pt x="441" y="636"/>
                  </a:lnTo>
                  <a:lnTo>
                    <a:pt x="455" y="622"/>
                  </a:lnTo>
                  <a:lnTo>
                    <a:pt x="465" y="608"/>
                  </a:lnTo>
                  <a:lnTo>
                    <a:pt x="469" y="595"/>
                  </a:lnTo>
                  <a:lnTo>
                    <a:pt x="469" y="581"/>
                  </a:lnTo>
                  <a:lnTo>
                    <a:pt x="469" y="569"/>
                  </a:lnTo>
                  <a:lnTo>
                    <a:pt x="465" y="555"/>
                  </a:lnTo>
                  <a:lnTo>
                    <a:pt x="453" y="535"/>
                  </a:lnTo>
                  <a:lnTo>
                    <a:pt x="453" y="529"/>
                  </a:lnTo>
                  <a:lnTo>
                    <a:pt x="457" y="516"/>
                  </a:lnTo>
                  <a:lnTo>
                    <a:pt x="469" y="502"/>
                  </a:lnTo>
                  <a:lnTo>
                    <a:pt x="473" y="5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/>
                <a:t>Pharmacogenetics</a:t>
              </a:r>
            </a:p>
            <a:p>
              <a:pPr algn="ctr" defTabSz="622021">
                <a:defRPr/>
              </a:pPr>
              <a:endParaRPr lang="en-GB" sz="1350" b="1" kern="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6EA344-696A-44BE-A2FE-680A367954C3}"/>
                </a:ext>
              </a:extLst>
            </p:cNvPr>
            <p:cNvGrpSpPr/>
            <p:nvPr/>
          </p:nvGrpSpPr>
          <p:grpSpPr>
            <a:xfrm>
              <a:off x="3865714" y="2417006"/>
              <a:ext cx="3120699" cy="2023988"/>
              <a:chOff x="5081511" y="1116788"/>
              <a:chExt cx="4160932" cy="2698650"/>
            </a:xfrm>
            <a:solidFill>
              <a:srgbClr val="00B0F0"/>
            </a:solidFill>
          </p:grpSpPr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23EE54E4-F707-4ACF-8DB6-50B8E5645242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5081511" y="1116788"/>
                <a:ext cx="2073855" cy="2698650"/>
              </a:xfrm>
              <a:custGeom>
                <a:avLst/>
                <a:gdLst>
                  <a:gd name="T0" fmla="*/ 1255 w 504"/>
                  <a:gd name="T1" fmla="*/ 726 h 794"/>
                  <a:gd name="T2" fmla="*/ 1283 w 504"/>
                  <a:gd name="T3" fmla="*/ 618 h 794"/>
                  <a:gd name="T4" fmla="*/ 1165 w 504"/>
                  <a:gd name="T5" fmla="*/ 432 h 794"/>
                  <a:gd name="T6" fmla="*/ 1178 w 504"/>
                  <a:gd name="T7" fmla="*/ 294 h 794"/>
                  <a:gd name="T8" fmla="*/ 1270 w 504"/>
                  <a:gd name="T9" fmla="*/ 143 h 794"/>
                  <a:gd name="T10" fmla="*/ 1440 w 504"/>
                  <a:gd name="T11" fmla="*/ 33 h 794"/>
                  <a:gd name="T12" fmla="*/ 1628 w 504"/>
                  <a:gd name="T13" fmla="*/ 0 h 794"/>
                  <a:gd name="T14" fmla="*/ 1837 w 504"/>
                  <a:gd name="T15" fmla="*/ 33 h 794"/>
                  <a:gd name="T16" fmla="*/ 1998 w 504"/>
                  <a:gd name="T17" fmla="*/ 143 h 794"/>
                  <a:gd name="T18" fmla="*/ 2087 w 504"/>
                  <a:gd name="T19" fmla="*/ 294 h 794"/>
                  <a:gd name="T20" fmla="*/ 2087 w 504"/>
                  <a:gd name="T21" fmla="*/ 432 h 794"/>
                  <a:gd name="T22" fmla="*/ 1983 w 504"/>
                  <a:gd name="T23" fmla="*/ 618 h 794"/>
                  <a:gd name="T24" fmla="*/ 2011 w 504"/>
                  <a:gd name="T25" fmla="*/ 726 h 794"/>
                  <a:gd name="T26" fmla="*/ 3280 w 504"/>
                  <a:gd name="T27" fmla="*/ 798 h 794"/>
                  <a:gd name="T28" fmla="*/ 3208 w 504"/>
                  <a:gd name="T29" fmla="*/ 1871 h 794"/>
                  <a:gd name="T30" fmla="*/ 3064 w 504"/>
                  <a:gd name="T31" fmla="*/ 1894 h 794"/>
                  <a:gd name="T32" fmla="*/ 2858 w 504"/>
                  <a:gd name="T33" fmla="*/ 1804 h 794"/>
                  <a:gd name="T34" fmla="*/ 2694 w 504"/>
                  <a:gd name="T35" fmla="*/ 1804 h 794"/>
                  <a:gd name="T36" fmla="*/ 2500 w 504"/>
                  <a:gd name="T37" fmla="*/ 1882 h 794"/>
                  <a:gd name="T38" fmla="*/ 2381 w 504"/>
                  <a:gd name="T39" fmla="*/ 2017 h 794"/>
                  <a:gd name="T40" fmla="*/ 2349 w 504"/>
                  <a:gd name="T41" fmla="*/ 2183 h 794"/>
                  <a:gd name="T42" fmla="*/ 2381 w 504"/>
                  <a:gd name="T43" fmla="*/ 2356 h 794"/>
                  <a:gd name="T44" fmla="*/ 2500 w 504"/>
                  <a:gd name="T45" fmla="*/ 2493 h 794"/>
                  <a:gd name="T46" fmla="*/ 2694 w 504"/>
                  <a:gd name="T47" fmla="*/ 2571 h 794"/>
                  <a:gd name="T48" fmla="*/ 2858 w 504"/>
                  <a:gd name="T49" fmla="*/ 2583 h 794"/>
                  <a:gd name="T50" fmla="*/ 3079 w 504"/>
                  <a:gd name="T51" fmla="*/ 2484 h 794"/>
                  <a:gd name="T52" fmla="*/ 3208 w 504"/>
                  <a:gd name="T53" fmla="*/ 2506 h 794"/>
                  <a:gd name="T54" fmla="*/ 3280 w 504"/>
                  <a:gd name="T55" fmla="*/ 3533 h 794"/>
                  <a:gd name="T56" fmla="*/ 2115 w 504"/>
                  <a:gd name="T57" fmla="*/ 3554 h 794"/>
                  <a:gd name="T58" fmla="*/ 1998 w 504"/>
                  <a:gd name="T59" fmla="*/ 3691 h 794"/>
                  <a:gd name="T60" fmla="*/ 2078 w 504"/>
                  <a:gd name="T61" fmla="*/ 3834 h 794"/>
                  <a:gd name="T62" fmla="*/ 2115 w 504"/>
                  <a:gd name="T63" fmla="*/ 3977 h 794"/>
                  <a:gd name="T64" fmla="*/ 2078 w 504"/>
                  <a:gd name="T65" fmla="*/ 4127 h 794"/>
                  <a:gd name="T66" fmla="*/ 1921 w 504"/>
                  <a:gd name="T67" fmla="*/ 4278 h 794"/>
                  <a:gd name="T68" fmla="*/ 1770 w 504"/>
                  <a:gd name="T69" fmla="*/ 4343 h 794"/>
                  <a:gd name="T70" fmla="*/ 1537 w 504"/>
                  <a:gd name="T71" fmla="*/ 4343 h 794"/>
                  <a:gd name="T72" fmla="*/ 1374 w 504"/>
                  <a:gd name="T73" fmla="*/ 4278 h 794"/>
                  <a:gd name="T74" fmla="*/ 1217 w 504"/>
                  <a:gd name="T75" fmla="*/ 4127 h 794"/>
                  <a:gd name="T76" fmla="*/ 1193 w 504"/>
                  <a:gd name="T77" fmla="*/ 3977 h 794"/>
                  <a:gd name="T78" fmla="*/ 1217 w 504"/>
                  <a:gd name="T79" fmla="*/ 3834 h 794"/>
                  <a:gd name="T80" fmla="*/ 1307 w 504"/>
                  <a:gd name="T81" fmla="*/ 3691 h 794"/>
                  <a:gd name="T82" fmla="*/ 1193 w 504"/>
                  <a:gd name="T83" fmla="*/ 3533 h 794"/>
                  <a:gd name="T84" fmla="*/ 0 w 504"/>
                  <a:gd name="T85" fmla="*/ 2604 h 794"/>
                  <a:gd name="T86" fmla="*/ 91 w 504"/>
                  <a:gd name="T87" fmla="*/ 2506 h 794"/>
                  <a:gd name="T88" fmla="*/ 226 w 504"/>
                  <a:gd name="T89" fmla="*/ 2484 h 794"/>
                  <a:gd name="T90" fmla="*/ 435 w 504"/>
                  <a:gd name="T91" fmla="*/ 2583 h 794"/>
                  <a:gd name="T92" fmla="*/ 607 w 504"/>
                  <a:gd name="T93" fmla="*/ 2571 h 794"/>
                  <a:gd name="T94" fmla="*/ 795 w 504"/>
                  <a:gd name="T95" fmla="*/ 2493 h 794"/>
                  <a:gd name="T96" fmla="*/ 924 w 504"/>
                  <a:gd name="T97" fmla="*/ 2356 h 794"/>
                  <a:gd name="T98" fmla="*/ 952 w 504"/>
                  <a:gd name="T99" fmla="*/ 2183 h 794"/>
                  <a:gd name="T100" fmla="*/ 924 w 504"/>
                  <a:gd name="T101" fmla="*/ 2017 h 794"/>
                  <a:gd name="T102" fmla="*/ 795 w 504"/>
                  <a:gd name="T103" fmla="*/ 1882 h 794"/>
                  <a:gd name="T104" fmla="*/ 607 w 504"/>
                  <a:gd name="T105" fmla="*/ 1804 h 794"/>
                  <a:gd name="T106" fmla="*/ 435 w 504"/>
                  <a:gd name="T107" fmla="*/ 1804 h 794"/>
                  <a:gd name="T108" fmla="*/ 226 w 504"/>
                  <a:gd name="T109" fmla="*/ 1894 h 794"/>
                  <a:gd name="T110" fmla="*/ 91 w 504"/>
                  <a:gd name="T111" fmla="*/ 1871 h 794"/>
                  <a:gd name="T112" fmla="*/ 0 w 504"/>
                  <a:gd name="T113" fmla="*/ 798 h 7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4"/>
                  <a:gd name="T172" fmla="*/ 0 h 794"/>
                  <a:gd name="T173" fmla="*/ 504 w 504"/>
                  <a:gd name="T174" fmla="*/ 794 h 79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4" h="794">
                    <a:moveTo>
                      <a:pt x="177" y="146"/>
                    </a:moveTo>
                    <a:lnTo>
                      <a:pt x="193" y="133"/>
                    </a:lnTo>
                    <a:lnTo>
                      <a:pt x="197" y="119"/>
                    </a:lnTo>
                    <a:lnTo>
                      <a:pt x="197" y="113"/>
                    </a:lnTo>
                    <a:lnTo>
                      <a:pt x="185" y="93"/>
                    </a:lnTo>
                    <a:lnTo>
                      <a:pt x="179" y="79"/>
                    </a:lnTo>
                    <a:lnTo>
                      <a:pt x="179" y="67"/>
                    </a:lnTo>
                    <a:lnTo>
                      <a:pt x="181" y="54"/>
                    </a:lnTo>
                    <a:lnTo>
                      <a:pt x="185" y="40"/>
                    </a:lnTo>
                    <a:lnTo>
                      <a:pt x="195" y="26"/>
                    </a:lnTo>
                    <a:lnTo>
                      <a:pt x="209" y="12"/>
                    </a:lnTo>
                    <a:lnTo>
                      <a:pt x="221" y="6"/>
                    </a:lnTo>
                    <a:lnTo>
                      <a:pt x="232" y="0"/>
                    </a:lnTo>
                    <a:lnTo>
                      <a:pt x="250" y="0"/>
                    </a:lnTo>
                    <a:lnTo>
                      <a:pt x="270" y="0"/>
                    </a:lnTo>
                    <a:lnTo>
                      <a:pt x="282" y="6"/>
                    </a:lnTo>
                    <a:lnTo>
                      <a:pt x="294" y="12"/>
                    </a:lnTo>
                    <a:lnTo>
                      <a:pt x="307" y="26"/>
                    </a:lnTo>
                    <a:lnTo>
                      <a:pt x="317" y="40"/>
                    </a:lnTo>
                    <a:lnTo>
                      <a:pt x="321" y="54"/>
                    </a:lnTo>
                    <a:lnTo>
                      <a:pt x="321" y="67"/>
                    </a:lnTo>
                    <a:lnTo>
                      <a:pt x="321" y="79"/>
                    </a:lnTo>
                    <a:lnTo>
                      <a:pt x="317" y="93"/>
                    </a:lnTo>
                    <a:lnTo>
                      <a:pt x="305" y="113"/>
                    </a:lnTo>
                    <a:lnTo>
                      <a:pt x="305" y="119"/>
                    </a:lnTo>
                    <a:lnTo>
                      <a:pt x="309" y="133"/>
                    </a:lnTo>
                    <a:lnTo>
                      <a:pt x="321" y="146"/>
                    </a:lnTo>
                    <a:lnTo>
                      <a:pt x="504" y="146"/>
                    </a:lnTo>
                    <a:lnTo>
                      <a:pt x="504" y="334"/>
                    </a:lnTo>
                    <a:lnTo>
                      <a:pt x="493" y="342"/>
                    </a:lnTo>
                    <a:lnTo>
                      <a:pt x="479" y="346"/>
                    </a:lnTo>
                    <a:lnTo>
                      <a:pt x="471" y="346"/>
                    </a:lnTo>
                    <a:lnTo>
                      <a:pt x="453" y="334"/>
                    </a:lnTo>
                    <a:lnTo>
                      <a:pt x="439" y="330"/>
                    </a:lnTo>
                    <a:lnTo>
                      <a:pt x="428" y="330"/>
                    </a:lnTo>
                    <a:lnTo>
                      <a:pt x="414" y="330"/>
                    </a:lnTo>
                    <a:lnTo>
                      <a:pt x="400" y="334"/>
                    </a:lnTo>
                    <a:lnTo>
                      <a:pt x="384" y="344"/>
                    </a:lnTo>
                    <a:lnTo>
                      <a:pt x="372" y="358"/>
                    </a:lnTo>
                    <a:lnTo>
                      <a:pt x="366" y="369"/>
                    </a:lnTo>
                    <a:lnTo>
                      <a:pt x="361" y="383"/>
                    </a:lnTo>
                    <a:lnTo>
                      <a:pt x="361" y="399"/>
                    </a:lnTo>
                    <a:lnTo>
                      <a:pt x="361" y="419"/>
                    </a:lnTo>
                    <a:lnTo>
                      <a:pt x="366" y="431"/>
                    </a:lnTo>
                    <a:lnTo>
                      <a:pt x="372" y="442"/>
                    </a:lnTo>
                    <a:lnTo>
                      <a:pt x="384" y="456"/>
                    </a:lnTo>
                    <a:lnTo>
                      <a:pt x="400" y="466"/>
                    </a:lnTo>
                    <a:lnTo>
                      <a:pt x="414" y="470"/>
                    </a:lnTo>
                    <a:lnTo>
                      <a:pt x="428" y="472"/>
                    </a:lnTo>
                    <a:lnTo>
                      <a:pt x="439" y="472"/>
                    </a:lnTo>
                    <a:lnTo>
                      <a:pt x="453" y="466"/>
                    </a:lnTo>
                    <a:lnTo>
                      <a:pt x="473" y="454"/>
                    </a:lnTo>
                    <a:lnTo>
                      <a:pt x="479" y="454"/>
                    </a:lnTo>
                    <a:lnTo>
                      <a:pt x="493" y="458"/>
                    </a:lnTo>
                    <a:lnTo>
                      <a:pt x="504" y="468"/>
                    </a:lnTo>
                    <a:lnTo>
                      <a:pt x="504" y="646"/>
                    </a:lnTo>
                    <a:lnTo>
                      <a:pt x="329" y="646"/>
                    </a:lnTo>
                    <a:lnTo>
                      <a:pt x="325" y="650"/>
                    </a:lnTo>
                    <a:lnTo>
                      <a:pt x="311" y="662"/>
                    </a:lnTo>
                    <a:lnTo>
                      <a:pt x="307" y="675"/>
                    </a:lnTo>
                    <a:lnTo>
                      <a:pt x="307" y="681"/>
                    </a:lnTo>
                    <a:lnTo>
                      <a:pt x="319" y="701"/>
                    </a:lnTo>
                    <a:lnTo>
                      <a:pt x="325" y="715"/>
                    </a:lnTo>
                    <a:lnTo>
                      <a:pt x="325" y="727"/>
                    </a:lnTo>
                    <a:lnTo>
                      <a:pt x="323" y="741"/>
                    </a:lnTo>
                    <a:lnTo>
                      <a:pt x="319" y="754"/>
                    </a:lnTo>
                    <a:lnTo>
                      <a:pt x="309" y="768"/>
                    </a:lnTo>
                    <a:lnTo>
                      <a:pt x="295" y="782"/>
                    </a:lnTo>
                    <a:lnTo>
                      <a:pt x="284" y="788"/>
                    </a:lnTo>
                    <a:lnTo>
                      <a:pt x="272" y="794"/>
                    </a:lnTo>
                    <a:lnTo>
                      <a:pt x="254" y="794"/>
                    </a:lnTo>
                    <a:lnTo>
                      <a:pt x="236" y="794"/>
                    </a:lnTo>
                    <a:lnTo>
                      <a:pt x="223" y="788"/>
                    </a:lnTo>
                    <a:lnTo>
                      <a:pt x="211" y="782"/>
                    </a:lnTo>
                    <a:lnTo>
                      <a:pt x="197" y="768"/>
                    </a:lnTo>
                    <a:lnTo>
                      <a:pt x="187" y="754"/>
                    </a:lnTo>
                    <a:lnTo>
                      <a:pt x="183" y="741"/>
                    </a:lnTo>
                    <a:lnTo>
                      <a:pt x="183" y="727"/>
                    </a:lnTo>
                    <a:lnTo>
                      <a:pt x="183" y="715"/>
                    </a:lnTo>
                    <a:lnTo>
                      <a:pt x="187" y="701"/>
                    </a:lnTo>
                    <a:lnTo>
                      <a:pt x="201" y="681"/>
                    </a:lnTo>
                    <a:lnTo>
                      <a:pt x="201" y="675"/>
                    </a:lnTo>
                    <a:lnTo>
                      <a:pt x="197" y="662"/>
                    </a:lnTo>
                    <a:lnTo>
                      <a:pt x="183" y="646"/>
                    </a:lnTo>
                    <a:lnTo>
                      <a:pt x="0" y="646"/>
                    </a:lnTo>
                    <a:lnTo>
                      <a:pt x="0" y="476"/>
                    </a:lnTo>
                    <a:lnTo>
                      <a:pt x="2" y="472"/>
                    </a:lnTo>
                    <a:lnTo>
                      <a:pt x="14" y="458"/>
                    </a:lnTo>
                    <a:lnTo>
                      <a:pt x="27" y="454"/>
                    </a:lnTo>
                    <a:lnTo>
                      <a:pt x="35" y="454"/>
                    </a:lnTo>
                    <a:lnTo>
                      <a:pt x="55" y="466"/>
                    </a:lnTo>
                    <a:lnTo>
                      <a:pt x="67" y="472"/>
                    </a:lnTo>
                    <a:lnTo>
                      <a:pt x="81" y="472"/>
                    </a:lnTo>
                    <a:lnTo>
                      <a:pt x="93" y="470"/>
                    </a:lnTo>
                    <a:lnTo>
                      <a:pt x="106" y="466"/>
                    </a:lnTo>
                    <a:lnTo>
                      <a:pt x="122" y="456"/>
                    </a:lnTo>
                    <a:lnTo>
                      <a:pt x="134" y="442"/>
                    </a:lnTo>
                    <a:lnTo>
                      <a:pt x="142" y="431"/>
                    </a:lnTo>
                    <a:lnTo>
                      <a:pt x="146" y="419"/>
                    </a:lnTo>
                    <a:lnTo>
                      <a:pt x="146" y="399"/>
                    </a:lnTo>
                    <a:lnTo>
                      <a:pt x="146" y="383"/>
                    </a:lnTo>
                    <a:lnTo>
                      <a:pt x="142" y="369"/>
                    </a:lnTo>
                    <a:lnTo>
                      <a:pt x="134" y="358"/>
                    </a:lnTo>
                    <a:lnTo>
                      <a:pt x="122" y="344"/>
                    </a:lnTo>
                    <a:lnTo>
                      <a:pt x="106" y="334"/>
                    </a:lnTo>
                    <a:lnTo>
                      <a:pt x="93" y="330"/>
                    </a:lnTo>
                    <a:lnTo>
                      <a:pt x="81" y="330"/>
                    </a:lnTo>
                    <a:lnTo>
                      <a:pt x="67" y="330"/>
                    </a:lnTo>
                    <a:lnTo>
                      <a:pt x="55" y="334"/>
                    </a:lnTo>
                    <a:lnTo>
                      <a:pt x="35" y="346"/>
                    </a:lnTo>
                    <a:lnTo>
                      <a:pt x="27" y="346"/>
                    </a:lnTo>
                    <a:lnTo>
                      <a:pt x="14" y="342"/>
                    </a:lnTo>
                    <a:lnTo>
                      <a:pt x="0" y="334"/>
                    </a:lnTo>
                    <a:lnTo>
                      <a:pt x="0" y="146"/>
                    </a:lnTo>
                    <a:lnTo>
                      <a:pt x="177" y="146"/>
                    </a:lnTo>
                    <a:close/>
                  </a:path>
                </a:pathLst>
              </a:custGeom>
              <a:solidFill>
                <a:srgbClr val="CC3399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lIns="62633" tIns="31317" rIns="62633" bIns="31317" anchor="ctr"/>
              <a:lstStyle/>
              <a:p>
                <a:pPr algn="ctr" defTabSz="622021">
                  <a:defRPr/>
                </a:pPr>
                <a:endParaRPr lang="en-GB" sz="1350" b="1" kern="0" dirty="0">
                  <a:solidFill>
                    <a:sysClr val="windowText" lastClr="000000"/>
                  </a:solidFill>
                </a:endParaRP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Master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MUsT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Protocol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Development</a:t>
                </a:r>
              </a:p>
              <a:p>
                <a:pPr algn="ctr" defTabSz="622021">
                  <a:defRPr/>
                </a:pPr>
                <a:endParaRPr lang="en-GB" sz="135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6497F7F0-1171-467A-95CD-074ECD5A2BD6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6566928" y="1614467"/>
                <a:ext cx="2675515" cy="1705221"/>
              </a:xfrm>
              <a:custGeom>
                <a:avLst/>
                <a:gdLst>
                  <a:gd name="T0" fmla="*/ 2202 w 650"/>
                  <a:gd name="T1" fmla="*/ 56 h 502"/>
                  <a:gd name="T2" fmla="*/ 2228 w 650"/>
                  <a:gd name="T3" fmla="*/ 174 h 502"/>
                  <a:gd name="T4" fmla="*/ 2118 w 650"/>
                  <a:gd name="T5" fmla="*/ 350 h 502"/>
                  <a:gd name="T6" fmla="*/ 2131 w 650"/>
                  <a:gd name="T7" fmla="*/ 486 h 502"/>
                  <a:gd name="T8" fmla="*/ 2215 w 650"/>
                  <a:gd name="T9" fmla="*/ 652 h 502"/>
                  <a:gd name="T10" fmla="*/ 2387 w 650"/>
                  <a:gd name="T11" fmla="*/ 759 h 502"/>
                  <a:gd name="T12" fmla="*/ 2581 w 650"/>
                  <a:gd name="T13" fmla="*/ 775 h 502"/>
                  <a:gd name="T14" fmla="*/ 2783 w 650"/>
                  <a:gd name="T15" fmla="*/ 759 h 502"/>
                  <a:gd name="T16" fmla="*/ 2951 w 650"/>
                  <a:gd name="T17" fmla="*/ 652 h 502"/>
                  <a:gd name="T18" fmla="*/ 3042 w 650"/>
                  <a:gd name="T19" fmla="*/ 486 h 502"/>
                  <a:gd name="T20" fmla="*/ 3042 w 650"/>
                  <a:gd name="T21" fmla="*/ 350 h 502"/>
                  <a:gd name="T22" fmla="*/ 2938 w 650"/>
                  <a:gd name="T23" fmla="*/ 174 h 502"/>
                  <a:gd name="T24" fmla="*/ 2951 w 650"/>
                  <a:gd name="T25" fmla="*/ 56 h 502"/>
                  <a:gd name="T26" fmla="*/ 3028 w 650"/>
                  <a:gd name="T27" fmla="*/ 0 h 502"/>
                  <a:gd name="T28" fmla="*/ 4234 w 650"/>
                  <a:gd name="T29" fmla="*/ 970 h 502"/>
                  <a:gd name="T30" fmla="*/ 4064 w 650"/>
                  <a:gd name="T31" fmla="*/ 1092 h 502"/>
                  <a:gd name="T32" fmla="*/ 3903 w 650"/>
                  <a:gd name="T33" fmla="*/ 1027 h 502"/>
                  <a:gd name="T34" fmla="*/ 3719 w 650"/>
                  <a:gd name="T35" fmla="*/ 993 h 502"/>
                  <a:gd name="T36" fmla="*/ 3550 w 650"/>
                  <a:gd name="T37" fmla="*/ 1027 h 502"/>
                  <a:gd name="T38" fmla="*/ 3373 w 650"/>
                  <a:gd name="T39" fmla="*/ 1157 h 502"/>
                  <a:gd name="T40" fmla="*/ 3296 w 650"/>
                  <a:gd name="T41" fmla="*/ 1284 h 502"/>
                  <a:gd name="T42" fmla="*/ 3296 w 650"/>
                  <a:gd name="T43" fmla="*/ 1479 h 502"/>
                  <a:gd name="T44" fmla="*/ 3373 w 650"/>
                  <a:gd name="T45" fmla="*/ 1615 h 502"/>
                  <a:gd name="T46" fmla="*/ 3550 w 650"/>
                  <a:gd name="T47" fmla="*/ 1736 h 502"/>
                  <a:gd name="T48" fmla="*/ 3719 w 650"/>
                  <a:gd name="T49" fmla="*/ 1772 h 502"/>
                  <a:gd name="T50" fmla="*/ 3903 w 650"/>
                  <a:gd name="T51" fmla="*/ 1736 h 502"/>
                  <a:gd name="T52" fmla="*/ 4064 w 650"/>
                  <a:gd name="T53" fmla="*/ 1671 h 502"/>
                  <a:gd name="T54" fmla="*/ 4234 w 650"/>
                  <a:gd name="T55" fmla="*/ 1757 h 502"/>
                  <a:gd name="T56" fmla="*/ 3028 w 650"/>
                  <a:gd name="T57" fmla="*/ 2729 h 502"/>
                  <a:gd name="T58" fmla="*/ 2951 w 650"/>
                  <a:gd name="T59" fmla="*/ 2664 h 502"/>
                  <a:gd name="T60" fmla="*/ 2927 w 650"/>
                  <a:gd name="T61" fmla="*/ 2555 h 502"/>
                  <a:gd name="T62" fmla="*/ 3042 w 650"/>
                  <a:gd name="T63" fmla="*/ 2388 h 502"/>
                  <a:gd name="T64" fmla="*/ 3042 w 650"/>
                  <a:gd name="T65" fmla="*/ 2233 h 502"/>
                  <a:gd name="T66" fmla="*/ 2951 w 650"/>
                  <a:gd name="T67" fmla="*/ 2081 h 502"/>
                  <a:gd name="T68" fmla="*/ 2770 w 650"/>
                  <a:gd name="T69" fmla="*/ 1976 h 502"/>
                  <a:gd name="T70" fmla="*/ 2581 w 650"/>
                  <a:gd name="T71" fmla="*/ 1953 h 502"/>
                  <a:gd name="T72" fmla="*/ 2387 w 650"/>
                  <a:gd name="T73" fmla="*/ 1976 h 502"/>
                  <a:gd name="T74" fmla="*/ 2202 w 650"/>
                  <a:gd name="T75" fmla="*/ 2081 h 502"/>
                  <a:gd name="T76" fmla="*/ 2118 w 650"/>
                  <a:gd name="T77" fmla="*/ 2233 h 502"/>
                  <a:gd name="T78" fmla="*/ 2118 w 650"/>
                  <a:gd name="T79" fmla="*/ 2388 h 502"/>
                  <a:gd name="T80" fmla="*/ 2228 w 650"/>
                  <a:gd name="T81" fmla="*/ 2555 h 502"/>
                  <a:gd name="T82" fmla="*/ 2202 w 650"/>
                  <a:gd name="T83" fmla="*/ 2664 h 502"/>
                  <a:gd name="T84" fmla="*/ 932 w 650"/>
                  <a:gd name="T85" fmla="*/ 2729 h 502"/>
                  <a:gd name="T86" fmla="*/ 932 w 650"/>
                  <a:gd name="T87" fmla="*/ 1772 h 502"/>
                  <a:gd name="T88" fmla="*/ 768 w 650"/>
                  <a:gd name="T89" fmla="*/ 1680 h 502"/>
                  <a:gd name="T90" fmla="*/ 600 w 650"/>
                  <a:gd name="T91" fmla="*/ 1749 h 502"/>
                  <a:gd name="T92" fmla="*/ 422 w 650"/>
                  <a:gd name="T93" fmla="*/ 1780 h 502"/>
                  <a:gd name="T94" fmla="*/ 254 w 650"/>
                  <a:gd name="T95" fmla="*/ 1749 h 502"/>
                  <a:gd name="T96" fmla="*/ 73 w 650"/>
                  <a:gd name="T97" fmla="*/ 1615 h 502"/>
                  <a:gd name="T98" fmla="*/ 0 w 650"/>
                  <a:gd name="T99" fmla="*/ 1492 h 502"/>
                  <a:gd name="T100" fmla="*/ 0 w 650"/>
                  <a:gd name="T101" fmla="*/ 1293 h 502"/>
                  <a:gd name="T102" fmla="*/ 73 w 650"/>
                  <a:gd name="T103" fmla="*/ 1157 h 502"/>
                  <a:gd name="T104" fmla="*/ 254 w 650"/>
                  <a:gd name="T105" fmla="*/ 1027 h 502"/>
                  <a:gd name="T106" fmla="*/ 422 w 650"/>
                  <a:gd name="T107" fmla="*/ 1006 h 502"/>
                  <a:gd name="T108" fmla="*/ 600 w 650"/>
                  <a:gd name="T109" fmla="*/ 1027 h 502"/>
                  <a:gd name="T110" fmla="*/ 768 w 650"/>
                  <a:gd name="T111" fmla="*/ 1092 h 502"/>
                  <a:gd name="T112" fmla="*/ 932 w 650"/>
                  <a:gd name="T113" fmla="*/ 1027 h 502"/>
                  <a:gd name="T114" fmla="*/ 2094 w 650"/>
                  <a:gd name="T115" fmla="*/ 0 h 5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50"/>
                  <a:gd name="T175" fmla="*/ 0 h 502"/>
                  <a:gd name="T176" fmla="*/ 650 w 650"/>
                  <a:gd name="T177" fmla="*/ 502 h 5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50" h="502">
                    <a:moveTo>
                      <a:pt x="327" y="0"/>
                    </a:moveTo>
                    <a:lnTo>
                      <a:pt x="338" y="10"/>
                    </a:lnTo>
                    <a:lnTo>
                      <a:pt x="342" y="24"/>
                    </a:lnTo>
                    <a:lnTo>
                      <a:pt x="342" y="32"/>
                    </a:lnTo>
                    <a:lnTo>
                      <a:pt x="331" y="52"/>
                    </a:lnTo>
                    <a:lnTo>
                      <a:pt x="325" y="64"/>
                    </a:lnTo>
                    <a:lnTo>
                      <a:pt x="325" y="77"/>
                    </a:lnTo>
                    <a:lnTo>
                      <a:pt x="327" y="89"/>
                    </a:lnTo>
                    <a:lnTo>
                      <a:pt x="331" y="103"/>
                    </a:lnTo>
                    <a:lnTo>
                      <a:pt x="340" y="119"/>
                    </a:lnTo>
                    <a:lnTo>
                      <a:pt x="354" y="131"/>
                    </a:lnTo>
                    <a:lnTo>
                      <a:pt x="366" y="139"/>
                    </a:lnTo>
                    <a:lnTo>
                      <a:pt x="378" y="142"/>
                    </a:lnTo>
                    <a:lnTo>
                      <a:pt x="396" y="142"/>
                    </a:lnTo>
                    <a:lnTo>
                      <a:pt x="413" y="142"/>
                    </a:lnTo>
                    <a:lnTo>
                      <a:pt x="427" y="139"/>
                    </a:lnTo>
                    <a:lnTo>
                      <a:pt x="439" y="131"/>
                    </a:lnTo>
                    <a:lnTo>
                      <a:pt x="453" y="119"/>
                    </a:lnTo>
                    <a:lnTo>
                      <a:pt x="461" y="103"/>
                    </a:lnTo>
                    <a:lnTo>
                      <a:pt x="467" y="89"/>
                    </a:lnTo>
                    <a:lnTo>
                      <a:pt x="467" y="77"/>
                    </a:lnTo>
                    <a:lnTo>
                      <a:pt x="467" y="64"/>
                    </a:lnTo>
                    <a:lnTo>
                      <a:pt x="461" y="52"/>
                    </a:lnTo>
                    <a:lnTo>
                      <a:pt x="451" y="32"/>
                    </a:lnTo>
                    <a:lnTo>
                      <a:pt x="449" y="24"/>
                    </a:lnTo>
                    <a:lnTo>
                      <a:pt x="453" y="10"/>
                    </a:lnTo>
                    <a:lnTo>
                      <a:pt x="469" y="0"/>
                    </a:lnTo>
                    <a:lnTo>
                      <a:pt x="465" y="0"/>
                    </a:lnTo>
                    <a:lnTo>
                      <a:pt x="650" y="0"/>
                    </a:lnTo>
                    <a:lnTo>
                      <a:pt x="650" y="178"/>
                    </a:lnTo>
                    <a:lnTo>
                      <a:pt x="638" y="196"/>
                    </a:lnTo>
                    <a:lnTo>
                      <a:pt x="624" y="200"/>
                    </a:lnTo>
                    <a:lnTo>
                      <a:pt x="616" y="200"/>
                    </a:lnTo>
                    <a:lnTo>
                      <a:pt x="599" y="188"/>
                    </a:lnTo>
                    <a:lnTo>
                      <a:pt x="585" y="182"/>
                    </a:lnTo>
                    <a:lnTo>
                      <a:pt x="571" y="182"/>
                    </a:lnTo>
                    <a:lnTo>
                      <a:pt x="559" y="184"/>
                    </a:lnTo>
                    <a:lnTo>
                      <a:pt x="545" y="188"/>
                    </a:lnTo>
                    <a:lnTo>
                      <a:pt x="530" y="198"/>
                    </a:lnTo>
                    <a:lnTo>
                      <a:pt x="518" y="212"/>
                    </a:lnTo>
                    <a:lnTo>
                      <a:pt x="510" y="223"/>
                    </a:lnTo>
                    <a:lnTo>
                      <a:pt x="506" y="235"/>
                    </a:lnTo>
                    <a:lnTo>
                      <a:pt x="506" y="253"/>
                    </a:lnTo>
                    <a:lnTo>
                      <a:pt x="506" y="271"/>
                    </a:lnTo>
                    <a:lnTo>
                      <a:pt x="510" y="283"/>
                    </a:lnTo>
                    <a:lnTo>
                      <a:pt x="518" y="296"/>
                    </a:lnTo>
                    <a:lnTo>
                      <a:pt x="530" y="310"/>
                    </a:lnTo>
                    <a:lnTo>
                      <a:pt x="545" y="318"/>
                    </a:lnTo>
                    <a:lnTo>
                      <a:pt x="559" y="324"/>
                    </a:lnTo>
                    <a:lnTo>
                      <a:pt x="571" y="324"/>
                    </a:lnTo>
                    <a:lnTo>
                      <a:pt x="585" y="324"/>
                    </a:lnTo>
                    <a:lnTo>
                      <a:pt x="599" y="318"/>
                    </a:lnTo>
                    <a:lnTo>
                      <a:pt x="616" y="306"/>
                    </a:lnTo>
                    <a:lnTo>
                      <a:pt x="624" y="306"/>
                    </a:lnTo>
                    <a:lnTo>
                      <a:pt x="636" y="314"/>
                    </a:lnTo>
                    <a:lnTo>
                      <a:pt x="650" y="322"/>
                    </a:lnTo>
                    <a:lnTo>
                      <a:pt x="650" y="500"/>
                    </a:lnTo>
                    <a:lnTo>
                      <a:pt x="465" y="500"/>
                    </a:lnTo>
                    <a:lnTo>
                      <a:pt x="467" y="502"/>
                    </a:lnTo>
                    <a:lnTo>
                      <a:pt x="453" y="488"/>
                    </a:lnTo>
                    <a:lnTo>
                      <a:pt x="449" y="476"/>
                    </a:lnTo>
                    <a:lnTo>
                      <a:pt x="449" y="468"/>
                    </a:lnTo>
                    <a:lnTo>
                      <a:pt x="461" y="450"/>
                    </a:lnTo>
                    <a:lnTo>
                      <a:pt x="467" y="437"/>
                    </a:lnTo>
                    <a:lnTo>
                      <a:pt x="467" y="423"/>
                    </a:lnTo>
                    <a:lnTo>
                      <a:pt x="467" y="409"/>
                    </a:lnTo>
                    <a:lnTo>
                      <a:pt x="461" y="397"/>
                    </a:lnTo>
                    <a:lnTo>
                      <a:pt x="453" y="381"/>
                    </a:lnTo>
                    <a:lnTo>
                      <a:pt x="439" y="369"/>
                    </a:lnTo>
                    <a:lnTo>
                      <a:pt x="425" y="362"/>
                    </a:lnTo>
                    <a:lnTo>
                      <a:pt x="413" y="358"/>
                    </a:lnTo>
                    <a:lnTo>
                      <a:pt x="396" y="358"/>
                    </a:lnTo>
                    <a:lnTo>
                      <a:pt x="378" y="358"/>
                    </a:lnTo>
                    <a:lnTo>
                      <a:pt x="366" y="362"/>
                    </a:lnTo>
                    <a:lnTo>
                      <a:pt x="352" y="369"/>
                    </a:lnTo>
                    <a:lnTo>
                      <a:pt x="338" y="381"/>
                    </a:lnTo>
                    <a:lnTo>
                      <a:pt x="331" y="397"/>
                    </a:lnTo>
                    <a:lnTo>
                      <a:pt x="325" y="409"/>
                    </a:lnTo>
                    <a:lnTo>
                      <a:pt x="325" y="423"/>
                    </a:lnTo>
                    <a:lnTo>
                      <a:pt x="325" y="437"/>
                    </a:lnTo>
                    <a:lnTo>
                      <a:pt x="331" y="450"/>
                    </a:lnTo>
                    <a:lnTo>
                      <a:pt x="342" y="468"/>
                    </a:lnTo>
                    <a:lnTo>
                      <a:pt x="342" y="476"/>
                    </a:lnTo>
                    <a:lnTo>
                      <a:pt x="338" y="488"/>
                    </a:lnTo>
                    <a:lnTo>
                      <a:pt x="327" y="500"/>
                    </a:lnTo>
                    <a:lnTo>
                      <a:pt x="143" y="500"/>
                    </a:lnTo>
                    <a:lnTo>
                      <a:pt x="143" y="330"/>
                    </a:lnTo>
                    <a:lnTo>
                      <a:pt x="143" y="324"/>
                    </a:lnTo>
                    <a:lnTo>
                      <a:pt x="132" y="312"/>
                    </a:lnTo>
                    <a:lnTo>
                      <a:pt x="118" y="308"/>
                    </a:lnTo>
                    <a:lnTo>
                      <a:pt x="110" y="308"/>
                    </a:lnTo>
                    <a:lnTo>
                      <a:pt x="92" y="320"/>
                    </a:lnTo>
                    <a:lnTo>
                      <a:pt x="78" y="326"/>
                    </a:lnTo>
                    <a:lnTo>
                      <a:pt x="65" y="326"/>
                    </a:lnTo>
                    <a:lnTo>
                      <a:pt x="53" y="324"/>
                    </a:lnTo>
                    <a:lnTo>
                      <a:pt x="39" y="320"/>
                    </a:lnTo>
                    <a:lnTo>
                      <a:pt x="23" y="310"/>
                    </a:lnTo>
                    <a:lnTo>
                      <a:pt x="11" y="296"/>
                    </a:lnTo>
                    <a:lnTo>
                      <a:pt x="3" y="285"/>
                    </a:lnTo>
                    <a:lnTo>
                      <a:pt x="0" y="273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3"/>
                    </a:lnTo>
                    <a:lnTo>
                      <a:pt x="11" y="212"/>
                    </a:lnTo>
                    <a:lnTo>
                      <a:pt x="23" y="198"/>
                    </a:lnTo>
                    <a:lnTo>
                      <a:pt x="39" y="188"/>
                    </a:lnTo>
                    <a:lnTo>
                      <a:pt x="53" y="184"/>
                    </a:lnTo>
                    <a:lnTo>
                      <a:pt x="65" y="184"/>
                    </a:lnTo>
                    <a:lnTo>
                      <a:pt x="78" y="184"/>
                    </a:lnTo>
                    <a:lnTo>
                      <a:pt x="92" y="188"/>
                    </a:lnTo>
                    <a:lnTo>
                      <a:pt x="110" y="200"/>
                    </a:lnTo>
                    <a:lnTo>
                      <a:pt x="118" y="200"/>
                    </a:lnTo>
                    <a:lnTo>
                      <a:pt x="132" y="196"/>
                    </a:lnTo>
                    <a:lnTo>
                      <a:pt x="143" y="188"/>
                    </a:lnTo>
                    <a:lnTo>
                      <a:pt x="143" y="0"/>
                    </a:lnTo>
                    <a:lnTo>
                      <a:pt x="321" y="0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FFFF99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lIns="62633" tIns="31317" rIns="62633" bIns="31317" anchor="ctr"/>
              <a:lstStyle/>
              <a:p>
                <a:pPr algn="ctr" defTabSz="622021">
                  <a:defRPr/>
                </a:pPr>
                <a:r>
                  <a:rPr lang="en-US" sz="1350" b="1" dirty="0"/>
                  <a:t>Biomarker </a:t>
                </a:r>
              </a:p>
              <a:p>
                <a:pPr algn="ctr" defTabSz="622021">
                  <a:defRPr/>
                </a:pPr>
                <a:r>
                  <a:rPr lang="en-US" sz="1350" b="1" dirty="0"/>
                  <a:t>Qualification</a:t>
                </a:r>
              </a:p>
            </p:txBody>
          </p:sp>
        </p:grp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2DEFF6A3-1E28-48CB-94F0-63F7C4F67DAE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423219" y="4075034"/>
              <a:ext cx="2001677" cy="1663749"/>
            </a:xfrm>
            <a:custGeom>
              <a:avLst/>
              <a:gdLst>
                <a:gd name="T0" fmla="*/ 4229 w 648"/>
                <a:gd name="T1" fmla="*/ 0 h 653"/>
                <a:gd name="T2" fmla="*/ 4156 w 648"/>
                <a:gd name="T3" fmla="*/ 1055 h 653"/>
                <a:gd name="T4" fmla="*/ 4012 w 648"/>
                <a:gd name="T5" fmla="*/ 1076 h 653"/>
                <a:gd name="T6" fmla="*/ 3807 w 648"/>
                <a:gd name="T7" fmla="*/ 990 h 653"/>
                <a:gd name="T8" fmla="*/ 3642 w 648"/>
                <a:gd name="T9" fmla="*/ 990 h 653"/>
                <a:gd name="T10" fmla="*/ 3448 w 648"/>
                <a:gd name="T11" fmla="*/ 1064 h 653"/>
                <a:gd name="T12" fmla="*/ 3315 w 648"/>
                <a:gd name="T13" fmla="*/ 1219 h 653"/>
                <a:gd name="T14" fmla="*/ 3297 w 648"/>
                <a:gd name="T15" fmla="*/ 1377 h 653"/>
                <a:gd name="T16" fmla="*/ 3315 w 648"/>
                <a:gd name="T17" fmla="*/ 1541 h 653"/>
                <a:gd name="T18" fmla="*/ 3448 w 648"/>
                <a:gd name="T19" fmla="*/ 1682 h 653"/>
                <a:gd name="T20" fmla="*/ 3642 w 648"/>
                <a:gd name="T21" fmla="*/ 1759 h 653"/>
                <a:gd name="T22" fmla="*/ 3807 w 648"/>
                <a:gd name="T23" fmla="*/ 1772 h 653"/>
                <a:gd name="T24" fmla="*/ 4012 w 648"/>
                <a:gd name="T25" fmla="*/ 1671 h 653"/>
                <a:gd name="T26" fmla="*/ 4156 w 648"/>
                <a:gd name="T27" fmla="*/ 1694 h 653"/>
                <a:gd name="T28" fmla="*/ 4229 w 648"/>
                <a:gd name="T29" fmla="*/ 2758 h 653"/>
                <a:gd name="T30" fmla="*/ 3059 w 648"/>
                <a:gd name="T31" fmla="*/ 2770 h 653"/>
                <a:gd name="T32" fmla="*/ 2943 w 648"/>
                <a:gd name="T33" fmla="*/ 2922 h 653"/>
                <a:gd name="T34" fmla="*/ 3022 w 648"/>
                <a:gd name="T35" fmla="*/ 3057 h 653"/>
                <a:gd name="T36" fmla="*/ 3059 w 648"/>
                <a:gd name="T37" fmla="*/ 3200 h 653"/>
                <a:gd name="T38" fmla="*/ 3022 w 648"/>
                <a:gd name="T39" fmla="*/ 3353 h 653"/>
                <a:gd name="T40" fmla="*/ 2878 w 648"/>
                <a:gd name="T41" fmla="*/ 3501 h 653"/>
                <a:gd name="T42" fmla="*/ 2714 w 648"/>
                <a:gd name="T43" fmla="*/ 3566 h 653"/>
                <a:gd name="T44" fmla="*/ 2480 w 648"/>
                <a:gd name="T45" fmla="*/ 3566 h 653"/>
                <a:gd name="T46" fmla="*/ 2330 w 648"/>
                <a:gd name="T47" fmla="*/ 3501 h 653"/>
                <a:gd name="T48" fmla="*/ 2172 w 648"/>
                <a:gd name="T49" fmla="*/ 3353 h 653"/>
                <a:gd name="T50" fmla="*/ 2134 w 648"/>
                <a:gd name="T51" fmla="*/ 3200 h 653"/>
                <a:gd name="T52" fmla="*/ 2172 w 648"/>
                <a:gd name="T53" fmla="*/ 3057 h 653"/>
                <a:gd name="T54" fmla="*/ 2252 w 648"/>
                <a:gd name="T55" fmla="*/ 2922 h 653"/>
                <a:gd name="T56" fmla="*/ 2134 w 648"/>
                <a:gd name="T57" fmla="*/ 2758 h 653"/>
                <a:gd name="T58" fmla="*/ 940 w 648"/>
                <a:gd name="T59" fmla="*/ 1749 h 653"/>
                <a:gd name="T60" fmla="*/ 848 w 648"/>
                <a:gd name="T61" fmla="*/ 1694 h 653"/>
                <a:gd name="T62" fmla="*/ 719 w 648"/>
                <a:gd name="T63" fmla="*/ 1671 h 653"/>
                <a:gd name="T64" fmla="*/ 518 w 648"/>
                <a:gd name="T65" fmla="*/ 1772 h 653"/>
                <a:gd name="T66" fmla="*/ 333 w 648"/>
                <a:gd name="T67" fmla="*/ 1759 h 653"/>
                <a:gd name="T68" fmla="*/ 157 w 648"/>
                <a:gd name="T69" fmla="*/ 1682 h 653"/>
                <a:gd name="T70" fmla="*/ 24 w 648"/>
                <a:gd name="T71" fmla="*/ 1541 h 653"/>
                <a:gd name="T72" fmla="*/ 0 w 648"/>
                <a:gd name="T73" fmla="*/ 1377 h 653"/>
                <a:gd name="T74" fmla="*/ 24 w 648"/>
                <a:gd name="T75" fmla="*/ 1219 h 653"/>
                <a:gd name="T76" fmla="*/ 157 w 648"/>
                <a:gd name="T77" fmla="*/ 1064 h 653"/>
                <a:gd name="T78" fmla="*/ 333 w 648"/>
                <a:gd name="T79" fmla="*/ 990 h 653"/>
                <a:gd name="T80" fmla="*/ 518 w 648"/>
                <a:gd name="T81" fmla="*/ 990 h 653"/>
                <a:gd name="T82" fmla="*/ 719 w 648"/>
                <a:gd name="T83" fmla="*/ 1076 h 653"/>
                <a:gd name="T84" fmla="*/ 848 w 648"/>
                <a:gd name="T85" fmla="*/ 1055 h 653"/>
                <a:gd name="T86" fmla="*/ 940 w 648"/>
                <a:gd name="T87" fmla="*/ 0 h 653"/>
                <a:gd name="T88" fmla="*/ 2134 w 648"/>
                <a:gd name="T89" fmla="*/ 12 h 653"/>
                <a:gd name="T90" fmla="*/ 2252 w 648"/>
                <a:gd name="T91" fmla="*/ 158 h 653"/>
                <a:gd name="T92" fmla="*/ 2162 w 648"/>
                <a:gd name="T93" fmla="*/ 301 h 653"/>
                <a:gd name="T94" fmla="*/ 2134 w 648"/>
                <a:gd name="T95" fmla="*/ 444 h 653"/>
                <a:gd name="T96" fmla="*/ 2162 w 648"/>
                <a:gd name="T97" fmla="*/ 590 h 653"/>
                <a:gd name="T98" fmla="*/ 2315 w 648"/>
                <a:gd name="T99" fmla="*/ 745 h 653"/>
                <a:gd name="T100" fmla="*/ 2480 w 648"/>
                <a:gd name="T101" fmla="*/ 810 h 653"/>
                <a:gd name="T102" fmla="*/ 2714 w 648"/>
                <a:gd name="T103" fmla="*/ 810 h 653"/>
                <a:gd name="T104" fmla="*/ 2863 w 648"/>
                <a:gd name="T105" fmla="*/ 745 h 653"/>
                <a:gd name="T106" fmla="*/ 3022 w 648"/>
                <a:gd name="T107" fmla="*/ 590 h 653"/>
                <a:gd name="T108" fmla="*/ 3059 w 648"/>
                <a:gd name="T109" fmla="*/ 444 h 653"/>
                <a:gd name="T110" fmla="*/ 3022 w 648"/>
                <a:gd name="T111" fmla="*/ 301 h 653"/>
                <a:gd name="T112" fmla="*/ 2943 w 648"/>
                <a:gd name="T113" fmla="*/ 158 h 653"/>
                <a:gd name="T114" fmla="*/ 3059 w 648"/>
                <a:gd name="T115" fmla="*/ 12 h 6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653"/>
                <a:gd name="T176" fmla="*/ 648 w 648"/>
                <a:gd name="T177" fmla="*/ 653 h 6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653">
                  <a:moveTo>
                    <a:pt x="473" y="0"/>
                  </a:moveTo>
                  <a:lnTo>
                    <a:pt x="648" y="0"/>
                  </a:lnTo>
                  <a:lnTo>
                    <a:pt x="648" y="185"/>
                  </a:lnTo>
                  <a:lnTo>
                    <a:pt x="637" y="193"/>
                  </a:lnTo>
                  <a:lnTo>
                    <a:pt x="623" y="199"/>
                  </a:lnTo>
                  <a:lnTo>
                    <a:pt x="615" y="197"/>
                  </a:lnTo>
                  <a:lnTo>
                    <a:pt x="597" y="187"/>
                  </a:lnTo>
                  <a:lnTo>
                    <a:pt x="583" y="181"/>
                  </a:lnTo>
                  <a:lnTo>
                    <a:pt x="570" y="181"/>
                  </a:lnTo>
                  <a:lnTo>
                    <a:pt x="558" y="181"/>
                  </a:lnTo>
                  <a:lnTo>
                    <a:pt x="544" y="187"/>
                  </a:lnTo>
                  <a:lnTo>
                    <a:pt x="528" y="195"/>
                  </a:lnTo>
                  <a:lnTo>
                    <a:pt x="516" y="209"/>
                  </a:lnTo>
                  <a:lnTo>
                    <a:pt x="508" y="223"/>
                  </a:lnTo>
                  <a:lnTo>
                    <a:pt x="505" y="235"/>
                  </a:lnTo>
                  <a:lnTo>
                    <a:pt x="505" y="252"/>
                  </a:lnTo>
                  <a:lnTo>
                    <a:pt x="505" y="270"/>
                  </a:lnTo>
                  <a:lnTo>
                    <a:pt x="508" y="282"/>
                  </a:lnTo>
                  <a:lnTo>
                    <a:pt x="516" y="294"/>
                  </a:lnTo>
                  <a:lnTo>
                    <a:pt x="528" y="308"/>
                  </a:lnTo>
                  <a:lnTo>
                    <a:pt x="544" y="318"/>
                  </a:lnTo>
                  <a:lnTo>
                    <a:pt x="558" y="322"/>
                  </a:lnTo>
                  <a:lnTo>
                    <a:pt x="570" y="324"/>
                  </a:lnTo>
                  <a:lnTo>
                    <a:pt x="583" y="324"/>
                  </a:lnTo>
                  <a:lnTo>
                    <a:pt x="597" y="318"/>
                  </a:lnTo>
                  <a:lnTo>
                    <a:pt x="615" y="306"/>
                  </a:lnTo>
                  <a:lnTo>
                    <a:pt x="623" y="306"/>
                  </a:lnTo>
                  <a:lnTo>
                    <a:pt x="637" y="310"/>
                  </a:lnTo>
                  <a:lnTo>
                    <a:pt x="648" y="320"/>
                  </a:lnTo>
                  <a:lnTo>
                    <a:pt x="648" y="505"/>
                  </a:lnTo>
                  <a:lnTo>
                    <a:pt x="473" y="505"/>
                  </a:lnTo>
                  <a:lnTo>
                    <a:pt x="469" y="507"/>
                  </a:lnTo>
                  <a:lnTo>
                    <a:pt x="455" y="521"/>
                  </a:lnTo>
                  <a:lnTo>
                    <a:pt x="451" y="535"/>
                  </a:lnTo>
                  <a:lnTo>
                    <a:pt x="451" y="541"/>
                  </a:lnTo>
                  <a:lnTo>
                    <a:pt x="463" y="560"/>
                  </a:lnTo>
                  <a:lnTo>
                    <a:pt x="469" y="572"/>
                  </a:lnTo>
                  <a:lnTo>
                    <a:pt x="469" y="586"/>
                  </a:lnTo>
                  <a:lnTo>
                    <a:pt x="469" y="600"/>
                  </a:lnTo>
                  <a:lnTo>
                    <a:pt x="463" y="614"/>
                  </a:lnTo>
                  <a:lnTo>
                    <a:pt x="455" y="628"/>
                  </a:lnTo>
                  <a:lnTo>
                    <a:pt x="441" y="641"/>
                  </a:lnTo>
                  <a:lnTo>
                    <a:pt x="428" y="647"/>
                  </a:lnTo>
                  <a:lnTo>
                    <a:pt x="416" y="653"/>
                  </a:lnTo>
                  <a:lnTo>
                    <a:pt x="398" y="653"/>
                  </a:lnTo>
                  <a:lnTo>
                    <a:pt x="380" y="653"/>
                  </a:lnTo>
                  <a:lnTo>
                    <a:pt x="369" y="647"/>
                  </a:lnTo>
                  <a:lnTo>
                    <a:pt x="357" y="641"/>
                  </a:lnTo>
                  <a:lnTo>
                    <a:pt x="343" y="628"/>
                  </a:lnTo>
                  <a:lnTo>
                    <a:pt x="333" y="614"/>
                  </a:lnTo>
                  <a:lnTo>
                    <a:pt x="327" y="600"/>
                  </a:lnTo>
                  <a:lnTo>
                    <a:pt x="327" y="586"/>
                  </a:lnTo>
                  <a:lnTo>
                    <a:pt x="327" y="572"/>
                  </a:lnTo>
                  <a:lnTo>
                    <a:pt x="333" y="560"/>
                  </a:lnTo>
                  <a:lnTo>
                    <a:pt x="345" y="541"/>
                  </a:lnTo>
                  <a:lnTo>
                    <a:pt x="345" y="535"/>
                  </a:lnTo>
                  <a:lnTo>
                    <a:pt x="341" y="521"/>
                  </a:lnTo>
                  <a:lnTo>
                    <a:pt x="327" y="505"/>
                  </a:lnTo>
                  <a:lnTo>
                    <a:pt x="144" y="505"/>
                  </a:lnTo>
                  <a:lnTo>
                    <a:pt x="144" y="320"/>
                  </a:lnTo>
                  <a:lnTo>
                    <a:pt x="144" y="324"/>
                  </a:lnTo>
                  <a:lnTo>
                    <a:pt x="130" y="310"/>
                  </a:lnTo>
                  <a:lnTo>
                    <a:pt x="118" y="306"/>
                  </a:lnTo>
                  <a:lnTo>
                    <a:pt x="110" y="306"/>
                  </a:lnTo>
                  <a:lnTo>
                    <a:pt x="91" y="318"/>
                  </a:lnTo>
                  <a:lnTo>
                    <a:pt x="79" y="324"/>
                  </a:lnTo>
                  <a:lnTo>
                    <a:pt x="65" y="324"/>
                  </a:lnTo>
                  <a:lnTo>
                    <a:pt x="51" y="322"/>
                  </a:lnTo>
                  <a:lnTo>
                    <a:pt x="39" y="318"/>
                  </a:lnTo>
                  <a:lnTo>
                    <a:pt x="24" y="308"/>
                  </a:lnTo>
                  <a:lnTo>
                    <a:pt x="10" y="294"/>
                  </a:lnTo>
                  <a:lnTo>
                    <a:pt x="4" y="282"/>
                  </a:lnTo>
                  <a:lnTo>
                    <a:pt x="0" y="270"/>
                  </a:lnTo>
                  <a:lnTo>
                    <a:pt x="0" y="252"/>
                  </a:lnTo>
                  <a:lnTo>
                    <a:pt x="0" y="235"/>
                  </a:lnTo>
                  <a:lnTo>
                    <a:pt x="4" y="223"/>
                  </a:lnTo>
                  <a:lnTo>
                    <a:pt x="10" y="209"/>
                  </a:lnTo>
                  <a:lnTo>
                    <a:pt x="24" y="195"/>
                  </a:lnTo>
                  <a:lnTo>
                    <a:pt x="39" y="187"/>
                  </a:lnTo>
                  <a:lnTo>
                    <a:pt x="51" y="181"/>
                  </a:lnTo>
                  <a:lnTo>
                    <a:pt x="65" y="181"/>
                  </a:lnTo>
                  <a:lnTo>
                    <a:pt x="79" y="181"/>
                  </a:lnTo>
                  <a:lnTo>
                    <a:pt x="91" y="187"/>
                  </a:lnTo>
                  <a:lnTo>
                    <a:pt x="110" y="197"/>
                  </a:lnTo>
                  <a:lnTo>
                    <a:pt x="118" y="199"/>
                  </a:lnTo>
                  <a:lnTo>
                    <a:pt x="130" y="193"/>
                  </a:lnTo>
                  <a:lnTo>
                    <a:pt x="144" y="185"/>
                  </a:lnTo>
                  <a:lnTo>
                    <a:pt x="144" y="0"/>
                  </a:lnTo>
                  <a:lnTo>
                    <a:pt x="321" y="0"/>
                  </a:lnTo>
                  <a:lnTo>
                    <a:pt x="327" y="2"/>
                  </a:lnTo>
                  <a:lnTo>
                    <a:pt x="341" y="16"/>
                  </a:lnTo>
                  <a:lnTo>
                    <a:pt x="345" y="29"/>
                  </a:lnTo>
                  <a:lnTo>
                    <a:pt x="345" y="35"/>
                  </a:lnTo>
                  <a:lnTo>
                    <a:pt x="331" y="55"/>
                  </a:lnTo>
                  <a:lnTo>
                    <a:pt x="327" y="69"/>
                  </a:lnTo>
                  <a:lnTo>
                    <a:pt x="327" y="81"/>
                  </a:lnTo>
                  <a:lnTo>
                    <a:pt x="327" y="95"/>
                  </a:lnTo>
                  <a:lnTo>
                    <a:pt x="331" y="108"/>
                  </a:lnTo>
                  <a:lnTo>
                    <a:pt x="341" y="122"/>
                  </a:lnTo>
                  <a:lnTo>
                    <a:pt x="355" y="136"/>
                  </a:lnTo>
                  <a:lnTo>
                    <a:pt x="367" y="142"/>
                  </a:lnTo>
                  <a:lnTo>
                    <a:pt x="380" y="148"/>
                  </a:lnTo>
                  <a:lnTo>
                    <a:pt x="398" y="148"/>
                  </a:lnTo>
                  <a:lnTo>
                    <a:pt x="416" y="148"/>
                  </a:lnTo>
                  <a:lnTo>
                    <a:pt x="428" y="142"/>
                  </a:lnTo>
                  <a:lnTo>
                    <a:pt x="439" y="136"/>
                  </a:lnTo>
                  <a:lnTo>
                    <a:pt x="453" y="122"/>
                  </a:lnTo>
                  <a:lnTo>
                    <a:pt x="463" y="108"/>
                  </a:lnTo>
                  <a:lnTo>
                    <a:pt x="467" y="95"/>
                  </a:lnTo>
                  <a:lnTo>
                    <a:pt x="469" y="81"/>
                  </a:lnTo>
                  <a:lnTo>
                    <a:pt x="469" y="69"/>
                  </a:lnTo>
                  <a:lnTo>
                    <a:pt x="463" y="55"/>
                  </a:lnTo>
                  <a:lnTo>
                    <a:pt x="451" y="35"/>
                  </a:lnTo>
                  <a:lnTo>
                    <a:pt x="451" y="29"/>
                  </a:lnTo>
                  <a:lnTo>
                    <a:pt x="455" y="16"/>
                  </a:lnTo>
                  <a:lnTo>
                    <a:pt x="469" y="2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330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  Collaboration</a:t>
              </a:r>
            </a:p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2C2F0F3-88BD-437E-91CE-803B77A33C9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745497" y="3714071"/>
              <a:ext cx="2001677" cy="2019647"/>
            </a:xfrm>
            <a:custGeom>
              <a:avLst/>
              <a:gdLst>
                <a:gd name="T0" fmla="*/ 3289 w 648"/>
                <a:gd name="T1" fmla="*/ 762 h 793"/>
                <a:gd name="T2" fmla="*/ 3381 w 648"/>
                <a:gd name="T3" fmla="*/ 1817 h 793"/>
                <a:gd name="T4" fmla="*/ 3510 w 648"/>
                <a:gd name="T5" fmla="*/ 1838 h 793"/>
                <a:gd name="T6" fmla="*/ 3726 w 648"/>
                <a:gd name="T7" fmla="*/ 1752 h 793"/>
                <a:gd name="T8" fmla="*/ 3898 w 648"/>
                <a:gd name="T9" fmla="*/ 1752 h 793"/>
                <a:gd name="T10" fmla="*/ 4080 w 648"/>
                <a:gd name="T11" fmla="*/ 1829 h 793"/>
                <a:gd name="T12" fmla="*/ 4205 w 648"/>
                <a:gd name="T13" fmla="*/ 1980 h 793"/>
                <a:gd name="T14" fmla="*/ 4229 w 648"/>
                <a:gd name="T15" fmla="*/ 2139 h 793"/>
                <a:gd name="T16" fmla="*/ 4205 w 648"/>
                <a:gd name="T17" fmla="*/ 2303 h 793"/>
                <a:gd name="T18" fmla="*/ 4080 w 648"/>
                <a:gd name="T19" fmla="*/ 2445 h 793"/>
                <a:gd name="T20" fmla="*/ 3898 w 648"/>
                <a:gd name="T21" fmla="*/ 2519 h 793"/>
                <a:gd name="T22" fmla="*/ 3726 w 648"/>
                <a:gd name="T23" fmla="*/ 2531 h 793"/>
                <a:gd name="T24" fmla="*/ 3510 w 648"/>
                <a:gd name="T25" fmla="*/ 2433 h 793"/>
                <a:gd name="T26" fmla="*/ 3381 w 648"/>
                <a:gd name="T27" fmla="*/ 2454 h 793"/>
                <a:gd name="T28" fmla="*/ 3289 w 648"/>
                <a:gd name="T29" fmla="*/ 3517 h 793"/>
                <a:gd name="T30" fmla="*/ 2110 w 648"/>
                <a:gd name="T31" fmla="*/ 3530 h 793"/>
                <a:gd name="T32" fmla="*/ 1990 w 648"/>
                <a:gd name="T33" fmla="*/ 3681 h 793"/>
                <a:gd name="T34" fmla="*/ 2067 w 648"/>
                <a:gd name="T35" fmla="*/ 3818 h 793"/>
                <a:gd name="T36" fmla="*/ 2110 w 648"/>
                <a:gd name="T37" fmla="*/ 3973 h 793"/>
                <a:gd name="T38" fmla="*/ 2067 w 648"/>
                <a:gd name="T39" fmla="*/ 4112 h 793"/>
                <a:gd name="T40" fmla="*/ 1917 w 648"/>
                <a:gd name="T41" fmla="*/ 4262 h 793"/>
                <a:gd name="T42" fmla="*/ 1764 w 648"/>
                <a:gd name="T43" fmla="*/ 4327 h 793"/>
                <a:gd name="T44" fmla="*/ 1631 w 648"/>
                <a:gd name="T45" fmla="*/ 4327 h 793"/>
                <a:gd name="T46" fmla="*/ 1443 w 648"/>
                <a:gd name="T47" fmla="*/ 4292 h 793"/>
                <a:gd name="T48" fmla="*/ 1271 w 648"/>
                <a:gd name="T49" fmla="*/ 4190 h 793"/>
                <a:gd name="T50" fmla="*/ 1181 w 648"/>
                <a:gd name="T51" fmla="*/ 4038 h 793"/>
                <a:gd name="T52" fmla="*/ 1181 w 648"/>
                <a:gd name="T53" fmla="*/ 3896 h 793"/>
                <a:gd name="T54" fmla="*/ 1299 w 648"/>
                <a:gd name="T55" fmla="*/ 3716 h 793"/>
                <a:gd name="T56" fmla="*/ 1271 w 648"/>
                <a:gd name="T57" fmla="*/ 3607 h 793"/>
                <a:gd name="T58" fmla="*/ 0 w 648"/>
                <a:gd name="T59" fmla="*/ 3517 h 793"/>
                <a:gd name="T60" fmla="*/ 1157 w 648"/>
                <a:gd name="T61" fmla="*/ 762 h 793"/>
                <a:gd name="T62" fmla="*/ 1271 w 648"/>
                <a:gd name="T63" fmla="*/ 709 h 793"/>
                <a:gd name="T64" fmla="*/ 1299 w 648"/>
                <a:gd name="T65" fmla="*/ 602 h 793"/>
                <a:gd name="T66" fmla="*/ 1181 w 648"/>
                <a:gd name="T67" fmla="*/ 431 h 793"/>
                <a:gd name="T68" fmla="*/ 1181 w 648"/>
                <a:gd name="T69" fmla="*/ 278 h 793"/>
                <a:gd name="T70" fmla="*/ 1271 w 648"/>
                <a:gd name="T71" fmla="*/ 123 h 793"/>
                <a:gd name="T72" fmla="*/ 1456 w 648"/>
                <a:gd name="T73" fmla="*/ 21 h 793"/>
                <a:gd name="T74" fmla="*/ 1645 w 648"/>
                <a:gd name="T75" fmla="*/ 0 h 793"/>
                <a:gd name="T76" fmla="*/ 1841 w 648"/>
                <a:gd name="T77" fmla="*/ 21 h 793"/>
                <a:gd name="T78" fmla="*/ 2005 w 648"/>
                <a:gd name="T79" fmla="*/ 123 h 793"/>
                <a:gd name="T80" fmla="*/ 2110 w 648"/>
                <a:gd name="T81" fmla="*/ 278 h 793"/>
                <a:gd name="T82" fmla="*/ 2110 w 648"/>
                <a:gd name="T83" fmla="*/ 431 h 793"/>
                <a:gd name="T84" fmla="*/ 1990 w 648"/>
                <a:gd name="T85" fmla="*/ 602 h 793"/>
                <a:gd name="T86" fmla="*/ 2015 w 648"/>
                <a:gd name="T87" fmla="*/ 709 h 793"/>
                <a:gd name="T88" fmla="*/ 2134 w 648"/>
                <a:gd name="T89" fmla="*/ 762 h 7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8"/>
                <a:gd name="T136" fmla="*/ 0 h 793"/>
                <a:gd name="T137" fmla="*/ 648 w 648"/>
                <a:gd name="T138" fmla="*/ 793 h 7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8" h="793">
                  <a:moveTo>
                    <a:pt x="327" y="140"/>
                  </a:moveTo>
                  <a:lnTo>
                    <a:pt x="504" y="140"/>
                  </a:lnTo>
                  <a:lnTo>
                    <a:pt x="504" y="325"/>
                  </a:lnTo>
                  <a:lnTo>
                    <a:pt x="518" y="333"/>
                  </a:lnTo>
                  <a:lnTo>
                    <a:pt x="532" y="339"/>
                  </a:lnTo>
                  <a:lnTo>
                    <a:pt x="538" y="337"/>
                  </a:lnTo>
                  <a:lnTo>
                    <a:pt x="558" y="327"/>
                  </a:lnTo>
                  <a:lnTo>
                    <a:pt x="571" y="321"/>
                  </a:lnTo>
                  <a:lnTo>
                    <a:pt x="583" y="321"/>
                  </a:lnTo>
                  <a:lnTo>
                    <a:pt x="597" y="321"/>
                  </a:lnTo>
                  <a:lnTo>
                    <a:pt x="611" y="327"/>
                  </a:lnTo>
                  <a:lnTo>
                    <a:pt x="625" y="335"/>
                  </a:lnTo>
                  <a:lnTo>
                    <a:pt x="638" y="349"/>
                  </a:lnTo>
                  <a:lnTo>
                    <a:pt x="644" y="363"/>
                  </a:lnTo>
                  <a:lnTo>
                    <a:pt x="648" y="375"/>
                  </a:lnTo>
                  <a:lnTo>
                    <a:pt x="648" y="392"/>
                  </a:lnTo>
                  <a:lnTo>
                    <a:pt x="648" y="410"/>
                  </a:lnTo>
                  <a:lnTo>
                    <a:pt x="644" y="422"/>
                  </a:lnTo>
                  <a:lnTo>
                    <a:pt x="638" y="434"/>
                  </a:lnTo>
                  <a:lnTo>
                    <a:pt x="625" y="448"/>
                  </a:lnTo>
                  <a:lnTo>
                    <a:pt x="611" y="458"/>
                  </a:lnTo>
                  <a:lnTo>
                    <a:pt x="597" y="462"/>
                  </a:lnTo>
                  <a:lnTo>
                    <a:pt x="583" y="464"/>
                  </a:lnTo>
                  <a:lnTo>
                    <a:pt x="571" y="464"/>
                  </a:lnTo>
                  <a:lnTo>
                    <a:pt x="558" y="458"/>
                  </a:lnTo>
                  <a:lnTo>
                    <a:pt x="538" y="446"/>
                  </a:lnTo>
                  <a:lnTo>
                    <a:pt x="532" y="446"/>
                  </a:lnTo>
                  <a:lnTo>
                    <a:pt x="518" y="450"/>
                  </a:lnTo>
                  <a:lnTo>
                    <a:pt x="504" y="460"/>
                  </a:lnTo>
                  <a:lnTo>
                    <a:pt x="504" y="645"/>
                  </a:lnTo>
                  <a:lnTo>
                    <a:pt x="321" y="645"/>
                  </a:lnTo>
                  <a:lnTo>
                    <a:pt x="323" y="647"/>
                  </a:lnTo>
                  <a:lnTo>
                    <a:pt x="309" y="661"/>
                  </a:lnTo>
                  <a:lnTo>
                    <a:pt x="305" y="675"/>
                  </a:lnTo>
                  <a:lnTo>
                    <a:pt x="305" y="683"/>
                  </a:lnTo>
                  <a:lnTo>
                    <a:pt x="317" y="700"/>
                  </a:lnTo>
                  <a:lnTo>
                    <a:pt x="323" y="714"/>
                  </a:lnTo>
                  <a:lnTo>
                    <a:pt x="323" y="728"/>
                  </a:lnTo>
                  <a:lnTo>
                    <a:pt x="321" y="740"/>
                  </a:lnTo>
                  <a:lnTo>
                    <a:pt x="317" y="754"/>
                  </a:lnTo>
                  <a:lnTo>
                    <a:pt x="307" y="768"/>
                  </a:lnTo>
                  <a:lnTo>
                    <a:pt x="294" y="781"/>
                  </a:lnTo>
                  <a:lnTo>
                    <a:pt x="282" y="787"/>
                  </a:lnTo>
                  <a:lnTo>
                    <a:pt x="270" y="793"/>
                  </a:lnTo>
                  <a:lnTo>
                    <a:pt x="252" y="793"/>
                  </a:lnTo>
                  <a:lnTo>
                    <a:pt x="250" y="793"/>
                  </a:lnTo>
                  <a:lnTo>
                    <a:pt x="234" y="793"/>
                  </a:lnTo>
                  <a:lnTo>
                    <a:pt x="221" y="787"/>
                  </a:lnTo>
                  <a:lnTo>
                    <a:pt x="209" y="781"/>
                  </a:lnTo>
                  <a:lnTo>
                    <a:pt x="195" y="768"/>
                  </a:lnTo>
                  <a:lnTo>
                    <a:pt x="185" y="754"/>
                  </a:lnTo>
                  <a:lnTo>
                    <a:pt x="181" y="740"/>
                  </a:lnTo>
                  <a:lnTo>
                    <a:pt x="179" y="728"/>
                  </a:lnTo>
                  <a:lnTo>
                    <a:pt x="181" y="714"/>
                  </a:lnTo>
                  <a:lnTo>
                    <a:pt x="185" y="700"/>
                  </a:lnTo>
                  <a:lnTo>
                    <a:pt x="199" y="681"/>
                  </a:lnTo>
                  <a:lnTo>
                    <a:pt x="199" y="675"/>
                  </a:lnTo>
                  <a:lnTo>
                    <a:pt x="195" y="661"/>
                  </a:lnTo>
                  <a:lnTo>
                    <a:pt x="183" y="645"/>
                  </a:lnTo>
                  <a:lnTo>
                    <a:pt x="0" y="645"/>
                  </a:lnTo>
                  <a:lnTo>
                    <a:pt x="0" y="140"/>
                  </a:lnTo>
                  <a:lnTo>
                    <a:pt x="177" y="140"/>
                  </a:lnTo>
                  <a:lnTo>
                    <a:pt x="181" y="142"/>
                  </a:lnTo>
                  <a:lnTo>
                    <a:pt x="195" y="130"/>
                  </a:lnTo>
                  <a:lnTo>
                    <a:pt x="199" y="118"/>
                  </a:lnTo>
                  <a:lnTo>
                    <a:pt x="199" y="110"/>
                  </a:lnTo>
                  <a:lnTo>
                    <a:pt x="185" y="90"/>
                  </a:lnTo>
                  <a:lnTo>
                    <a:pt x="181" y="79"/>
                  </a:lnTo>
                  <a:lnTo>
                    <a:pt x="181" y="65"/>
                  </a:lnTo>
                  <a:lnTo>
                    <a:pt x="181" y="51"/>
                  </a:lnTo>
                  <a:lnTo>
                    <a:pt x="185" y="39"/>
                  </a:lnTo>
                  <a:lnTo>
                    <a:pt x="195" y="23"/>
                  </a:lnTo>
                  <a:lnTo>
                    <a:pt x="209" y="9"/>
                  </a:lnTo>
                  <a:lnTo>
                    <a:pt x="223" y="4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2" y="4"/>
                  </a:lnTo>
                  <a:lnTo>
                    <a:pt x="294" y="9"/>
                  </a:lnTo>
                  <a:lnTo>
                    <a:pt x="307" y="23"/>
                  </a:lnTo>
                  <a:lnTo>
                    <a:pt x="317" y="39"/>
                  </a:lnTo>
                  <a:lnTo>
                    <a:pt x="323" y="51"/>
                  </a:lnTo>
                  <a:lnTo>
                    <a:pt x="323" y="65"/>
                  </a:lnTo>
                  <a:lnTo>
                    <a:pt x="323" y="79"/>
                  </a:lnTo>
                  <a:lnTo>
                    <a:pt x="317" y="90"/>
                  </a:lnTo>
                  <a:lnTo>
                    <a:pt x="305" y="110"/>
                  </a:lnTo>
                  <a:lnTo>
                    <a:pt x="305" y="118"/>
                  </a:lnTo>
                  <a:lnTo>
                    <a:pt x="309" y="130"/>
                  </a:lnTo>
                  <a:lnTo>
                    <a:pt x="323" y="142"/>
                  </a:lnTo>
                  <a:lnTo>
                    <a:pt x="327" y="140"/>
                  </a:lnTo>
                  <a:close/>
                </a:path>
              </a:pathLst>
            </a:custGeom>
            <a:solidFill>
              <a:srgbClr val="9966FF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Physiologically Based        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Pharmacokinetic       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Models       </a:t>
              </a: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0458A5B1-354D-4815-8AAA-1A14492E5F9E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2292619" y="4988645"/>
              <a:ext cx="1562004" cy="1655069"/>
            </a:xfrm>
            <a:custGeom>
              <a:avLst/>
              <a:gdLst>
                <a:gd name="T0" fmla="*/ 3308 w 505"/>
                <a:gd name="T1" fmla="*/ 777 h 649"/>
                <a:gd name="T2" fmla="*/ 3219 w 505"/>
                <a:gd name="T3" fmla="*/ 1853 h 649"/>
                <a:gd name="T4" fmla="*/ 3086 w 505"/>
                <a:gd name="T5" fmla="*/ 1874 h 649"/>
                <a:gd name="T6" fmla="*/ 2882 w 505"/>
                <a:gd name="T7" fmla="*/ 1787 h 649"/>
                <a:gd name="T8" fmla="*/ 2713 w 505"/>
                <a:gd name="T9" fmla="*/ 1787 h 649"/>
                <a:gd name="T10" fmla="*/ 2521 w 505"/>
                <a:gd name="T11" fmla="*/ 1861 h 649"/>
                <a:gd name="T12" fmla="*/ 2392 w 505"/>
                <a:gd name="T13" fmla="*/ 2009 h 649"/>
                <a:gd name="T14" fmla="*/ 2367 w 505"/>
                <a:gd name="T15" fmla="*/ 2175 h 649"/>
                <a:gd name="T16" fmla="*/ 2392 w 505"/>
                <a:gd name="T17" fmla="*/ 2334 h 649"/>
                <a:gd name="T18" fmla="*/ 2521 w 505"/>
                <a:gd name="T19" fmla="*/ 2477 h 649"/>
                <a:gd name="T20" fmla="*/ 2713 w 505"/>
                <a:gd name="T21" fmla="*/ 2551 h 649"/>
                <a:gd name="T22" fmla="*/ 2882 w 505"/>
                <a:gd name="T23" fmla="*/ 2563 h 649"/>
                <a:gd name="T24" fmla="*/ 3086 w 505"/>
                <a:gd name="T25" fmla="*/ 2464 h 649"/>
                <a:gd name="T26" fmla="*/ 3219 w 505"/>
                <a:gd name="T27" fmla="*/ 2485 h 649"/>
                <a:gd name="T28" fmla="*/ 3308 w 505"/>
                <a:gd name="T29" fmla="*/ 3555 h 649"/>
                <a:gd name="T30" fmla="*/ 0 w 505"/>
                <a:gd name="T31" fmla="*/ 2586 h 649"/>
                <a:gd name="T32" fmla="*/ 92 w 505"/>
                <a:gd name="T33" fmla="*/ 2485 h 649"/>
                <a:gd name="T34" fmla="*/ 225 w 505"/>
                <a:gd name="T35" fmla="*/ 2464 h 649"/>
                <a:gd name="T36" fmla="*/ 438 w 505"/>
                <a:gd name="T37" fmla="*/ 2563 h 649"/>
                <a:gd name="T38" fmla="*/ 610 w 505"/>
                <a:gd name="T39" fmla="*/ 2551 h 649"/>
                <a:gd name="T40" fmla="*/ 805 w 505"/>
                <a:gd name="T41" fmla="*/ 2477 h 649"/>
                <a:gd name="T42" fmla="*/ 917 w 505"/>
                <a:gd name="T43" fmla="*/ 2334 h 649"/>
                <a:gd name="T44" fmla="*/ 956 w 505"/>
                <a:gd name="T45" fmla="*/ 2175 h 649"/>
                <a:gd name="T46" fmla="*/ 917 w 505"/>
                <a:gd name="T47" fmla="*/ 2009 h 649"/>
                <a:gd name="T48" fmla="*/ 805 w 505"/>
                <a:gd name="T49" fmla="*/ 1861 h 649"/>
                <a:gd name="T50" fmla="*/ 610 w 505"/>
                <a:gd name="T51" fmla="*/ 1787 h 649"/>
                <a:gd name="T52" fmla="*/ 438 w 505"/>
                <a:gd name="T53" fmla="*/ 1787 h 649"/>
                <a:gd name="T54" fmla="*/ 234 w 505"/>
                <a:gd name="T55" fmla="*/ 1874 h 649"/>
                <a:gd name="T56" fmla="*/ 92 w 505"/>
                <a:gd name="T57" fmla="*/ 1853 h 649"/>
                <a:gd name="T58" fmla="*/ 0 w 505"/>
                <a:gd name="T59" fmla="*/ 777 h 649"/>
                <a:gd name="T60" fmla="*/ 1205 w 505"/>
                <a:gd name="T61" fmla="*/ 790 h 649"/>
                <a:gd name="T62" fmla="*/ 1317 w 505"/>
                <a:gd name="T63" fmla="*/ 647 h 649"/>
                <a:gd name="T64" fmla="*/ 1233 w 505"/>
                <a:gd name="T65" fmla="*/ 509 h 649"/>
                <a:gd name="T66" fmla="*/ 1194 w 505"/>
                <a:gd name="T67" fmla="*/ 358 h 649"/>
                <a:gd name="T68" fmla="*/ 1233 w 505"/>
                <a:gd name="T69" fmla="*/ 215 h 649"/>
                <a:gd name="T70" fmla="*/ 1383 w 505"/>
                <a:gd name="T71" fmla="*/ 65 h 649"/>
                <a:gd name="T72" fmla="*/ 1551 w 505"/>
                <a:gd name="T73" fmla="*/ 0 h 649"/>
                <a:gd name="T74" fmla="*/ 1781 w 505"/>
                <a:gd name="T75" fmla="*/ 0 h 649"/>
                <a:gd name="T76" fmla="*/ 1941 w 505"/>
                <a:gd name="T77" fmla="*/ 65 h 649"/>
                <a:gd name="T78" fmla="*/ 2098 w 505"/>
                <a:gd name="T79" fmla="*/ 215 h 649"/>
                <a:gd name="T80" fmla="*/ 2135 w 505"/>
                <a:gd name="T81" fmla="*/ 358 h 649"/>
                <a:gd name="T82" fmla="*/ 2098 w 505"/>
                <a:gd name="T83" fmla="*/ 509 h 649"/>
                <a:gd name="T84" fmla="*/ 2017 w 505"/>
                <a:gd name="T85" fmla="*/ 647 h 649"/>
                <a:gd name="T86" fmla="*/ 2122 w 505"/>
                <a:gd name="T87" fmla="*/ 790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5"/>
                <a:gd name="T133" fmla="*/ 0 h 649"/>
                <a:gd name="T134" fmla="*/ 505 w 505"/>
                <a:gd name="T135" fmla="*/ 649 h 6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5" h="649">
                  <a:moveTo>
                    <a:pt x="328" y="142"/>
                  </a:moveTo>
                  <a:lnTo>
                    <a:pt x="505" y="142"/>
                  </a:lnTo>
                  <a:lnTo>
                    <a:pt x="505" y="328"/>
                  </a:lnTo>
                  <a:lnTo>
                    <a:pt x="491" y="338"/>
                  </a:lnTo>
                  <a:lnTo>
                    <a:pt x="479" y="344"/>
                  </a:lnTo>
                  <a:lnTo>
                    <a:pt x="471" y="342"/>
                  </a:lnTo>
                  <a:lnTo>
                    <a:pt x="454" y="330"/>
                  </a:lnTo>
                  <a:lnTo>
                    <a:pt x="440" y="326"/>
                  </a:lnTo>
                  <a:lnTo>
                    <a:pt x="426" y="326"/>
                  </a:lnTo>
                  <a:lnTo>
                    <a:pt x="414" y="326"/>
                  </a:lnTo>
                  <a:lnTo>
                    <a:pt x="400" y="330"/>
                  </a:lnTo>
                  <a:lnTo>
                    <a:pt x="385" y="340"/>
                  </a:lnTo>
                  <a:lnTo>
                    <a:pt x="373" y="355"/>
                  </a:lnTo>
                  <a:lnTo>
                    <a:pt x="365" y="367"/>
                  </a:lnTo>
                  <a:lnTo>
                    <a:pt x="361" y="379"/>
                  </a:lnTo>
                  <a:lnTo>
                    <a:pt x="361" y="397"/>
                  </a:lnTo>
                  <a:lnTo>
                    <a:pt x="361" y="415"/>
                  </a:lnTo>
                  <a:lnTo>
                    <a:pt x="365" y="426"/>
                  </a:lnTo>
                  <a:lnTo>
                    <a:pt x="373" y="438"/>
                  </a:lnTo>
                  <a:lnTo>
                    <a:pt x="385" y="452"/>
                  </a:lnTo>
                  <a:lnTo>
                    <a:pt x="400" y="462"/>
                  </a:lnTo>
                  <a:lnTo>
                    <a:pt x="414" y="466"/>
                  </a:lnTo>
                  <a:lnTo>
                    <a:pt x="426" y="468"/>
                  </a:lnTo>
                  <a:lnTo>
                    <a:pt x="440" y="468"/>
                  </a:lnTo>
                  <a:lnTo>
                    <a:pt x="454" y="462"/>
                  </a:lnTo>
                  <a:lnTo>
                    <a:pt x="471" y="450"/>
                  </a:lnTo>
                  <a:lnTo>
                    <a:pt x="479" y="450"/>
                  </a:lnTo>
                  <a:lnTo>
                    <a:pt x="491" y="454"/>
                  </a:lnTo>
                  <a:lnTo>
                    <a:pt x="505" y="472"/>
                  </a:lnTo>
                  <a:lnTo>
                    <a:pt x="505" y="649"/>
                  </a:lnTo>
                  <a:lnTo>
                    <a:pt x="0" y="649"/>
                  </a:lnTo>
                  <a:lnTo>
                    <a:pt x="0" y="472"/>
                  </a:lnTo>
                  <a:lnTo>
                    <a:pt x="0" y="468"/>
                  </a:lnTo>
                  <a:lnTo>
                    <a:pt x="14" y="454"/>
                  </a:lnTo>
                  <a:lnTo>
                    <a:pt x="28" y="450"/>
                  </a:lnTo>
                  <a:lnTo>
                    <a:pt x="34" y="450"/>
                  </a:lnTo>
                  <a:lnTo>
                    <a:pt x="54" y="462"/>
                  </a:lnTo>
                  <a:lnTo>
                    <a:pt x="67" y="468"/>
                  </a:lnTo>
                  <a:lnTo>
                    <a:pt x="79" y="468"/>
                  </a:lnTo>
                  <a:lnTo>
                    <a:pt x="93" y="466"/>
                  </a:lnTo>
                  <a:lnTo>
                    <a:pt x="107" y="462"/>
                  </a:lnTo>
                  <a:lnTo>
                    <a:pt x="123" y="452"/>
                  </a:lnTo>
                  <a:lnTo>
                    <a:pt x="134" y="438"/>
                  </a:lnTo>
                  <a:lnTo>
                    <a:pt x="140" y="426"/>
                  </a:lnTo>
                  <a:lnTo>
                    <a:pt x="146" y="415"/>
                  </a:lnTo>
                  <a:lnTo>
                    <a:pt x="146" y="397"/>
                  </a:lnTo>
                  <a:lnTo>
                    <a:pt x="146" y="379"/>
                  </a:lnTo>
                  <a:lnTo>
                    <a:pt x="140" y="367"/>
                  </a:lnTo>
                  <a:lnTo>
                    <a:pt x="134" y="355"/>
                  </a:lnTo>
                  <a:lnTo>
                    <a:pt x="123" y="340"/>
                  </a:lnTo>
                  <a:lnTo>
                    <a:pt x="107" y="330"/>
                  </a:lnTo>
                  <a:lnTo>
                    <a:pt x="93" y="326"/>
                  </a:lnTo>
                  <a:lnTo>
                    <a:pt x="79" y="326"/>
                  </a:lnTo>
                  <a:lnTo>
                    <a:pt x="67" y="326"/>
                  </a:lnTo>
                  <a:lnTo>
                    <a:pt x="54" y="330"/>
                  </a:lnTo>
                  <a:lnTo>
                    <a:pt x="36" y="342"/>
                  </a:lnTo>
                  <a:lnTo>
                    <a:pt x="28" y="344"/>
                  </a:lnTo>
                  <a:lnTo>
                    <a:pt x="14" y="338"/>
                  </a:lnTo>
                  <a:lnTo>
                    <a:pt x="0" y="328"/>
                  </a:lnTo>
                  <a:lnTo>
                    <a:pt x="0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96" y="132"/>
                  </a:lnTo>
                  <a:lnTo>
                    <a:pt x="201" y="118"/>
                  </a:lnTo>
                  <a:lnTo>
                    <a:pt x="201" y="111"/>
                  </a:lnTo>
                  <a:lnTo>
                    <a:pt x="188" y="93"/>
                  </a:lnTo>
                  <a:lnTo>
                    <a:pt x="184" y="79"/>
                  </a:lnTo>
                  <a:lnTo>
                    <a:pt x="182" y="65"/>
                  </a:lnTo>
                  <a:lnTo>
                    <a:pt x="184" y="53"/>
                  </a:lnTo>
                  <a:lnTo>
                    <a:pt x="188" y="39"/>
                  </a:lnTo>
                  <a:lnTo>
                    <a:pt x="197" y="24"/>
                  </a:lnTo>
                  <a:lnTo>
                    <a:pt x="211" y="12"/>
                  </a:lnTo>
                  <a:lnTo>
                    <a:pt x="223" y="4"/>
                  </a:lnTo>
                  <a:lnTo>
                    <a:pt x="237" y="0"/>
                  </a:lnTo>
                  <a:lnTo>
                    <a:pt x="253" y="0"/>
                  </a:lnTo>
                  <a:lnTo>
                    <a:pt x="272" y="0"/>
                  </a:lnTo>
                  <a:lnTo>
                    <a:pt x="284" y="4"/>
                  </a:lnTo>
                  <a:lnTo>
                    <a:pt x="296" y="12"/>
                  </a:lnTo>
                  <a:lnTo>
                    <a:pt x="310" y="24"/>
                  </a:lnTo>
                  <a:lnTo>
                    <a:pt x="320" y="39"/>
                  </a:lnTo>
                  <a:lnTo>
                    <a:pt x="324" y="53"/>
                  </a:lnTo>
                  <a:lnTo>
                    <a:pt x="326" y="65"/>
                  </a:lnTo>
                  <a:lnTo>
                    <a:pt x="324" y="79"/>
                  </a:lnTo>
                  <a:lnTo>
                    <a:pt x="320" y="93"/>
                  </a:lnTo>
                  <a:lnTo>
                    <a:pt x="308" y="111"/>
                  </a:lnTo>
                  <a:lnTo>
                    <a:pt x="308" y="118"/>
                  </a:lnTo>
                  <a:lnTo>
                    <a:pt x="312" y="132"/>
                  </a:lnTo>
                  <a:lnTo>
                    <a:pt x="324" y="144"/>
                  </a:lnTo>
                  <a:lnTo>
                    <a:pt x="328" y="142"/>
                  </a:lnTo>
                  <a:close/>
                </a:path>
              </a:pathLst>
            </a:custGeom>
            <a:solidFill>
              <a:srgbClr val="00B0F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Translational</a:t>
              </a:r>
            </a:p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Medicine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269857-EADD-42D3-809B-FDE3A31EAA74}"/>
                </a:ext>
              </a:extLst>
            </p:cNvPr>
            <p:cNvSpPr txBox="1"/>
            <p:nvPr/>
          </p:nvSpPr>
          <p:spPr>
            <a:xfrm>
              <a:off x="1571412" y="1672314"/>
              <a:ext cx="6138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Science Based Regulatory 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508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90B2-9F44-4453-ACF7-E5857DA6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05B2AC-D36D-4FAD-B05B-A82F8AD3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0550" y="6474620"/>
            <a:ext cx="45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F53A51-6448-41EC-BBA3-4FC2471A56B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4CF7B9-EC20-4672-9104-7D9C0B4106F3}"/>
              </a:ext>
            </a:extLst>
          </p:cNvPr>
          <p:cNvGrpSpPr/>
          <p:nvPr/>
        </p:nvGrpSpPr>
        <p:grpSpPr>
          <a:xfrm>
            <a:off x="677324" y="1417638"/>
            <a:ext cx="7789352" cy="5123956"/>
            <a:chOff x="745497" y="1525548"/>
            <a:chExt cx="7789352" cy="51239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E0BD66-D77F-426E-BA35-FE989E493817}"/>
                </a:ext>
              </a:extLst>
            </p:cNvPr>
            <p:cNvGrpSpPr/>
            <p:nvPr/>
          </p:nvGrpSpPr>
          <p:grpSpPr>
            <a:xfrm>
              <a:off x="746323" y="1525548"/>
              <a:ext cx="7788526" cy="1853725"/>
              <a:chOff x="746323" y="1525548"/>
              <a:chExt cx="7788526" cy="185372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D8C2363-A6BB-4FF8-8F8A-B29B33E4D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2725691" y="2362072"/>
                <a:ext cx="743776" cy="5791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DABC133-6082-467D-8455-D7B8BEC07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6170" y="2799054"/>
                <a:ext cx="745997" cy="580219"/>
              </a:xfrm>
              <a:prstGeom prst="rect">
                <a:avLst/>
              </a:prstGeom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9F42745-30F4-4E98-96E5-2A26C8424A0C}"/>
                  </a:ext>
                </a:extLst>
              </p:cNvPr>
              <p:cNvGrpSpPr/>
              <p:nvPr/>
            </p:nvGrpSpPr>
            <p:grpSpPr>
              <a:xfrm rot="10800000">
                <a:off x="746323" y="1525548"/>
                <a:ext cx="7788526" cy="1660859"/>
                <a:chOff x="639105" y="600696"/>
                <a:chExt cx="7788526" cy="1660859"/>
              </a:xfrm>
            </p:grpSpPr>
            <p:sp>
              <p:nvSpPr>
                <p:cNvPr id="37" name="Freeform 42">
                  <a:extLst>
                    <a:ext uri="{FF2B5EF4-FFF2-40B4-BE49-F238E27FC236}">
                      <a16:creationId xmlns:a16="http://schemas.microsoft.com/office/drawing/2014/main" id="{AFCE94F6-FB17-4917-8A38-1954F5F93FAA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639105" y="969616"/>
                  <a:ext cx="2008289" cy="1291938"/>
                </a:xfrm>
                <a:custGeom>
                  <a:avLst/>
                  <a:gdLst>
                    <a:gd name="T0" fmla="*/ 3305 w 650"/>
                    <a:gd name="T1" fmla="*/ 0 h 507"/>
                    <a:gd name="T2" fmla="*/ 3305 w 650"/>
                    <a:gd name="T3" fmla="*/ 1018 h 507"/>
                    <a:gd name="T4" fmla="*/ 3396 w 650"/>
                    <a:gd name="T5" fmla="*/ 1071 h 507"/>
                    <a:gd name="T6" fmla="*/ 3473 w 650"/>
                    <a:gd name="T7" fmla="*/ 1104 h 507"/>
                    <a:gd name="T8" fmla="*/ 3525 w 650"/>
                    <a:gd name="T9" fmla="*/ 1104 h 507"/>
                    <a:gd name="T10" fmla="*/ 3658 w 650"/>
                    <a:gd name="T11" fmla="*/ 1039 h 507"/>
                    <a:gd name="T12" fmla="*/ 3727 w 650"/>
                    <a:gd name="T13" fmla="*/ 1006 h 507"/>
                    <a:gd name="T14" fmla="*/ 3823 w 650"/>
                    <a:gd name="T15" fmla="*/ 1006 h 507"/>
                    <a:gd name="T16" fmla="*/ 3914 w 650"/>
                    <a:gd name="T17" fmla="*/ 1018 h 507"/>
                    <a:gd name="T18" fmla="*/ 3991 w 650"/>
                    <a:gd name="T19" fmla="*/ 1039 h 507"/>
                    <a:gd name="T20" fmla="*/ 4095 w 650"/>
                    <a:gd name="T21" fmla="*/ 1092 h 507"/>
                    <a:gd name="T22" fmla="*/ 4168 w 650"/>
                    <a:gd name="T23" fmla="*/ 1164 h 507"/>
                    <a:gd name="T24" fmla="*/ 4221 w 650"/>
                    <a:gd name="T25" fmla="*/ 1228 h 507"/>
                    <a:gd name="T26" fmla="*/ 4245 w 650"/>
                    <a:gd name="T27" fmla="*/ 1293 h 507"/>
                    <a:gd name="T28" fmla="*/ 4245 w 650"/>
                    <a:gd name="T29" fmla="*/ 1393 h 507"/>
                    <a:gd name="T30" fmla="*/ 4245 w 650"/>
                    <a:gd name="T31" fmla="*/ 1492 h 507"/>
                    <a:gd name="T32" fmla="*/ 4221 w 650"/>
                    <a:gd name="T33" fmla="*/ 1552 h 507"/>
                    <a:gd name="T34" fmla="*/ 4168 w 650"/>
                    <a:gd name="T35" fmla="*/ 1617 h 507"/>
                    <a:gd name="T36" fmla="*/ 4095 w 650"/>
                    <a:gd name="T37" fmla="*/ 1707 h 507"/>
                    <a:gd name="T38" fmla="*/ 3991 w 650"/>
                    <a:gd name="T39" fmla="*/ 1749 h 507"/>
                    <a:gd name="T40" fmla="*/ 3914 w 650"/>
                    <a:gd name="T41" fmla="*/ 1772 h 507"/>
                    <a:gd name="T42" fmla="*/ 3823 w 650"/>
                    <a:gd name="T43" fmla="*/ 1781 h 507"/>
                    <a:gd name="T44" fmla="*/ 3727 w 650"/>
                    <a:gd name="T45" fmla="*/ 1781 h 507"/>
                    <a:gd name="T46" fmla="*/ 3658 w 650"/>
                    <a:gd name="T47" fmla="*/ 1749 h 507"/>
                    <a:gd name="T48" fmla="*/ 3525 w 650"/>
                    <a:gd name="T49" fmla="*/ 1682 h 507"/>
                    <a:gd name="T50" fmla="*/ 3473 w 650"/>
                    <a:gd name="T51" fmla="*/ 1682 h 507"/>
                    <a:gd name="T52" fmla="*/ 3396 w 650"/>
                    <a:gd name="T53" fmla="*/ 1716 h 507"/>
                    <a:gd name="T54" fmla="*/ 3305 w 650"/>
                    <a:gd name="T55" fmla="*/ 1802 h 507"/>
                    <a:gd name="T56" fmla="*/ 3305 w 650"/>
                    <a:gd name="T57" fmla="*/ 2771 h 507"/>
                    <a:gd name="T58" fmla="*/ 0 w 650"/>
                    <a:gd name="T59" fmla="*/ 2771 h 507"/>
                    <a:gd name="T60" fmla="*/ 0 w 650"/>
                    <a:gd name="T61" fmla="*/ 0 h 507"/>
                    <a:gd name="T62" fmla="*/ 1157 w 650"/>
                    <a:gd name="T63" fmla="*/ 0 h 507"/>
                    <a:gd name="T64" fmla="*/ 1181 w 650"/>
                    <a:gd name="T65" fmla="*/ 12 h 507"/>
                    <a:gd name="T66" fmla="*/ 1271 w 650"/>
                    <a:gd name="T67" fmla="*/ 86 h 507"/>
                    <a:gd name="T68" fmla="*/ 1299 w 650"/>
                    <a:gd name="T69" fmla="*/ 164 h 507"/>
                    <a:gd name="T70" fmla="*/ 1299 w 650"/>
                    <a:gd name="T71" fmla="*/ 196 h 507"/>
                    <a:gd name="T72" fmla="*/ 1222 w 650"/>
                    <a:gd name="T73" fmla="*/ 301 h 507"/>
                    <a:gd name="T74" fmla="*/ 1181 w 650"/>
                    <a:gd name="T75" fmla="*/ 379 h 507"/>
                    <a:gd name="T76" fmla="*/ 1181 w 650"/>
                    <a:gd name="T77" fmla="*/ 453 h 507"/>
                    <a:gd name="T78" fmla="*/ 1194 w 650"/>
                    <a:gd name="T79" fmla="*/ 518 h 507"/>
                    <a:gd name="T80" fmla="*/ 1222 w 650"/>
                    <a:gd name="T81" fmla="*/ 595 h 507"/>
                    <a:gd name="T82" fmla="*/ 1271 w 650"/>
                    <a:gd name="T83" fmla="*/ 673 h 507"/>
                    <a:gd name="T84" fmla="*/ 1376 w 650"/>
                    <a:gd name="T85" fmla="*/ 745 h 507"/>
                    <a:gd name="T86" fmla="*/ 1456 w 650"/>
                    <a:gd name="T87" fmla="*/ 775 h 507"/>
                    <a:gd name="T88" fmla="*/ 1527 w 650"/>
                    <a:gd name="T89" fmla="*/ 810 h 507"/>
                    <a:gd name="T90" fmla="*/ 1645 w 650"/>
                    <a:gd name="T91" fmla="*/ 810 h 507"/>
                    <a:gd name="T92" fmla="*/ 1765 w 650"/>
                    <a:gd name="T93" fmla="*/ 810 h 507"/>
                    <a:gd name="T94" fmla="*/ 1841 w 650"/>
                    <a:gd name="T95" fmla="*/ 775 h 507"/>
                    <a:gd name="T96" fmla="*/ 1933 w 650"/>
                    <a:gd name="T97" fmla="*/ 745 h 507"/>
                    <a:gd name="T98" fmla="*/ 2019 w 650"/>
                    <a:gd name="T99" fmla="*/ 673 h 507"/>
                    <a:gd name="T100" fmla="*/ 2071 w 650"/>
                    <a:gd name="T101" fmla="*/ 595 h 507"/>
                    <a:gd name="T102" fmla="*/ 2110 w 650"/>
                    <a:gd name="T103" fmla="*/ 518 h 507"/>
                    <a:gd name="T104" fmla="*/ 2110 w 650"/>
                    <a:gd name="T105" fmla="*/ 453 h 507"/>
                    <a:gd name="T106" fmla="*/ 2110 w 650"/>
                    <a:gd name="T107" fmla="*/ 379 h 507"/>
                    <a:gd name="T108" fmla="*/ 2071 w 650"/>
                    <a:gd name="T109" fmla="*/ 301 h 507"/>
                    <a:gd name="T110" fmla="*/ 2006 w 650"/>
                    <a:gd name="T111" fmla="*/ 208 h 507"/>
                    <a:gd name="T112" fmla="*/ 2006 w 650"/>
                    <a:gd name="T113" fmla="*/ 164 h 507"/>
                    <a:gd name="T114" fmla="*/ 2030 w 650"/>
                    <a:gd name="T115" fmla="*/ 86 h 507"/>
                    <a:gd name="T116" fmla="*/ 2110 w 650"/>
                    <a:gd name="T117" fmla="*/ 0 h 507"/>
                    <a:gd name="T118" fmla="*/ 3305 w 650"/>
                    <a:gd name="T119" fmla="*/ 0 h 50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50"/>
                    <a:gd name="T181" fmla="*/ 0 h 507"/>
                    <a:gd name="T182" fmla="*/ 650 w 650"/>
                    <a:gd name="T183" fmla="*/ 507 h 50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50" h="507">
                      <a:moveTo>
                        <a:pt x="506" y="0"/>
                      </a:moveTo>
                      <a:lnTo>
                        <a:pt x="506" y="186"/>
                      </a:lnTo>
                      <a:lnTo>
                        <a:pt x="520" y="196"/>
                      </a:lnTo>
                      <a:lnTo>
                        <a:pt x="532" y="202"/>
                      </a:lnTo>
                      <a:lnTo>
                        <a:pt x="540" y="202"/>
                      </a:lnTo>
                      <a:lnTo>
                        <a:pt x="560" y="190"/>
                      </a:lnTo>
                      <a:lnTo>
                        <a:pt x="571" y="184"/>
                      </a:lnTo>
                      <a:lnTo>
                        <a:pt x="585" y="184"/>
                      </a:lnTo>
                      <a:lnTo>
                        <a:pt x="599" y="186"/>
                      </a:lnTo>
                      <a:lnTo>
                        <a:pt x="611" y="190"/>
                      </a:lnTo>
                      <a:lnTo>
                        <a:pt x="627" y="200"/>
                      </a:lnTo>
                      <a:lnTo>
                        <a:pt x="638" y="213"/>
                      </a:lnTo>
                      <a:lnTo>
                        <a:pt x="646" y="225"/>
                      </a:lnTo>
                      <a:lnTo>
                        <a:pt x="650" y="237"/>
                      </a:lnTo>
                      <a:lnTo>
                        <a:pt x="650" y="255"/>
                      </a:lnTo>
                      <a:lnTo>
                        <a:pt x="650" y="273"/>
                      </a:lnTo>
                      <a:lnTo>
                        <a:pt x="646" y="284"/>
                      </a:lnTo>
                      <a:lnTo>
                        <a:pt x="638" y="296"/>
                      </a:lnTo>
                      <a:lnTo>
                        <a:pt x="627" y="312"/>
                      </a:lnTo>
                      <a:lnTo>
                        <a:pt x="611" y="320"/>
                      </a:lnTo>
                      <a:lnTo>
                        <a:pt x="599" y="324"/>
                      </a:lnTo>
                      <a:lnTo>
                        <a:pt x="585" y="326"/>
                      </a:lnTo>
                      <a:lnTo>
                        <a:pt x="571" y="326"/>
                      </a:lnTo>
                      <a:lnTo>
                        <a:pt x="560" y="320"/>
                      </a:lnTo>
                      <a:lnTo>
                        <a:pt x="540" y="308"/>
                      </a:lnTo>
                      <a:lnTo>
                        <a:pt x="532" y="308"/>
                      </a:lnTo>
                      <a:lnTo>
                        <a:pt x="520" y="314"/>
                      </a:lnTo>
                      <a:lnTo>
                        <a:pt x="506" y="330"/>
                      </a:lnTo>
                      <a:lnTo>
                        <a:pt x="506" y="507"/>
                      </a:lnTo>
                      <a:lnTo>
                        <a:pt x="0" y="507"/>
                      </a:lnTo>
                      <a:lnTo>
                        <a:pt x="0" y="0"/>
                      </a:lnTo>
                      <a:lnTo>
                        <a:pt x="177" y="0"/>
                      </a:lnTo>
                      <a:lnTo>
                        <a:pt x="181" y="2"/>
                      </a:lnTo>
                      <a:lnTo>
                        <a:pt x="195" y="16"/>
                      </a:lnTo>
                      <a:lnTo>
                        <a:pt x="199" y="30"/>
                      </a:lnTo>
                      <a:lnTo>
                        <a:pt x="199" y="36"/>
                      </a:lnTo>
                      <a:lnTo>
                        <a:pt x="187" y="55"/>
                      </a:lnTo>
                      <a:lnTo>
                        <a:pt x="181" y="69"/>
                      </a:lnTo>
                      <a:lnTo>
                        <a:pt x="181" y="83"/>
                      </a:lnTo>
                      <a:lnTo>
                        <a:pt x="183" y="95"/>
                      </a:lnTo>
                      <a:lnTo>
                        <a:pt x="187" y="109"/>
                      </a:lnTo>
                      <a:lnTo>
                        <a:pt x="195" y="123"/>
                      </a:lnTo>
                      <a:lnTo>
                        <a:pt x="211" y="136"/>
                      </a:lnTo>
                      <a:lnTo>
                        <a:pt x="223" y="142"/>
                      </a:lnTo>
                      <a:lnTo>
                        <a:pt x="234" y="148"/>
                      </a:lnTo>
                      <a:lnTo>
                        <a:pt x="252" y="148"/>
                      </a:lnTo>
                      <a:lnTo>
                        <a:pt x="270" y="148"/>
                      </a:lnTo>
                      <a:lnTo>
                        <a:pt x="282" y="142"/>
                      </a:lnTo>
                      <a:lnTo>
                        <a:pt x="296" y="136"/>
                      </a:lnTo>
                      <a:lnTo>
                        <a:pt x="309" y="123"/>
                      </a:lnTo>
                      <a:lnTo>
                        <a:pt x="317" y="109"/>
                      </a:lnTo>
                      <a:lnTo>
                        <a:pt x="323" y="95"/>
                      </a:lnTo>
                      <a:lnTo>
                        <a:pt x="323" y="83"/>
                      </a:lnTo>
                      <a:lnTo>
                        <a:pt x="323" y="69"/>
                      </a:lnTo>
                      <a:lnTo>
                        <a:pt x="317" y="55"/>
                      </a:lnTo>
                      <a:lnTo>
                        <a:pt x="307" y="38"/>
                      </a:lnTo>
                      <a:lnTo>
                        <a:pt x="307" y="30"/>
                      </a:lnTo>
                      <a:lnTo>
                        <a:pt x="311" y="16"/>
                      </a:lnTo>
                      <a:lnTo>
                        <a:pt x="323" y="0"/>
                      </a:lnTo>
                      <a:lnTo>
                        <a:pt x="506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id="{F1F6E1AC-58FC-4F42-BBF6-BD926504E561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3310214" y="969616"/>
                  <a:ext cx="2001677" cy="1291938"/>
                </a:xfrm>
                <a:custGeom>
                  <a:avLst/>
                  <a:gdLst>
                    <a:gd name="T0" fmla="*/ 4229 w 648"/>
                    <a:gd name="T1" fmla="*/ 0 h 507"/>
                    <a:gd name="T2" fmla="*/ 4145 w 648"/>
                    <a:gd name="T3" fmla="*/ 1071 h 507"/>
                    <a:gd name="T4" fmla="*/ 4012 w 648"/>
                    <a:gd name="T5" fmla="*/ 1092 h 507"/>
                    <a:gd name="T6" fmla="*/ 3807 w 648"/>
                    <a:gd name="T7" fmla="*/ 1006 h 507"/>
                    <a:gd name="T8" fmla="*/ 3629 w 648"/>
                    <a:gd name="T9" fmla="*/ 1006 h 507"/>
                    <a:gd name="T10" fmla="*/ 3448 w 648"/>
                    <a:gd name="T11" fmla="*/ 1083 h 507"/>
                    <a:gd name="T12" fmla="*/ 3315 w 648"/>
                    <a:gd name="T13" fmla="*/ 1228 h 507"/>
                    <a:gd name="T14" fmla="*/ 3297 w 648"/>
                    <a:gd name="T15" fmla="*/ 1393 h 507"/>
                    <a:gd name="T16" fmla="*/ 3315 w 648"/>
                    <a:gd name="T17" fmla="*/ 1552 h 507"/>
                    <a:gd name="T18" fmla="*/ 3448 w 648"/>
                    <a:gd name="T19" fmla="*/ 1694 h 507"/>
                    <a:gd name="T20" fmla="*/ 3629 w 648"/>
                    <a:gd name="T21" fmla="*/ 1772 h 507"/>
                    <a:gd name="T22" fmla="*/ 3807 w 648"/>
                    <a:gd name="T23" fmla="*/ 1781 h 507"/>
                    <a:gd name="T24" fmla="*/ 4012 w 648"/>
                    <a:gd name="T25" fmla="*/ 1682 h 507"/>
                    <a:gd name="T26" fmla="*/ 4145 w 648"/>
                    <a:gd name="T27" fmla="*/ 1707 h 507"/>
                    <a:gd name="T28" fmla="*/ 4229 w 648"/>
                    <a:gd name="T29" fmla="*/ 2771 h 507"/>
                    <a:gd name="T30" fmla="*/ 940 w 648"/>
                    <a:gd name="T31" fmla="*/ 1802 h 507"/>
                    <a:gd name="T32" fmla="*/ 848 w 648"/>
                    <a:gd name="T33" fmla="*/ 1707 h 507"/>
                    <a:gd name="T34" fmla="*/ 719 w 648"/>
                    <a:gd name="T35" fmla="*/ 1682 h 507"/>
                    <a:gd name="T36" fmla="*/ 518 w 648"/>
                    <a:gd name="T37" fmla="*/ 1781 h 507"/>
                    <a:gd name="T38" fmla="*/ 333 w 648"/>
                    <a:gd name="T39" fmla="*/ 1772 h 507"/>
                    <a:gd name="T40" fmla="*/ 157 w 648"/>
                    <a:gd name="T41" fmla="*/ 1694 h 507"/>
                    <a:gd name="T42" fmla="*/ 24 w 648"/>
                    <a:gd name="T43" fmla="*/ 1552 h 507"/>
                    <a:gd name="T44" fmla="*/ 0 w 648"/>
                    <a:gd name="T45" fmla="*/ 1393 h 507"/>
                    <a:gd name="T46" fmla="*/ 24 w 648"/>
                    <a:gd name="T47" fmla="*/ 1228 h 507"/>
                    <a:gd name="T48" fmla="*/ 157 w 648"/>
                    <a:gd name="T49" fmla="*/ 1083 h 507"/>
                    <a:gd name="T50" fmla="*/ 333 w 648"/>
                    <a:gd name="T51" fmla="*/ 1006 h 507"/>
                    <a:gd name="T52" fmla="*/ 518 w 648"/>
                    <a:gd name="T53" fmla="*/ 1006 h 507"/>
                    <a:gd name="T54" fmla="*/ 719 w 648"/>
                    <a:gd name="T55" fmla="*/ 1092 h 507"/>
                    <a:gd name="T56" fmla="*/ 848 w 648"/>
                    <a:gd name="T57" fmla="*/ 1071 h 507"/>
                    <a:gd name="T58" fmla="*/ 940 w 648"/>
                    <a:gd name="T59" fmla="*/ 0 h 507"/>
                    <a:gd name="T60" fmla="*/ 2134 w 648"/>
                    <a:gd name="T61" fmla="*/ 12 h 507"/>
                    <a:gd name="T62" fmla="*/ 2252 w 648"/>
                    <a:gd name="T63" fmla="*/ 151 h 507"/>
                    <a:gd name="T64" fmla="*/ 2172 w 648"/>
                    <a:gd name="T65" fmla="*/ 301 h 507"/>
                    <a:gd name="T66" fmla="*/ 2134 w 648"/>
                    <a:gd name="T67" fmla="*/ 444 h 507"/>
                    <a:gd name="T68" fmla="*/ 2172 w 648"/>
                    <a:gd name="T69" fmla="*/ 595 h 507"/>
                    <a:gd name="T70" fmla="*/ 2330 w 648"/>
                    <a:gd name="T71" fmla="*/ 745 h 507"/>
                    <a:gd name="T72" fmla="*/ 2480 w 648"/>
                    <a:gd name="T73" fmla="*/ 810 h 507"/>
                    <a:gd name="T74" fmla="*/ 2714 w 648"/>
                    <a:gd name="T75" fmla="*/ 810 h 507"/>
                    <a:gd name="T76" fmla="*/ 2878 w 648"/>
                    <a:gd name="T77" fmla="*/ 745 h 507"/>
                    <a:gd name="T78" fmla="*/ 3022 w 648"/>
                    <a:gd name="T79" fmla="*/ 595 h 507"/>
                    <a:gd name="T80" fmla="*/ 3059 w 648"/>
                    <a:gd name="T81" fmla="*/ 444 h 507"/>
                    <a:gd name="T82" fmla="*/ 3022 w 648"/>
                    <a:gd name="T83" fmla="*/ 301 h 507"/>
                    <a:gd name="T84" fmla="*/ 2943 w 648"/>
                    <a:gd name="T85" fmla="*/ 151 h 507"/>
                    <a:gd name="T86" fmla="*/ 3059 w 648"/>
                    <a:gd name="T87" fmla="*/ 12 h 5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8"/>
                    <a:gd name="T133" fmla="*/ 0 h 507"/>
                    <a:gd name="T134" fmla="*/ 648 w 648"/>
                    <a:gd name="T135" fmla="*/ 507 h 5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8" h="507">
                      <a:moveTo>
                        <a:pt x="473" y="0"/>
                      </a:moveTo>
                      <a:lnTo>
                        <a:pt x="648" y="0"/>
                      </a:lnTo>
                      <a:lnTo>
                        <a:pt x="648" y="186"/>
                      </a:lnTo>
                      <a:lnTo>
                        <a:pt x="635" y="196"/>
                      </a:lnTo>
                      <a:lnTo>
                        <a:pt x="623" y="202"/>
                      </a:lnTo>
                      <a:lnTo>
                        <a:pt x="615" y="200"/>
                      </a:lnTo>
                      <a:lnTo>
                        <a:pt x="597" y="188"/>
                      </a:lnTo>
                      <a:lnTo>
                        <a:pt x="583" y="184"/>
                      </a:lnTo>
                      <a:lnTo>
                        <a:pt x="570" y="184"/>
                      </a:lnTo>
                      <a:lnTo>
                        <a:pt x="556" y="184"/>
                      </a:lnTo>
                      <a:lnTo>
                        <a:pt x="542" y="188"/>
                      </a:lnTo>
                      <a:lnTo>
                        <a:pt x="528" y="198"/>
                      </a:lnTo>
                      <a:lnTo>
                        <a:pt x="514" y="213"/>
                      </a:lnTo>
                      <a:lnTo>
                        <a:pt x="508" y="225"/>
                      </a:lnTo>
                      <a:lnTo>
                        <a:pt x="505" y="237"/>
                      </a:lnTo>
                      <a:lnTo>
                        <a:pt x="505" y="255"/>
                      </a:lnTo>
                      <a:lnTo>
                        <a:pt x="505" y="273"/>
                      </a:lnTo>
                      <a:lnTo>
                        <a:pt x="508" y="284"/>
                      </a:lnTo>
                      <a:lnTo>
                        <a:pt x="514" y="296"/>
                      </a:lnTo>
                      <a:lnTo>
                        <a:pt x="528" y="310"/>
                      </a:lnTo>
                      <a:lnTo>
                        <a:pt x="542" y="320"/>
                      </a:lnTo>
                      <a:lnTo>
                        <a:pt x="556" y="324"/>
                      </a:lnTo>
                      <a:lnTo>
                        <a:pt x="570" y="326"/>
                      </a:lnTo>
                      <a:lnTo>
                        <a:pt x="583" y="326"/>
                      </a:lnTo>
                      <a:lnTo>
                        <a:pt x="597" y="320"/>
                      </a:lnTo>
                      <a:lnTo>
                        <a:pt x="615" y="308"/>
                      </a:lnTo>
                      <a:lnTo>
                        <a:pt x="623" y="308"/>
                      </a:lnTo>
                      <a:lnTo>
                        <a:pt x="635" y="312"/>
                      </a:lnTo>
                      <a:lnTo>
                        <a:pt x="648" y="330"/>
                      </a:lnTo>
                      <a:lnTo>
                        <a:pt x="648" y="507"/>
                      </a:lnTo>
                      <a:lnTo>
                        <a:pt x="144" y="507"/>
                      </a:lnTo>
                      <a:lnTo>
                        <a:pt x="144" y="330"/>
                      </a:lnTo>
                      <a:lnTo>
                        <a:pt x="144" y="326"/>
                      </a:lnTo>
                      <a:lnTo>
                        <a:pt x="130" y="312"/>
                      </a:lnTo>
                      <a:lnTo>
                        <a:pt x="118" y="308"/>
                      </a:lnTo>
                      <a:lnTo>
                        <a:pt x="110" y="308"/>
                      </a:lnTo>
                      <a:lnTo>
                        <a:pt x="91" y="320"/>
                      </a:lnTo>
                      <a:lnTo>
                        <a:pt x="79" y="326"/>
                      </a:lnTo>
                      <a:lnTo>
                        <a:pt x="65" y="326"/>
                      </a:lnTo>
                      <a:lnTo>
                        <a:pt x="51" y="324"/>
                      </a:lnTo>
                      <a:lnTo>
                        <a:pt x="39" y="320"/>
                      </a:lnTo>
                      <a:lnTo>
                        <a:pt x="24" y="310"/>
                      </a:lnTo>
                      <a:lnTo>
                        <a:pt x="10" y="296"/>
                      </a:lnTo>
                      <a:lnTo>
                        <a:pt x="4" y="284"/>
                      </a:lnTo>
                      <a:lnTo>
                        <a:pt x="0" y="273"/>
                      </a:lnTo>
                      <a:lnTo>
                        <a:pt x="0" y="255"/>
                      </a:lnTo>
                      <a:lnTo>
                        <a:pt x="0" y="237"/>
                      </a:lnTo>
                      <a:lnTo>
                        <a:pt x="4" y="225"/>
                      </a:lnTo>
                      <a:lnTo>
                        <a:pt x="10" y="213"/>
                      </a:lnTo>
                      <a:lnTo>
                        <a:pt x="24" y="198"/>
                      </a:lnTo>
                      <a:lnTo>
                        <a:pt x="39" y="188"/>
                      </a:lnTo>
                      <a:lnTo>
                        <a:pt x="51" y="184"/>
                      </a:lnTo>
                      <a:lnTo>
                        <a:pt x="65" y="184"/>
                      </a:lnTo>
                      <a:lnTo>
                        <a:pt x="79" y="184"/>
                      </a:lnTo>
                      <a:lnTo>
                        <a:pt x="91" y="188"/>
                      </a:lnTo>
                      <a:lnTo>
                        <a:pt x="110" y="200"/>
                      </a:lnTo>
                      <a:lnTo>
                        <a:pt x="118" y="202"/>
                      </a:lnTo>
                      <a:lnTo>
                        <a:pt x="130" y="196"/>
                      </a:lnTo>
                      <a:lnTo>
                        <a:pt x="144" y="186"/>
                      </a:lnTo>
                      <a:lnTo>
                        <a:pt x="144" y="0"/>
                      </a:lnTo>
                      <a:lnTo>
                        <a:pt x="327" y="0"/>
                      </a:lnTo>
                      <a:lnTo>
                        <a:pt x="327" y="2"/>
                      </a:lnTo>
                      <a:lnTo>
                        <a:pt x="341" y="16"/>
                      </a:lnTo>
                      <a:lnTo>
                        <a:pt x="345" y="28"/>
                      </a:lnTo>
                      <a:lnTo>
                        <a:pt x="345" y="36"/>
                      </a:lnTo>
                      <a:lnTo>
                        <a:pt x="333" y="55"/>
                      </a:lnTo>
                      <a:lnTo>
                        <a:pt x="327" y="67"/>
                      </a:lnTo>
                      <a:lnTo>
                        <a:pt x="327" y="81"/>
                      </a:lnTo>
                      <a:lnTo>
                        <a:pt x="327" y="95"/>
                      </a:lnTo>
                      <a:lnTo>
                        <a:pt x="333" y="109"/>
                      </a:lnTo>
                      <a:lnTo>
                        <a:pt x="343" y="123"/>
                      </a:lnTo>
                      <a:lnTo>
                        <a:pt x="357" y="136"/>
                      </a:lnTo>
                      <a:lnTo>
                        <a:pt x="369" y="142"/>
                      </a:lnTo>
                      <a:lnTo>
                        <a:pt x="380" y="148"/>
                      </a:lnTo>
                      <a:lnTo>
                        <a:pt x="398" y="148"/>
                      </a:lnTo>
                      <a:lnTo>
                        <a:pt x="416" y="148"/>
                      </a:lnTo>
                      <a:lnTo>
                        <a:pt x="428" y="142"/>
                      </a:lnTo>
                      <a:lnTo>
                        <a:pt x="441" y="136"/>
                      </a:lnTo>
                      <a:lnTo>
                        <a:pt x="455" y="123"/>
                      </a:lnTo>
                      <a:lnTo>
                        <a:pt x="463" y="109"/>
                      </a:lnTo>
                      <a:lnTo>
                        <a:pt x="469" y="95"/>
                      </a:lnTo>
                      <a:lnTo>
                        <a:pt x="469" y="81"/>
                      </a:lnTo>
                      <a:lnTo>
                        <a:pt x="469" y="67"/>
                      </a:lnTo>
                      <a:lnTo>
                        <a:pt x="463" y="55"/>
                      </a:lnTo>
                      <a:lnTo>
                        <a:pt x="451" y="36"/>
                      </a:lnTo>
                      <a:lnTo>
                        <a:pt x="451" y="28"/>
                      </a:lnTo>
                      <a:lnTo>
                        <a:pt x="455" y="16"/>
                      </a:lnTo>
                      <a:lnTo>
                        <a:pt x="469" y="2"/>
                      </a:lnTo>
                      <a:lnTo>
                        <a:pt x="473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1350" b="1" kern="0" dirty="0"/>
                </a:p>
                <a:p>
                  <a:pPr algn="ctr" defTabSz="622021">
                    <a:defRPr/>
                  </a:pPr>
                  <a:endParaRPr lang="en-GB" sz="1350" b="1" kern="0" dirty="0"/>
                </a:p>
                <a:p>
                  <a:pPr algn="ctr" defTabSz="622021">
                    <a:defRPr/>
                  </a:pPr>
                  <a:endParaRPr lang="en-GB" sz="1350" b="1" kern="0" dirty="0"/>
                </a:p>
                <a:p>
                  <a:pPr algn="ctr" defTabSz="622021">
                    <a:defRPr/>
                  </a:pPr>
                  <a:endParaRPr lang="en-GB" sz="1350" b="1" kern="0" dirty="0"/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id="{3D49DA9F-DC27-4D06-8FDB-E18DFE0001FC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4863949" y="969616"/>
                  <a:ext cx="2456228" cy="1291938"/>
                </a:xfrm>
                <a:custGeom>
                  <a:avLst/>
                  <a:gdLst>
                    <a:gd name="T0" fmla="*/ 4241 w 796"/>
                    <a:gd name="T1" fmla="*/ 0 h 507"/>
                    <a:gd name="T2" fmla="*/ 4322 w 796"/>
                    <a:gd name="T3" fmla="*/ 1071 h 507"/>
                    <a:gd name="T4" fmla="*/ 4443 w 796"/>
                    <a:gd name="T5" fmla="*/ 1092 h 507"/>
                    <a:gd name="T6" fmla="*/ 4667 w 796"/>
                    <a:gd name="T7" fmla="*/ 1006 h 507"/>
                    <a:gd name="T8" fmla="*/ 4828 w 796"/>
                    <a:gd name="T9" fmla="*/ 1006 h 507"/>
                    <a:gd name="T10" fmla="*/ 5009 w 796"/>
                    <a:gd name="T11" fmla="*/ 1083 h 507"/>
                    <a:gd name="T12" fmla="*/ 5141 w 796"/>
                    <a:gd name="T13" fmla="*/ 1228 h 507"/>
                    <a:gd name="T14" fmla="*/ 5179 w 796"/>
                    <a:gd name="T15" fmla="*/ 1393 h 507"/>
                    <a:gd name="T16" fmla="*/ 5141 w 796"/>
                    <a:gd name="T17" fmla="*/ 1552 h 507"/>
                    <a:gd name="T18" fmla="*/ 5009 w 796"/>
                    <a:gd name="T19" fmla="*/ 1694 h 507"/>
                    <a:gd name="T20" fmla="*/ 4828 w 796"/>
                    <a:gd name="T21" fmla="*/ 1772 h 507"/>
                    <a:gd name="T22" fmla="*/ 4667 w 796"/>
                    <a:gd name="T23" fmla="*/ 1781 h 507"/>
                    <a:gd name="T24" fmla="*/ 4443 w 796"/>
                    <a:gd name="T25" fmla="*/ 1682 h 507"/>
                    <a:gd name="T26" fmla="*/ 4322 w 796"/>
                    <a:gd name="T27" fmla="*/ 1707 h 507"/>
                    <a:gd name="T28" fmla="*/ 4241 w 796"/>
                    <a:gd name="T29" fmla="*/ 2771 h 507"/>
                    <a:gd name="T30" fmla="*/ 945 w 796"/>
                    <a:gd name="T31" fmla="*/ 1802 h 507"/>
                    <a:gd name="T32" fmla="*/ 857 w 796"/>
                    <a:gd name="T33" fmla="*/ 1707 h 507"/>
                    <a:gd name="T34" fmla="*/ 728 w 796"/>
                    <a:gd name="T35" fmla="*/ 1682 h 507"/>
                    <a:gd name="T36" fmla="*/ 519 w 796"/>
                    <a:gd name="T37" fmla="*/ 1781 h 507"/>
                    <a:gd name="T38" fmla="*/ 345 w 796"/>
                    <a:gd name="T39" fmla="*/ 1772 h 507"/>
                    <a:gd name="T40" fmla="*/ 164 w 796"/>
                    <a:gd name="T41" fmla="*/ 1694 h 507"/>
                    <a:gd name="T42" fmla="*/ 32 w 796"/>
                    <a:gd name="T43" fmla="*/ 1552 h 507"/>
                    <a:gd name="T44" fmla="*/ 0 w 796"/>
                    <a:gd name="T45" fmla="*/ 1393 h 507"/>
                    <a:gd name="T46" fmla="*/ 32 w 796"/>
                    <a:gd name="T47" fmla="*/ 1228 h 507"/>
                    <a:gd name="T48" fmla="*/ 164 w 796"/>
                    <a:gd name="T49" fmla="*/ 1083 h 507"/>
                    <a:gd name="T50" fmla="*/ 345 w 796"/>
                    <a:gd name="T51" fmla="*/ 1006 h 507"/>
                    <a:gd name="T52" fmla="*/ 519 w 796"/>
                    <a:gd name="T53" fmla="*/ 1006 h 507"/>
                    <a:gd name="T54" fmla="*/ 728 w 796"/>
                    <a:gd name="T55" fmla="*/ 1092 h 507"/>
                    <a:gd name="T56" fmla="*/ 857 w 796"/>
                    <a:gd name="T57" fmla="*/ 1071 h 507"/>
                    <a:gd name="T58" fmla="*/ 945 w 796"/>
                    <a:gd name="T59" fmla="*/ 0 h 507"/>
                    <a:gd name="T60" fmla="*/ 2126 w 796"/>
                    <a:gd name="T61" fmla="*/ 12 h 507"/>
                    <a:gd name="T62" fmla="*/ 2238 w 796"/>
                    <a:gd name="T63" fmla="*/ 164 h 507"/>
                    <a:gd name="T64" fmla="*/ 2167 w 796"/>
                    <a:gd name="T65" fmla="*/ 301 h 507"/>
                    <a:gd name="T66" fmla="*/ 2126 w 796"/>
                    <a:gd name="T67" fmla="*/ 453 h 507"/>
                    <a:gd name="T68" fmla="*/ 2167 w 796"/>
                    <a:gd name="T69" fmla="*/ 595 h 507"/>
                    <a:gd name="T70" fmla="*/ 2317 w 796"/>
                    <a:gd name="T71" fmla="*/ 745 h 507"/>
                    <a:gd name="T72" fmla="*/ 2472 w 796"/>
                    <a:gd name="T73" fmla="*/ 810 h 507"/>
                    <a:gd name="T74" fmla="*/ 2701 w 796"/>
                    <a:gd name="T75" fmla="*/ 810 h 507"/>
                    <a:gd name="T76" fmla="*/ 2867 w 796"/>
                    <a:gd name="T77" fmla="*/ 745 h 507"/>
                    <a:gd name="T78" fmla="*/ 3011 w 796"/>
                    <a:gd name="T79" fmla="*/ 595 h 507"/>
                    <a:gd name="T80" fmla="*/ 3063 w 796"/>
                    <a:gd name="T81" fmla="*/ 453 h 507"/>
                    <a:gd name="T82" fmla="*/ 3011 w 796"/>
                    <a:gd name="T83" fmla="*/ 301 h 507"/>
                    <a:gd name="T84" fmla="*/ 2948 w 796"/>
                    <a:gd name="T85" fmla="*/ 164 h 507"/>
                    <a:gd name="T86" fmla="*/ 3052 w 796"/>
                    <a:gd name="T87" fmla="*/ 12 h 5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96"/>
                    <a:gd name="T133" fmla="*/ 0 h 507"/>
                    <a:gd name="T134" fmla="*/ 796 w 796"/>
                    <a:gd name="T135" fmla="*/ 507 h 5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96" h="507">
                      <a:moveTo>
                        <a:pt x="474" y="0"/>
                      </a:moveTo>
                      <a:lnTo>
                        <a:pt x="652" y="0"/>
                      </a:lnTo>
                      <a:lnTo>
                        <a:pt x="652" y="186"/>
                      </a:lnTo>
                      <a:lnTo>
                        <a:pt x="664" y="196"/>
                      </a:lnTo>
                      <a:lnTo>
                        <a:pt x="677" y="202"/>
                      </a:lnTo>
                      <a:lnTo>
                        <a:pt x="683" y="200"/>
                      </a:lnTo>
                      <a:lnTo>
                        <a:pt x="703" y="188"/>
                      </a:lnTo>
                      <a:lnTo>
                        <a:pt x="717" y="184"/>
                      </a:lnTo>
                      <a:lnTo>
                        <a:pt x="731" y="184"/>
                      </a:lnTo>
                      <a:lnTo>
                        <a:pt x="742" y="184"/>
                      </a:lnTo>
                      <a:lnTo>
                        <a:pt x="756" y="188"/>
                      </a:lnTo>
                      <a:lnTo>
                        <a:pt x="770" y="198"/>
                      </a:lnTo>
                      <a:lnTo>
                        <a:pt x="784" y="213"/>
                      </a:lnTo>
                      <a:lnTo>
                        <a:pt x="790" y="225"/>
                      </a:lnTo>
                      <a:lnTo>
                        <a:pt x="796" y="237"/>
                      </a:lnTo>
                      <a:lnTo>
                        <a:pt x="796" y="255"/>
                      </a:lnTo>
                      <a:lnTo>
                        <a:pt x="796" y="273"/>
                      </a:lnTo>
                      <a:lnTo>
                        <a:pt x="790" y="284"/>
                      </a:lnTo>
                      <a:lnTo>
                        <a:pt x="784" y="296"/>
                      </a:lnTo>
                      <a:lnTo>
                        <a:pt x="770" y="310"/>
                      </a:lnTo>
                      <a:lnTo>
                        <a:pt x="756" y="320"/>
                      </a:lnTo>
                      <a:lnTo>
                        <a:pt x="742" y="324"/>
                      </a:lnTo>
                      <a:lnTo>
                        <a:pt x="731" y="326"/>
                      </a:lnTo>
                      <a:lnTo>
                        <a:pt x="717" y="326"/>
                      </a:lnTo>
                      <a:lnTo>
                        <a:pt x="703" y="320"/>
                      </a:lnTo>
                      <a:lnTo>
                        <a:pt x="683" y="308"/>
                      </a:lnTo>
                      <a:lnTo>
                        <a:pt x="677" y="308"/>
                      </a:lnTo>
                      <a:lnTo>
                        <a:pt x="664" y="312"/>
                      </a:lnTo>
                      <a:lnTo>
                        <a:pt x="652" y="330"/>
                      </a:lnTo>
                      <a:lnTo>
                        <a:pt x="652" y="507"/>
                      </a:lnTo>
                      <a:lnTo>
                        <a:pt x="145" y="507"/>
                      </a:lnTo>
                      <a:lnTo>
                        <a:pt x="145" y="330"/>
                      </a:lnTo>
                      <a:lnTo>
                        <a:pt x="145" y="326"/>
                      </a:lnTo>
                      <a:lnTo>
                        <a:pt x="132" y="312"/>
                      </a:lnTo>
                      <a:lnTo>
                        <a:pt x="118" y="308"/>
                      </a:lnTo>
                      <a:lnTo>
                        <a:pt x="112" y="308"/>
                      </a:lnTo>
                      <a:lnTo>
                        <a:pt x="92" y="320"/>
                      </a:lnTo>
                      <a:lnTo>
                        <a:pt x="80" y="326"/>
                      </a:lnTo>
                      <a:lnTo>
                        <a:pt x="67" y="326"/>
                      </a:lnTo>
                      <a:lnTo>
                        <a:pt x="53" y="324"/>
                      </a:lnTo>
                      <a:lnTo>
                        <a:pt x="39" y="320"/>
                      </a:lnTo>
                      <a:lnTo>
                        <a:pt x="25" y="310"/>
                      </a:lnTo>
                      <a:lnTo>
                        <a:pt x="11" y="296"/>
                      </a:lnTo>
                      <a:lnTo>
                        <a:pt x="5" y="284"/>
                      </a:lnTo>
                      <a:lnTo>
                        <a:pt x="0" y="273"/>
                      </a:lnTo>
                      <a:lnTo>
                        <a:pt x="0" y="255"/>
                      </a:lnTo>
                      <a:lnTo>
                        <a:pt x="0" y="237"/>
                      </a:lnTo>
                      <a:lnTo>
                        <a:pt x="5" y="225"/>
                      </a:lnTo>
                      <a:lnTo>
                        <a:pt x="11" y="213"/>
                      </a:lnTo>
                      <a:lnTo>
                        <a:pt x="25" y="198"/>
                      </a:lnTo>
                      <a:lnTo>
                        <a:pt x="39" y="188"/>
                      </a:lnTo>
                      <a:lnTo>
                        <a:pt x="53" y="184"/>
                      </a:lnTo>
                      <a:lnTo>
                        <a:pt x="67" y="184"/>
                      </a:lnTo>
                      <a:lnTo>
                        <a:pt x="80" y="184"/>
                      </a:lnTo>
                      <a:lnTo>
                        <a:pt x="92" y="188"/>
                      </a:lnTo>
                      <a:lnTo>
                        <a:pt x="112" y="200"/>
                      </a:lnTo>
                      <a:lnTo>
                        <a:pt x="118" y="202"/>
                      </a:lnTo>
                      <a:lnTo>
                        <a:pt x="132" y="196"/>
                      </a:lnTo>
                      <a:lnTo>
                        <a:pt x="145" y="186"/>
                      </a:lnTo>
                      <a:lnTo>
                        <a:pt x="145" y="0"/>
                      </a:lnTo>
                      <a:lnTo>
                        <a:pt x="323" y="0"/>
                      </a:lnTo>
                      <a:lnTo>
                        <a:pt x="327" y="2"/>
                      </a:lnTo>
                      <a:lnTo>
                        <a:pt x="340" y="16"/>
                      </a:lnTo>
                      <a:lnTo>
                        <a:pt x="344" y="30"/>
                      </a:lnTo>
                      <a:lnTo>
                        <a:pt x="344" y="36"/>
                      </a:lnTo>
                      <a:lnTo>
                        <a:pt x="333" y="55"/>
                      </a:lnTo>
                      <a:lnTo>
                        <a:pt x="327" y="69"/>
                      </a:lnTo>
                      <a:lnTo>
                        <a:pt x="327" y="83"/>
                      </a:lnTo>
                      <a:lnTo>
                        <a:pt x="329" y="95"/>
                      </a:lnTo>
                      <a:lnTo>
                        <a:pt x="333" y="109"/>
                      </a:lnTo>
                      <a:lnTo>
                        <a:pt x="342" y="123"/>
                      </a:lnTo>
                      <a:lnTo>
                        <a:pt x="356" y="136"/>
                      </a:lnTo>
                      <a:lnTo>
                        <a:pt x="368" y="142"/>
                      </a:lnTo>
                      <a:lnTo>
                        <a:pt x="380" y="148"/>
                      </a:lnTo>
                      <a:lnTo>
                        <a:pt x="398" y="148"/>
                      </a:lnTo>
                      <a:lnTo>
                        <a:pt x="415" y="148"/>
                      </a:lnTo>
                      <a:lnTo>
                        <a:pt x="429" y="142"/>
                      </a:lnTo>
                      <a:lnTo>
                        <a:pt x="441" y="136"/>
                      </a:lnTo>
                      <a:lnTo>
                        <a:pt x="455" y="123"/>
                      </a:lnTo>
                      <a:lnTo>
                        <a:pt x="463" y="109"/>
                      </a:lnTo>
                      <a:lnTo>
                        <a:pt x="469" y="95"/>
                      </a:lnTo>
                      <a:lnTo>
                        <a:pt x="471" y="83"/>
                      </a:lnTo>
                      <a:lnTo>
                        <a:pt x="469" y="69"/>
                      </a:lnTo>
                      <a:lnTo>
                        <a:pt x="463" y="55"/>
                      </a:lnTo>
                      <a:lnTo>
                        <a:pt x="453" y="38"/>
                      </a:lnTo>
                      <a:lnTo>
                        <a:pt x="453" y="30"/>
                      </a:lnTo>
                      <a:lnTo>
                        <a:pt x="457" y="16"/>
                      </a:lnTo>
                      <a:lnTo>
                        <a:pt x="469" y="2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id="{7C95B8B1-D455-403D-9F83-23D95349D7CE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6877199" y="606486"/>
                  <a:ext cx="1550432" cy="1655069"/>
                </a:xfrm>
                <a:custGeom>
                  <a:avLst/>
                  <a:gdLst>
                    <a:gd name="T0" fmla="*/ 2134 w 502"/>
                    <a:gd name="T1" fmla="*/ 777 h 649"/>
                    <a:gd name="T2" fmla="*/ 3276 w 502"/>
                    <a:gd name="T3" fmla="*/ 777 h 649"/>
                    <a:gd name="T4" fmla="*/ 3276 w 502"/>
                    <a:gd name="T5" fmla="*/ 3555 h 649"/>
                    <a:gd name="T6" fmla="*/ 0 w 502"/>
                    <a:gd name="T7" fmla="*/ 3555 h 649"/>
                    <a:gd name="T8" fmla="*/ 0 w 502"/>
                    <a:gd name="T9" fmla="*/ 2586 h 649"/>
                    <a:gd name="T10" fmla="*/ 77 w 502"/>
                    <a:gd name="T11" fmla="*/ 2485 h 649"/>
                    <a:gd name="T12" fmla="*/ 164 w 502"/>
                    <a:gd name="T13" fmla="*/ 2464 h 649"/>
                    <a:gd name="T14" fmla="*/ 202 w 502"/>
                    <a:gd name="T15" fmla="*/ 2464 h 649"/>
                    <a:gd name="T16" fmla="*/ 333 w 502"/>
                    <a:gd name="T17" fmla="*/ 2529 h 649"/>
                    <a:gd name="T18" fmla="*/ 422 w 502"/>
                    <a:gd name="T19" fmla="*/ 2563 h 649"/>
                    <a:gd name="T20" fmla="*/ 518 w 502"/>
                    <a:gd name="T21" fmla="*/ 2563 h 649"/>
                    <a:gd name="T22" fmla="*/ 587 w 502"/>
                    <a:gd name="T23" fmla="*/ 2551 h 649"/>
                    <a:gd name="T24" fmla="*/ 676 w 502"/>
                    <a:gd name="T25" fmla="*/ 2529 h 649"/>
                    <a:gd name="T26" fmla="*/ 768 w 502"/>
                    <a:gd name="T27" fmla="*/ 2477 h 649"/>
                    <a:gd name="T28" fmla="*/ 863 w 502"/>
                    <a:gd name="T29" fmla="*/ 2399 h 649"/>
                    <a:gd name="T30" fmla="*/ 901 w 502"/>
                    <a:gd name="T31" fmla="*/ 2334 h 649"/>
                    <a:gd name="T32" fmla="*/ 940 w 502"/>
                    <a:gd name="T33" fmla="*/ 2274 h 649"/>
                    <a:gd name="T34" fmla="*/ 940 w 502"/>
                    <a:gd name="T35" fmla="*/ 2175 h 649"/>
                    <a:gd name="T36" fmla="*/ 940 w 502"/>
                    <a:gd name="T37" fmla="*/ 2075 h 649"/>
                    <a:gd name="T38" fmla="*/ 901 w 502"/>
                    <a:gd name="T39" fmla="*/ 2009 h 649"/>
                    <a:gd name="T40" fmla="*/ 863 w 502"/>
                    <a:gd name="T41" fmla="*/ 1944 h 649"/>
                    <a:gd name="T42" fmla="*/ 768 w 502"/>
                    <a:gd name="T43" fmla="*/ 1861 h 649"/>
                    <a:gd name="T44" fmla="*/ 676 w 502"/>
                    <a:gd name="T45" fmla="*/ 1809 h 649"/>
                    <a:gd name="T46" fmla="*/ 587 w 502"/>
                    <a:gd name="T47" fmla="*/ 1787 h 649"/>
                    <a:gd name="T48" fmla="*/ 518 w 502"/>
                    <a:gd name="T49" fmla="*/ 1787 h 649"/>
                    <a:gd name="T50" fmla="*/ 422 w 502"/>
                    <a:gd name="T51" fmla="*/ 1787 h 649"/>
                    <a:gd name="T52" fmla="*/ 333 w 502"/>
                    <a:gd name="T53" fmla="*/ 1809 h 649"/>
                    <a:gd name="T54" fmla="*/ 217 w 502"/>
                    <a:gd name="T55" fmla="*/ 1874 h 649"/>
                    <a:gd name="T56" fmla="*/ 164 w 502"/>
                    <a:gd name="T57" fmla="*/ 1883 h 649"/>
                    <a:gd name="T58" fmla="*/ 77 w 502"/>
                    <a:gd name="T59" fmla="*/ 1853 h 649"/>
                    <a:gd name="T60" fmla="*/ 0 w 502"/>
                    <a:gd name="T61" fmla="*/ 1796 h 649"/>
                    <a:gd name="T62" fmla="*/ 0 w 502"/>
                    <a:gd name="T63" fmla="*/ 777 h 649"/>
                    <a:gd name="T64" fmla="*/ 1194 w 502"/>
                    <a:gd name="T65" fmla="*/ 777 h 649"/>
                    <a:gd name="T66" fmla="*/ 1181 w 502"/>
                    <a:gd name="T67" fmla="*/ 790 h 649"/>
                    <a:gd name="T68" fmla="*/ 1271 w 502"/>
                    <a:gd name="T69" fmla="*/ 712 h 649"/>
                    <a:gd name="T70" fmla="*/ 1299 w 502"/>
                    <a:gd name="T71" fmla="*/ 635 h 649"/>
                    <a:gd name="T72" fmla="*/ 1299 w 502"/>
                    <a:gd name="T73" fmla="*/ 608 h 649"/>
                    <a:gd name="T74" fmla="*/ 1218 w 502"/>
                    <a:gd name="T75" fmla="*/ 497 h 649"/>
                    <a:gd name="T76" fmla="*/ 1181 w 502"/>
                    <a:gd name="T77" fmla="*/ 432 h 649"/>
                    <a:gd name="T78" fmla="*/ 1181 w 502"/>
                    <a:gd name="T79" fmla="*/ 358 h 649"/>
                    <a:gd name="T80" fmla="*/ 1194 w 502"/>
                    <a:gd name="T81" fmla="*/ 280 h 649"/>
                    <a:gd name="T82" fmla="*/ 1218 w 502"/>
                    <a:gd name="T83" fmla="*/ 208 h 649"/>
                    <a:gd name="T84" fmla="*/ 1286 w 502"/>
                    <a:gd name="T85" fmla="*/ 130 h 649"/>
                    <a:gd name="T86" fmla="*/ 1375 w 502"/>
                    <a:gd name="T87" fmla="*/ 56 h 649"/>
                    <a:gd name="T88" fmla="*/ 1448 w 502"/>
                    <a:gd name="T89" fmla="*/ 21 h 649"/>
                    <a:gd name="T90" fmla="*/ 1527 w 502"/>
                    <a:gd name="T91" fmla="*/ 0 h 649"/>
                    <a:gd name="T92" fmla="*/ 1644 w 502"/>
                    <a:gd name="T93" fmla="*/ 0 h 649"/>
                    <a:gd name="T94" fmla="*/ 1764 w 502"/>
                    <a:gd name="T95" fmla="*/ 0 h 649"/>
                    <a:gd name="T96" fmla="*/ 1854 w 502"/>
                    <a:gd name="T97" fmla="*/ 21 h 649"/>
                    <a:gd name="T98" fmla="*/ 1925 w 502"/>
                    <a:gd name="T99" fmla="*/ 56 h 649"/>
                    <a:gd name="T100" fmla="*/ 2014 w 502"/>
                    <a:gd name="T101" fmla="*/ 130 h 649"/>
                    <a:gd name="T102" fmla="*/ 2067 w 502"/>
                    <a:gd name="T103" fmla="*/ 208 h 649"/>
                    <a:gd name="T104" fmla="*/ 2110 w 502"/>
                    <a:gd name="T105" fmla="*/ 280 h 649"/>
                    <a:gd name="T106" fmla="*/ 2110 w 502"/>
                    <a:gd name="T107" fmla="*/ 358 h 649"/>
                    <a:gd name="T108" fmla="*/ 2110 w 502"/>
                    <a:gd name="T109" fmla="*/ 432 h 649"/>
                    <a:gd name="T110" fmla="*/ 2067 w 502"/>
                    <a:gd name="T111" fmla="*/ 497 h 649"/>
                    <a:gd name="T112" fmla="*/ 2005 w 502"/>
                    <a:gd name="T113" fmla="*/ 608 h 649"/>
                    <a:gd name="T114" fmla="*/ 1990 w 502"/>
                    <a:gd name="T115" fmla="*/ 635 h 649"/>
                    <a:gd name="T116" fmla="*/ 2029 w 502"/>
                    <a:gd name="T117" fmla="*/ 712 h 649"/>
                    <a:gd name="T118" fmla="*/ 2110 w 502"/>
                    <a:gd name="T119" fmla="*/ 790 h 649"/>
                    <a:gd name="T120" fmla="*/ 2134 w 502"/>
                    <a:gd name="T121" fmla="*/ 777 h 6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02"/>
                    <a:gd name="T184" fmla="*/ 0 h 649"/>
                    <a:gd name="T185" fmla="*/ 502 w 502"/>
                    <a:gd name="T186" fmla="*/ 649 h 6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02" h="649">
                      <a:moveTo>
                        <a:pt x="327" y="142"/>
                      </a:moveTo>
                      <a:lnTo>
                        <a:pt x="502" y="142"/>
                      </a:lnTo>
                      <a:lnTo>
                        <a:pt x="502" y="649"/>
                      </a:lnTo>
                      <a:lnTo>
                        <a:pt x="0" y="649"/>
                      </a:lnTo>
                      <a:lnTo>
                        <a:pt x="0" y="472"/>
                      </a:lnTo>
                      <a:lnTo>
                        <a:pt x="12" y="454"/>
                      </a:lnTo>
                      <a:lnTo>
                        <a:pt x="25" y="450"/>
                      </a:lnTo>
                      <a:lnTo>
                        <a:pt x="31" y="450"/>
                      </a:lnTo>
                      <a:lnTo>
                        <a:pt x="51" y="462"/>
                      </a:lnTo>
                      <a:lnTo>
                        <a:pt x="65" y="468"/>
                      </a:lnTo>
                      <a:lnTo>
                        <a:pt x="79" y="468"/>
                      </a:lnTo>
                      <a:lnTo>
                        <a:pt x="90" y="466"/>
                      </a:lnTo>
                      <a:lnTo>
                        <a:pt x="104" y="462"/>
                      </a:lnTo>
                      <a:lnTo>
                        <a:pt x="118" y="452"/>
                      </a:lnTo>
                      <a:lnTo>
                        <a:pt x="132" y="438"/>
                      </a:lnTo>
                      <a:lnTo>
                        <a:pt x="138" y="426"/>
                      </a:lnTo>
                      <a:lnTo>
                        <a:pt x="144" y="415"/>
                      </a:lnTo>
                      <a:lnTo>
                        <a:pt x="144" y="397"/>
                      </a:lnTo>
                      <a:lnTo>
                        <a:pt x="144" y="379"/>
                      </a:lnTo>
                      <a:lnTo>
                        <a:pt x="138" y="367"/>
                      </a:lnTo>
                      <a:lnTo>
                        <a:pt x="132" y="355"/>
                      </a:lnTo>
                      <a:lnTo>
                        <a:pt x="118" y="340"/>
                      </a:lnTo>
                      <a:lnTo>
                        <a:pt x="104" y="330"/>
                      </a:lnTo>
                      <a:lnTo>
                        <a:pt x="90" y="326"/>
                      </a:lnTo>
                      <a:lnTo>
                        <a:pt x="79" y="326"/>
                      </a:lnTo>
                      <a:lnTo>
                        <a:pt x="65" y="326"/>
                      </a:lnTo>
                      <a:lnTo>
                        <a:pt x="51" y="330"/>
                      </a:lnTo>
                      <a:lnTo>
                        <a:pt x="33" y="342"/>
                      </a:lnTo>
                      <a:lnTo>
                        <a:pt x="25" y="344"/>
                      </a:lnTo>
                      <a:lnTo>
                        <a:pt x="12" y="338"/>
                      </a:lnTo>
                      <a:lnTo>
                        <a:pt x="0" y="328"/>
                      </a:lnTo>
                      <a:lnTo>
                        <a:pt x="0" y="142"/>
                      </a:lnTo>
                      <a:lnTo>
                        <a:pt x="183" y="142"/>
                      </a:lnTo>
                      <a:lnTo>
                        <a:pt x="181" y="144"/>
                      </a:lnTo>
                      <a:lnTo>
                        <a:pt x="195" y="130"/>
                      </a:lnTo>
                      <a:lnTo>
                        <a:pt x="199" y="116"/>
                      </a:lnTo>
                      <a:lnTo>
                        <a:pt x="199" y="111"/>
                      </a:lnTo>
                      <a:lnTo>
                        <a:pt x="187" y="91"/>
                      </a:lnTo>
                      <a:lnTo>
                        <a:pt x="181" y="79"/>
                      </a:lnTo>
                      <a:lnTo>
                        <a:pt x="181" y="65"/>
                      </a:lnTo>
                      <a:lnTo>
                        <a:pt x="183" y="51"/>
                      </a:lnTo>
                      <a:lnTo>
                        <a:pt x="187" y="38"/>
                      </a:lnTo>
                      <a:lnTo>
                        <a:pt x="197" y="24"/>
                      </a:lnTo>
                      <a:lnTo>
                        <a:pt x="211" y="10"/>
                      </a:lnTo>
                      <a:lnTo>
                        <a:pt x="222" y="4"/>
                      </a:lnTo>
                      <a:lnTo>
                        <a:pt x="234" y="0"/>
                      </a:lnTo>
                      <a:lnTo>
                        <a:pt x="252" y="0"/>
                      </a:lnTo>
                      <a:lnTo>
                        <a:pt x="270" y="0"/>
                      </a:lnTo>
                      <a:lnTo>
                        <a:pt x="284" y="4"/>
                      </a:lnTo>
                      <a:lnTo>
                        <a:pt x="295" y="10"/>
                      </a:lnTo>
                      <a:lnTo>
                        <a:pt x="309" y="24"/>
                      </a:lnTo>
                      <a:lnTo>
                        <a:pt x="317" y="38"/>
                      </a:lnTo>
                      <a:lnTo>
                        <a:pt x="323" y="51"/>
                      </a:lnTo>
                      <a:lnTo>
                        <a:pt x="323" y="65"/>
                      </a:lnTo>
                      <a:lnTo>
                        <a:pt x="323" y="79"/>
                      </a:lnTo>
                      <a:lnTo>
                        <a:pt x="317" y="91"/>
                      </a:lnTo>
                      <a:lnTo>
                        <a:pt x="307" y="111"/>
                      </a:lnTo>
                      <a:lnTo>
                        <a:pt x="305" y="116"/>
                      </a:lnTo>
                      <a:lnTo>
                        <a:pt x="311" y="130"/>
                      </a:lnTo>
                      <a:lnTo>
                        <a:pt x="323" y="144"/>
                      </a:lnTo>
                      <a:lnTo>
                        <a:pt x="327" y="14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36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Freeform 43">
                  <a:extLst>
                    <a:ext uri="{FF2B5EF4-FFF2-40B4-BE49-F238E27FC236}">
                      <a16:creationId xmlns:a16="http://schemas.microsoft.com/office/drawing/2014/main" id="{9A04EFCC-B0BF-4E28-8563-58E96DE648DD}"/>
                    </a:ext>
                  </a:extLst>
                </p:cNvPr>
                <p:cNvSpPr>
                  <a:spLocks/>
                </p:cNvSpPr>
                <p:nvPr/>
              </p:nvSpPr>
              <p:spPr bwMode="blackWhite">
                <a:xfrm>
                  <a:off x="2186226" y="600696"/>
                  <a:ext cx="1562004" cy="1655069"/>
                </a:xfrm>
                <a:custGeom>
                  <a:avLst/>
                  <a:gdLst>
                    <a:gd name="T0" fmla="*/ 3308 w 505"/>
                    <a:gd name="T1" fmla="*/ 777 h 649"/>
                    <a:gd name="T2" fmla="*/ 3219 w 505"/>
                    <a:gd name="T3" fmla="*/ 1853 h 649"/>
                    <a:gd name="T4" fmla="*/ 3086 w 505"/>
                    <a:gd name="T5" fmla="*/ 1874 h 649"/>
                    <a:gd name="T6" fmla="*/ 2882 w 505"/>
                    <a:gd name="T7" fmla="*/ 1787 h 649"/>
                    <a:gd name="T8" fmla="*/ 2713 w 505"/>
                    <a:gd name="T9" fmla="*/ 1787 h 649"/>
                    <a:gd name="T10" fmla="*/ 2521 w 505"/>
                    <a:gd name="T11" fmla="*/ 1861 h 649"/>
                    <a:gd name="T12" fmla="*/ 2392 w 505"/>
                    <a:gd name="T13" fmla="*/ 2009 h 649"/>
                    <a:gd name="T14" fmla="*/ 2367 w 505"/>
                    <a:gd name="T15" fmla="*/ 2175 h 649"/>
                    <a:gd name="T16" fmla="*/ 2392 w 505"/>
                    <a:gd name="T17" fmla="*/ 2334 h 649"/>
                    <a:gd name="T18" fmla="*/ 2521 w 505"/>
                    <a:gd name="T19" fmla="*/ 2477 h 649"/>
                    <a:gd name="T20" fmla="*/ 2713 w 505"/>
                    <a:gd name="T21" fmla="*/ 2551 h 649"/>
                    <a:gd name="T22" fmla="*/ 2882 w 505"/>
                    <a:gd name="T23" fmla="*/ 2563 h 649"/>
                    <a:gd name="T24" fmla="*/ 3086 w 505"/>
                    <a:gd name="T25" fmla="*/ 2464 h 649"/>
                    <a:gd name="T26" fmla="*/ 3219 w 505"/>
                    <a:gd name="T27" fmla="*/ 2485 h 649"/>
                    <a:gd name="T28" fmla="*/ 3308 w 505"/>
                    <a:gd name="T29" fmla="*/ 3555 h 649"/>
                    <a:gd name="T30" fmla="*/ 0 w 505"/>
                    <a:gd name="T31" fmla="*/ 2586 h 649"/>
                    <a:gd name="T32" fmla="*/ 92 w 505"/>
                    <a:gd name="T33" fmla="*/ 2485 h 649"/>
                    <a:gd name="T34" fmla="*/ 225 w 505"/>
                    <a:gd name="T35" fmla="*/ 2464 h 649"/>
                    <a:gd name="T36" fmla="*/ 438 w 505"/>
                    <a:gd name="T37" fmla="*/ 2563 h 649"/>
                    <a:gd name="T38" fmla="*/ 610 w 505"/>
                    <a:gd name="T39" fmla="*/ 2551 h 649"/>
                    <a:gd name="T40" fmla="*/ 805 w 505"/>
                    <a:gd name="T41" fmla="*/ 2477 h 649"/>
                    <a:gd name="T42" fmla="*/ 917 w 505"/>
                    <a:gd name="T43" fmla="*/ 2334 h 649"/>
                    <a:gd name="T44" fmla="*/ 956 w 505"/>
                    <a:gd name="T45" fmla="*/ 2175 h 649"/>
                    <a:gd name="T46" fmla="*/ 917 w 505"/>
                    <a:gd name="T47" fmla="*/ 2009 h 649"/>
                    <a:gd name="T48" fmla="*/ 805 w 505"/>
                    <a:gd name="T49" fmla="*/ 1861 h 649"/>
                    <a:gd name="T50" fmla="*/ 610 w 505"/>
                    <a:gd name="T51" fmla="*/ 1787 h 649"/>
                    <a:gd name="T52" fmla="*/ 438 w 505"/>
                    <a:gd name="T53" fmla="*/ 1787 h 649"/>
                    <a:gd name="T54" fmla="*/ 234 w 505"/>
                    <a:gd name="T55" fmla="*/ 1874 h 649"/>
                    <a:gd name="T56" fmla="*/ 92 w 505"/>
                    <a:gd name="T57" fmla="*/ 1853 h 649"/>
                    <a:gd name="T58" fmla="*/ 0 w 505"/>
                    <a:gd name="T59" fmla="*/ 777 h 649"/>
                    <a:gd name="T60" fmla="*/ 1205 w 505"/>
                    <a:gd name="T61" fmla="*/ 790 h 649"/>
                    <a:gd name="T62" fmla="*/ 1317 w 505"/>
                    <a:gd name="T63" fmla="*/ 647 h 649"/>
                    <a:gd name="T64" fmla="*/ 1233 w 505"/>
                    <a:gd name="T65" fmla="*/ 509 h 649"/>
                    <a:gd name="T66" fmla="*/ 1194 w 505"/>
                    <a:gd name="T67" fmla="*/ 358 h 649"/>
                    <a:gd name="T68" fmla="*/ 1233 w 505"/>
                    <a:gd name="T69" fmla="*/ 215 h 649"/>
                    <a:gd name="T70" fmla="*/ 1383 w 505"/>
                    <a:gd name="T71" fmla="*/ 65 h 649"/>
                    <a:gd name="T72" fmla="*/ 1551 w 505"/>
                    <a:gd name="T73" fmla="*/ 0 h 649"/>
                    <a:gd name="T74" fmla="*/ 1781 w 505"/>
                    <a:gd name="T75" fmla="*/ 0 h 649"/>
                    <a:gd name="T76" fmla="*/ 1941 w 505"/>
                    <a:gd name="T77" fmla="*/ 65 h 649"/>
                    <a:gd name="T78" fmla="*/ 2098 w 505"/>
                    <a:gd name="T79" fmla="*/ 215 h 649"/>
                    <a:gd name="T80" fmla="*/ 2135 w 505"/>
                    <a:gd name="T81" fmla="*/ 358 h 649"/>
                    <a:gd name="T82" fmla="*/ 2098 w 505"/>
                    <a:gd name="T83" fmla="*/ 509 h 649"/>
                    <a:gd name="T84" fmla="*/ 2017 w 505"/>
                    <a:gd name="T85" fmla="*/ 647 h 649"/>
                    <a:gd name="T86" fmla="*/ 2122 w 505"/>
                    <a:gd name="T87" fmla="*/ 790 h 6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5"/>
                    <a:gd name="T133" fmla="*/ 0 h 649"/>
                    <a:gd name="T134" fmla="*/ 505 w 505"/>
                    <a:gd name="T135" fmla="*/ 649 h 6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5" h="649">
                      <a:moveTo>
                        <a:pt x="328" y="142"/>
                      </a:moveTo>
                      <a:lnTo>
                        <a:pt x="505" y="142"/>
                      </a:lnTo>
                      <a:lnTo>
                        <a:pt x="505" y="328"/>
                      </a:lnTo>
                      <a:lnTo>
                        <a:pt x="491" y="338"/>
                      </a:lnTo>
                      <a:lnTo>
                        <a:pt x="479" y="344"/>
                      </a:lnTo>
                      <a:lnTo>
                        <a:pt x="471" y="342"/>
                      </a:lnTo>
                      <a:lnTo>
                        <a:pt x="454" y="330"/>
                      </a:lnTo>
                      <a:lnTo>
                        <a:pt x="440" y="326"/>
                      </a:lnTo>
                      <a:lnTo>
                        <a:pt x="426" y="326"/>
                      </a:lnTo>
                      <a:lnTo>
                        <a:pt x="414" y="326"/>
                      </a:lnTo>
                      <a:lnTo>
                        <a:pt x="400" y="330"/>
                      </a:lnTo>
                      <a:lnTo>
                        <a:pt x="385" y="340"/>
                      </a:lnTo>
                      <a:lnTo>
                        <a:pt x="373" y="355"/>
                      </a:lnTo>
                      <a:lnTo>
                        <a:pt x="365" y="367"/>
                      </a:lnTo>
                      <a:lnTo>
                        <a:pt x="361" y="379"/>
                      </a:lnTo>
                      <a:lnTo>
                        <a:pt x="361" y="397"/>
                      </a:lnTo>
                      <a:lnTo>
                        <a:pt x="361" y="415"/>
                      </a:lnTo>
                      <a:lnTo>
                        <a:pt x="365" y="426"/>
                      </a:lnTo>
                      <a:lnTo>
                        <a:pt x="373" y="438"/>
                      </a:lnTo>
                      <a:lnTo>
                        <a:pt x="385" y="452"/>
                      </a:lnTo>
                      <a:lnTo>
                        <a:pt x="400" y="462"/>
                      </a:lnTo>
                      <a:lnTo>
                        <a:pt x="414" y="466"/>
                      </a:lnTo>
                      <a:lnTo>
                        <a:pt x="426" y="468"/>
                      </a:lnTo>
                      <a:lnTo>
                        <a:pt x="440" y="468"/>
                      </a:lnTo>
                      <a:lnTo>
                        <a:pt x="454" y="462"/>
                      </a:lnTo>
                      <a:lnTo>
                        <a:pt x="471" y="450"/>
                      </a:lnTo>
                      <a:lnTo>
                        <a:pt x="479" y="450"/>
                      </a:lnTo>
                      <a:lnTo>
                        <a:pt x="491" y="454"/>
                      </a:lnTo>
                      <a:lnTo>
                        <a:pt x="505" y="472"/>
                      </a:lnTo>
                      <a:lnTo>
                        <a:pt x="505" y="649"/>
                      </a:lnTo>
                      <a:lnTo>
                        <a:pt x="0" y="649"/>
                      </a:lnTo>
                      <a:lnTo>
                        <a:pt x="0" y="472"/>
                      </a:lnTo>
                      <a:lnTo>
                        <a:pt x="0" y="468"/>
                      </a:lnTo>
                      <a:lnTo>
                        <a:pt x="14" y="454"/>
                      </a:lnTo>
                      <a:lnTo>
                        <a:pt x="28" y="450"/>
                      </a:lnTo>
                      <a:lnTo>
                        <a:pt x="34" y="450"/>
                      </a:lnTo>
                      <a:lnTo>
                        <a:pt x="54" y="462"/>
                      </a:lnTo>
                      <a:lnTo>
                        <a:pt x="67" y="468"/>
                      </a:lnTo>
                      <a:lnTo>
                        <a:pt x="79" y="468"/>
                      </a:lnTo>
                      <a:lnTo>
                        <a:pt x="93" y="466"/>
                      </a:lnTo>
                      <a:lnTo>
                        <a:pt x="107" y="462"/>
                      </a:lnTo>
                      <a:lnTo>
                        <a:pt x="123" y="452"/>
                      </a:lnTo>
                      <a:lnTo>
                        <a:pt x="134" y="438"/>
                      </a:lnTo>
                      <a:lnTo>
                        <a:pt x="140" y="426"/>
                      </a:lnTo>
                      <a:lnTo>
                        <a:pt x="146" y="415"/>
                      </a:lnTo>
                      <a:lnTo>
                        <a:pt x="146" y="397"/>
                      </a:lnTo>
                      <a:lnTo>
                        <a:pt x="146" y="379"/>
                      </a:lnTo>
                      <a:lnTo>
                        <a:pt x="140" y="367"/>
                      </a:lnTo>
                      <a:lnTo>
                        <a:pt x="134" y="355"/>
                      </a:lnTo>
                      <a:lnTo>
                        <a:pt x="123" y="340"/>
                      </a:lnTo>
                      <a:lnTo>
                        <a:pt x="107" y="330"/>
                      </a:lnTo>
                      <a:lnTo>
                        <a:pt x="93" y="326"/>
                      </a:lnTo>
                      <a:lnTo>
                        <a:pt x="79" y="326"/>
                      </a:lnTo>
                      <a:lnTo>
                        <a:pt x="67" y="326"/>
                      </a:lnTo>
                      <a:lnTo>
                        <a:pt x="54" y="330"/>
                      </a:lnTo>
                      <a:lnTo>
                        <a:pt x="36" y="342"/>
                      </a:lnTo>
                      <a:lnTo>
                        <a:pt x="28" y="344"/>
                      </a:lnTo>
                      <a:lnTo>
                        <a:pt x="14" y="338"/>
                      </a:lnTo>
                      <a:lnTo>
                        <a:pt x="0" y="328"/>
                      </a:lnTo>
                      <a:lnTo>
                        <a:pt x="0" y="142"/>
                      </a:lnTo>
                      <a:lnTo>
                        <a:pt x="184" y="142"/>
                      </a:lnTo>
                      <a:lnTo>
                        <a:pt x="184" y="144"/>
                      </a:lnTo>
                      <a:lnTo>
                        <a:pt x="196" y="132"/>
                      </a:lnTo>
                      <a:lnTo>
                        <a:pt x="201" y="118"/>
                      </a:lnTo>
                      <a:lnTo>
                        <a:pt x="201" y="111"/>
                      </a:lnTo>
                      <a:lnTo>
                        <a:pt x="188" y="93"/>
                      </a:lnTo>
                      <a:lnTo>
                        <a:pt x="184" y="79"/>
                      </a:lnTo>
                      <a:lnTo>
                        <a:pt x="182" y="65"/>
                      </a:lnTo>
                      <a:lnTo>
                        <a:pt x="184" y="53"/>
                      </a:lnTo>
                      <a:lnTo>
                        <a:pt x="188" y="39"/>
                      </a:lnTo>
                      <a:lnTo>
                        <a:pt x="197" y="24"/>
                      </a:lnTo>
                      <a:lnTo>
                        <a:pt x="211" y="12"/>
                      </a:lnTo>
                      <a:lnTo>
                        <a:pt x="223" y="4"/>
                      </a:lnTo>
                      <a:lnTo>
                        <a:pt x="237" y="0"/>
                      </a:lnTo>
                      <a:lnTo>
                        <a:pt x="253" y="0"/>
                      </a:lnTo>
                      <a:lnTo>
                        <a:pt x="272" y="0"/>
                      </a:lnTo>
                      <a:lnTo>
                        <a:pt x="284" y="4"/>
                      </a:lnTo>
                      <a:lnTo>
                        <a:pt x="296" y="12"/>
                      </a:lnTo>
                      <a:lnTo>
                        <a:pt x="310" y="24"/>
                      </a:lnTo>
                      <a:lnTo>
                        <a:pt x="320" y="39"/>
                      </a:lnTo>
                      <a:lnTo>
                        <a:pt x="324" y="53"/>
                      </a:lnTo>
                      <a:lnTo>
                        <a:pt x="326" y="65"/>
                      </a:lnTo>
                      <a:lnTo>
                        <a:pt x="324" y="79"/>
                      </a:lnTo>
                      <a:lnTo>
                        <a:pt x="320" y="93"/>
                      </a:lnTo>
                      <a:lnTo>
                        <a:pt x="308" y="111"/>
                      </a:lnTo>
                      <a:lnTo>
                        <a:pt x="308" y="118"/>
                      </a:lnTo>
                      <a:lnTo>
                        <a:pt x="312" y="132"/>
                      </a:lnTo>
                      <a:lnTo>
                        <a:pt x="324" y="144"/>
                      </a:lnTo>
                      <a:lnTo>
                        <a:pt x="328" y="14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9050" cap="flat" cmpd="sng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62633" tIns="31317" rIns="62633" bIns="31317" anchor="ctr"/>
                <a:lstStyle/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  <a:p>
                  <a:pPr algn="ctr" defTabSz="622021">
                    <a:defRPr/>
                  </a:pPr>
                  <a:r>
                    <a:rPr lang="en-GB" sz="1350" b="1" kern="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  <a:p>
                  <a:pPr algn="ctr" defTabSz="622021">
                    <a:defRPr/>
                  </a:pPr>
                  <a:endParaRPr lang="en-GB" sz="1350" b="1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B6C73484-E94F-41F7-AEEB-2CC4128DB09C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745498" y="2796841"/>
              <a:ext cx="1555391" cy="1278916"/>
            </a:xfrm>
            <a:custGeom>
              <a:avLst/>
              <a:gdLst>
                <a:gd name="T0" fmla="*/ 1270 w 504"/>
                <a:gd name="T1" fmla="*/ 65 h 502"/>
                <a:gd name="T2" fmla="*/ 1298 w 504"/>
                <a:gd name="T3" fmla="*/ 174 h 502"/>
                <a:gd name="T4" fmla="*/ 1178 w 504"/>
                <a:gd name="T5" fmla="*/ 350 h 502"/>
                <a:gd name="T6" fmla="*/ 1178 w 504"/>
                <a:gd name="T7" fmla="*/ 497 h 502"/>
                <a:gd name="T8" fmla="*/ 1270 w 504"/>
                <a:gd name="T9" fmla="*/ 652 h 502"/>
                <a:gd name="T10" fmla="*/ 1451 w 504"/>
                <a:gd name="T11" fmla="*/ 759 h 502"/>
                <a:gd name="T12" fmla="*/ 1641 w 504"/>
                <a:gd name="T13" fmla="*/ 775 h 502"/>
                <a:gd name="T14" fmla="*/ 1837 w 504"/>
                <a:gd name="T15" fmla="*/ 759 h 502"/>
                <a:gd name="T16" fmla="*/ 1998 w 504"/>
                <a:gd name="T17" fmla="*/ 652 h 502"/>
                <a:gd name="T18" fmla="*/ 2102 w 504"/>
                <a:gd name="T19" fmla="*/ 497 h 502"/>
                <a:gd name="T20" fmla="*/ 2102 w 504"/>
                <a:gd name="T21" fmla="*/ 350 h 502"/>
                <a:gd name="T22" fmla="*/ 1983 w 504"/>
                <a:gd name="T23" fmla="*/ 174 h 502"/>
                <a:gd name="T24" fmla="*/ 2011 w 504"/>
                <a:gd name="T25" fmla="*/ 65 h 502"/>
                <a:gd name="T26" fmla="*/ 3280 w 504"/>
                <a:gd name="T27" fmla="*/ 0 h 502"/>
                <a:gd name="T28" fmla="*/ 3196 w 504"/>
                <a:gd name="T29" fmla="*/ 1071 h 502"/>
                <a:gd name="T30" fmla="*/ 3064 w 504"/>
                <a:gd name="T31" fmla="*/ 1092 h 502"/>
                <a:gd name="T32" fmla="*/ 2858 w 504"/>
                <a:gd name="T33" fmla="*/ 1006 h 502"/>
                <a:gd name="T34" fmla="*/ 2681 w 504"/>
                <a:gd name="T35" fmla="*/ 1006 h 502"/>
                <a:gd name="T36" fmla="*/ 2500 w 504"/>
                <a:gd name="T37" fmla="*/ 1083 h 502"/>
                <a:gd name="T38" fmla="*/ 2373 w 504"/>
                <a:gd name="T39" fmla="*/ 1219 h 502"/>
                <a:gd name="T40" fmla="*/ 2349 w 504"/>
                <a:gd name="T41" fmla="*/ 1382 h 502"/>
                <a:gd name="T42" fmla="*/ 2373 w 504"/>
                <a:gd name="T43" fmla="*/ 1557 h 502"/>
                <a:gd name="T44" fmla="*/ 2500 w 504"/>
                <a:gd name="T45" fmla="*/ 1692 h 502"/>
                <a:gd name="T46" fmla="*/ 2681 w 504"/>
                <a:gd name="T47" fmla="*/ 1772 h 502"/>
                <a:gd name="T48" fmla="*/ 2858 w 504"/>
                <a:gd name="T49" fmla="*/ 1780 h 502"/>
                <a:gd name="T50" fmla="*/ 3064 w 504"/>
                <a:gd name="T51" fmla="*/ 1680 h 502"/>
                <a:gd name="T52" fmla="*/ 3196 w 504"/>
                <a:gd name="T53" fmla="*/ 1703 h 502"/>
                <a:gd name="T54" fmla="*/ 3280 w 504"/>
                <a:gd name="T55" fmla="*/ 2729 h 502"/>
                <a:gd name="T56" fmla="*/ 2102 w 504"/>
                <a:gd name="T57" fmla="*/ 2742 h 502"/>
                <a:gd name="T58" fmla="*/ 1983 w 504"/>
                <a:gd name="T59" fmla="*/ 2599 h 502"/>
                <a:gd name="T60" fmla="*/ 2063 w 504"/>
                <a:gd name="T61" fmla="*/ 2457 h 502"/>
                <a:gd name="T62" fmla="*/ 2102 w 504"/>
                <a:gd name="T63" fmla="*/ 2319 h 502"/>
                <a:gd name="T64" fmla="*/ 2063 w 504"/>
                <a:gd name="T65" fmla="*/ 2168 h 502"/>
                <a:gd name="T66" fmla="*/ 1914 w 504"/>
                <a:gd name="T67" fmla="*/ 2016 h 502"/>
                <a:gd name="T68" fmla="*/ 1757 w 504"/>
                <a:gd name="T69" fmla="*/ 1953 h 502"/>
                <a:gd name="T70" fmla="*/ 1524 w 504"/>
                <a:gd name="T71" fmla="*/ 1953 h 502"/>
                <a:gd name="T72" fmla="*/ 1359 w 504"/>
                <a:gd name="T73" fmla="*/ 2016 h 502"/>
                <a:gd name="T74" fmla="*/ 1202 w 504"/>
                <a:gd name="T75" fmla="*/ 2168 h 502"/>
                <a:gd name="T76" fmla="*/ 1178 w 504"/>
                <a:gd name="T77" fmla="*/ 2319 h 502"/>
                <a:gd name="T78" fmla="*/ 1202 w 504"/>
                <a:gd name="T79" fmla="*/ 2457 h 502"/>
                <a:gd name="T80" fmla="*/ 1298 w 504"/>
                <a:gd name="T81" fmla="*/ 2599 h 502"/>
                <a:gd name="T82" fmla="*/ 1193 w 504"/>
                <a:gd name="T83" fmla="*/ 2729 h 502"/>
                <a:gd name="T84" fmla="*/ 0 w 504"/>
                <a:gd name="T85" fmla="*/ 0 h 502"/>
                <a:gd name="T86" fmla="*/ 1193 w 504"/>
                <a:gd name="T87" fmla="*/ 0 h 5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4"/>
                <a:gd name="T133" fmla="*/ 0 h 502"/>
                <a:gd name="T134" fmla="*/ 504 w 504"/>
                <a:gd name="T135" fmla="*/ 502 h 5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4" h="502">
                  <a:moveTo>
                    <a:pt x="183" y="0"/>
                  </a:moveTo>
                  <a:lnTo>
                    <a:pt x="195" y="12"/>
                  </a:lnTo>
                  <a:lnTo>
                    <a:pt x="199" y="24"/>
                  </a:lnTo>
                  <a:lnTo>
                    <a:pt x="199" y="32"/>
                  </a:lnTo>
                  <a:lnTo>
                    <a:pt x="185" y="52"/>
                  </a:lnTo>
                  <a:lnTo>
                    <a:pt x="181" y="64"/>
                  </a:lnTo>
                  <a:lnTo>
                    <a:pt x="181" y="77"/>
                  </a:lnTo>
                  <a:lnTo>
                    <a:pt x="181" y="91"/>
                  </a:lnTo>
                  <a:lnTo>
                    <a:pt x="185" y="103"/>
                  </a:lnTo>
                  <a:lnTo>
                    <a:pt x="195" y="119"/>
                  </a:lnTo>
                  <a:lnTo>
                    <a:pt x="209" y="131"/>
                  </a:lnTo>
                  <a:lnTo>
                    <a:pt x="223" y="139"/>
                  </a:lnTo>
                  <a:lnTo>
                    <a:pt x="234" y="142"/>
                  </a:lnTo>
                  <a:lnTo>
                    <a:pt x="252" y="142"/>
                  </a:lnTo>
                  <a:lnTo>
                    <a:pt x="270" y="142"/>
                  </a:lnTo>
                  <a:lnTo>
                    <a:pt x="282" y="139"/>
                  </a:lnTo>
                  <a:lnTo>
                    <a:pt x="294" y="131"/>
                  </a:lnTo>
                  <a:lnTo>
                    <a:pt x="307" y="119"/>
                  </a:lnTo>
                  <a:lnTo>
                    <a:pt x="317" y="103"/>
                  </a:lnTo>
                  <a:lnTo>
                    <a:pt x="323" y="91"/>
                  </a:lnTo>
                  <a:lnTo>
                    <a:pt x="323" y="77"/>
                  </a:lnTo>
                  <a:lnTo>
                    <a:pt x="323" y="64"/>
                  </a:lnTo>
                  <a:lnTo>
                    <a:pt x="317" y="52"/>
                  </a:lnTo>
                  <a:lnTo>
                    <a:pt x="305" y="32"/>
                  </a:lnTo>
                  <a:lnTo>
                    <a:pt x="305" y="24"/>
                  </a:lnTo>
                  <a:lnTo>
                    <a:pt x="309" y="12"/>
                  </a:lnTo>
                  <a:lnTo>
                    <a:pt x="321" y="0"/>
                  </a:lnTo>
                  <a:lnTo>
                    <a:pt x="504" y="0"/>
                  </a:lnTo>
                  <a:lnTo>
                    <a:pt x="504" y="188"/>
                  </a:lnTo>
                  <a:lnTo>
                    <a:pt x="491" y="196"/>
                  </a:lnTo>
                  <a:lnTo>
                    <a:pt x="479" y="200"/>
                  </a:lnTo>
                  <a:lnTo>
                    <a:pt x="471" y="200"/>
                  </a:lnTo>
                  <a:lnTo>
                    <a:pt x="451" y="188"/>
                  </a:lnTo>
                  <a:lnTo>
                    <a:pt x="439" y="184"/>
                  </a:lnTo>
                  <a:lnTo>
                    <a:pt x="426" y="184"/>
                  </a:lnTo>
                  <a:lnTo>
                    <a:pt x="412" y="184"/>
                  </a:lnTo>
                  <a:lnTo>
                    <a:pt x="400" y="188"/>
                  </a:lnTo>
                  <a:lnTo>
                    <a:pt x="384" y="198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61" y="237"/>
                  </a:lnTo>
                  <a:lnTo>
                    <a:pt x="361" y="253"/>
                  </a:lnTo>
                  <a:lnTo>
                    <a:pt x="361" y="273"/>
                  </a:lnTo>
                  <a:lnTo>
                    <a:pt x="365" y="285"/>
                  </a:lnTo>
                  <a:lnTo>
                    <a:pt x="372" y="296"/>
                  </a:lnTo>
                  <a:lnTo>
                    <a:pt x="384" y="310"/>
                  </a:lnTo>
                  <a:lnTo>
                    <a:pt x="400" y="320"/>
                  </a:lnTo>
                  <a:lnTo>
                    <a:pt x="412" y="324"/>
                  </a:lnTo>
                  <a:lnTo>
                    <a:pt x="426" y="326"/>
                  </a:lnTo>
                  <a:lnTo>
                    <a:pt x="439" y="326"/>
                  </a:lnTo>
                  <a:lnTo>
                    <a:pt x="451" y="320"/>
                  </a:lnTo>
                  <a:lnTo>
                    <a:pt x="471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22"/>
                  </a:lnTo>
                  <a:lnTo>
                    <a:pt x="504" y="500"/>
                  </a:lnTo>
                  <a:lnTo>
                    <a:pt x="327" y="500"/>
                  </a:lnTo>
                  <a:lnTo>
                    <a:pt x="323" y="502"/>
                  </a:lnTo>
                  <a:lnTo>
                    <a:pt x="309" y="490"/>
                  </a:lnTo>
                  <a:lnTo>
                    <a:pt x="305" y="476"/>
                  </a:lnTo>
                  <a:lnTo>
                    <a:pt x="305" y="470"/>
                  </a:lnTo>
                  <a:lnTo>
                    <a:pt x="317" y="450"/>
                  </a:lnTo>
                  <a:lnTo>
                    <a:pt x="323" y="437"/>
                  </a:lnTo>
                  <a:lnTo>
                    <a:pt x="323" y="425"/>
                  </a:lnTo>
                  <a:lnTo>
                    <a:pt x="323" y="411"/>
                  </a:lnTo>
                  <a:lnTo>
                    <a:pt x="317" y="397"/>
                  </a:lnTo>
                  <a:lnTo>
                    <a:pt x="307" y="383"/>
                  </a:lnTo>
                  <a:lnTo>
                    <a:pt x="294" y="369"/>
                  </a:lnTo>
                  <a:lnTo>
                    <a:pt x="282" y="364"/>
                  </a:lnTo>
                  <a:lnTo>
                    <a:pt x="270" y="358"/>
                  </a:lnTo>
                  <a:lnTo>
                    <a:pt x="252" y="358"/>
                  </a:lnTo>
                  <a:lnTo>
                    <a:pt x="234" y="358"/>
                  </a:lnTo>
                  <a:lnTo>
                    <a:pt x="223" y="364"/>
                  </a:lnTo>
                  <a:lnTo>
                    <a:pt x="209" y="369"/>
                  </a:lnTo>
                  <a:lnTo>
                    <a:pt x="195" y="383"/>
                  </a:lnTo>
                  <a:lnTo>
                    <a:pt x="185" y="397"/>
                  </a:lnTo>
                  <a:lnTo>
                    <a:pt x="181" y="411"/>
                  </a:lnTo>
                  <a:lnTo>
                    <a:pt x="181" y="425"/>
                  </a:lnTo>
                  <a:lnTo>
                    <a:pt x="181" y="437"/>
                  </a:lnTo>
                  <a:lnTo>
                    <a:pt x="185" y="450"/>
                  </a:lnTo>
                  <a:lnTo>
                    <a:pt x="199" y="470"/>
                  </a:lnTo>
                  <a:lnTo>
                    <a:pt x="199" y="476"/>
                  </a:lnTo>
                  <a:lnTo>
                    <a:pt x="195" y="490"/>
                  </a:lnTo>
                  <a:lnTo>
                    <a:pt x="183" y="500"/>
                  </a:lnTo>
                  <a:lnTo>
                    <a:pt x="0" y="500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B05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/>
                <a:t>Clinical</a:t>
              </a:r>
            </a:p>
            <a:p>
              <a:pPr defTabSz="622021">
                <a:defRPr/>
              </a:pPr>
              <a:r>
                <a:rPr lang="en-GB" sz="1350" b="1" kern="0" dirty="0"/>
                <a:t>Pharmacology</a:t>
              </a: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759B408-2C68-4759-AF2B-49AD6EDA9646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1854603" y="2796842"/>
              <a:ext cx="2457881" cy="1650728"/>
            </a:xfrm>
            <a:custGeom>
              <a:avLst/>
              <a:gdLst>
                <a:gd name="T0" fmla="*/ 4237 w 796"/>
                <a:gd name="T1" fmla="*/ 2742 h 648"/>
                <a:gd name="T2" fmla="*/ 4326 w 796"/>
                <a:gd name="T3" fmla="*/ 1703 h 648"/>
                <a:gd name="T4" fmla="*/ 4454 w 796"/>
                <a:gd name="T5" fmla="*/ 1680 h 648"/>
                <a:gd name="T6" fmla="*/ 4672 w 796"/>
                <a:gd name="T7" fmla="*/ 1780 h 648"/>
                <a:gd name="T8" fmla="*/ 4844 w 796"/>
                <a:gd name="T9" fmla="*/ 1770 h 648"/>
                <a:gd name="T10" fmla="*/ 5033 w 796"/>
                <a:gd name="T11" fmla="*/ 1692 h 648"/>
                <a:gd name="T12" fmla="*/ 5165 w 796"/>
                <a:gd name="T13" fmla="*/ 1557 h 648"/>
                <a:gd name="T14" fmla="*/ 5190 w 796"/>
                <a:gd name="T15" fmla="*/ 1380 h 648"/>
                <a:gd name="T16" fmla="*/ 5165 w 796"/>
                <a:gd name="T17" fmla="*/ 1218 h 648"/>
                <a:gd name="T18" fmla="*/ 5033 w 796"/>
                <a:gd name="T19" fmla="*/ 1083 h 648"/>
                <a:gd name="T20" fmla="*/ 4844 w 796"/>
                <a:gd name="T21" fmla="*/ 1005 h 648"/>
                <a:gd name="T22" fmla="*/ 4672 w 796"/>
                <a:gd name="T23" fmla="*/ 1005 h 648"/>
                <a:gd name="T24" fmla="*/ 4467 w 796"/>
                <a:gd name="T25" fmla="*/ 1092 h 648"/>
                <a:gd name="T26" fmla="*/ 4326 w 796"/>
                <a:gd name="T27" fmla="*/ 1069 h 648"/>
                <a:gd name="T28" fmla="*/ 4237 w 796"/>
                <a:gd name="T29" fmla="*/ 0 h 648"/>
                <a:gd name="T30" fmla="*/ 3056 w 796"/>
                <a:gd name="T31" fmla="*/ 0 h 648"/>
                <a:gd name="T32" fmla="*/ 2942 w 796"/>
                <a:gd name="T33" fmla="*/ 130 h 648"/>
                <a:gd name="T34" fmla="*/ 3019 w 796"/>
                <a:gd name="T35" fmla="*/ 285 h 648"/>
                <a:gd name="T36" fmla="*/ 3056 w 796"/>
                <a:gd name="T37" fmla="*/ 421 h 648"/>
                <a:gd name="T38" fmla="*/ 3019 w 796"/>
                <a:gd name="T39" fmla="*/ 562 h 648"/>
                <a:gd name="T40" fmla="*/ 2862 w 796"/>
                <a:gd name="T41" fmla="*/ 717 h 648"/>
                <a:gd name="T42" fmla="*/ 2705 w 796"/>
                <a:gd name="T43" fmla="*/ 775 h 648"/>
                <a:gd name="T44" fmla="*/ 2477 w 796"/>
                <a:gd name="T45" fmla="*/ 775 h 648"/>
                <a:gd name="T46" fmla="*/ 2307 w 796"/>
                <a:gd name="T47" fmla="*/ 717 h 648"/>
                <a:gd name="T48" fmla="*/ 2171 w 796"/>
                <a:gd name="T49" fmla="*/ 562 h 648"/>
                <a:gd name="T50" fmla="*/ 2131 w 796"/>
                <a:gd name="T51" fmla="*/ 421 h 648"/>
                <a:gd name="T52" fmla="*/ 2171 w 796"/>
                <a:gd name="T53" fmla="*/ 285 h 648"/>
                <a:gd name="T54" fmla="*/ 2244 w 796"/>
                <a:gd name="T55" fmla="*/ 130 h 648"/>
                <a:gd name="T56" fmla="*/ 2131 w 796"/>
                <a:gd name="T57" fmla="*/ 0 h 648"/>
                <a:gd name="T58" fmla="*/ 945 w 796"/>
                <a:gd name="T59" fmla="*/ 0 h 648"/>
                <a:gd name="T60" fmla="*/ 861 w 796"/>
                <a:gd name="T61" fmla="*/ 1069 h 648"/>
                <a:gd name="T62" fmla="*/ 729 w 796"/>
                <a:gd name="T63" fmla="*/ 1092 h 648"/>
                <a:gd name="T64" fmla="*/ 519 w 796"/>
                <a:gd name="T65" fmla="*/ 1005 h 648"/>
                <a:gd name="T66" fmla="*/ 346 w 796"/>
                <a:gd name="T67" fmla="*/ 1005 h 648"/>
                <a:gd name="T68" fmla="*/ 164 w 796"/>
                <a:gd name="T69" fmla="*/ 1083 h 648"/>
                <a:gd name="T70" fmla="*/ 39 w 796"/>
                <a:gd name="T71" fmla="*/ 1218 h 648"/>
                <a:gd name="T72" fmla="*/ 0 w 796"/>
                <a:gd name="T73" fmla="*/ 1380 h 648"/>
                <a:gd name="T74" fmla="*/ 39 w 796"/>
                <a:gd name="T75" fmla="*/ 1557 h 648"/>
                <a:gd name="T76" fmla="*/ 164 w 796"/>
                <a:gd name="T77" fmla="*/ 1692 h 648"/>
                <a:gd name="T78" fmla="*/ 346 w 796"/>
                <a:gd name="T79" fmla="*/ 1770 h 648"/>
                <a:gd name="T80" fmla="*/ 519 w 796"/>
                <a:gd name="T81" fmla="*/ 1780 h 648"/>
                <a:gd name="T82" fmla="*/ 729 w 796"/>
                <a:gd name="T83" fmla="*/ 1680 h 648"/>
                <a:gd name="T84" fmla="*/ 861 w 796"/>
                <a:gd name="T85" fmla="*/ 1703 h 648"/>
                <a:gd name="T86" fmla="*/ 945 w 796"/>
                <a:gd name="T87" fmla="*/ 1801 h 648"/>
                <a:gd name="T88" fmla="*/ 2146 w 796"/>
                <a:gd name="T89" fmla="*/ 2729 h 648"/>
                <a:gd name="T90" fmla="*/ 2244 w 796"/>
                <a:gd name="T91" fmla="*/ 2886 h 648"/>
                <a:gd name="T92" fmla="*/ 2171 w 796"/>
                <a:gd name="T93" fmla="*/ 3029 h 648"/>
                <a:gd name="T94" fmla="*/ 2131 w 796"/>
                <a:gd name="T95" fmla="*/ 3171 h 648"/>
                <a:gd name="T96" fmla="*/ 2171 w 796"/>
                <a:gd name="T97" fmla="*/ 3321 h 648"/>
                <a:gd name="T98" fmla="*/ 2320 w 796"/>
                <a:gd name="T99" fmla="*/ 3472 h 648"/>
                <a:gd name="T100" fmla="*/ 2477 w 796"/>
                <a:gd name="T101" fmla="*/ 3537 h 648"/>
                <a:gd name="T102" fmla="*/ 2705 w 796"/>
                <a:gd name="T103" fmla="*/ 3537 h 648"/>
                <a:gd name="T104" fmla="*/ 2875 w 796"/>
                <a:gd name="T105" fmla="*/ 3472 h 648"/>
                <a:gd name="T106" fmla="*/ 3032 w 796"/>
                <a:gd name="T107" fmla="*/ 3321 h 648"/>
                <a:gd name="T108" fmla="*/ 3056 w 796"/>
                <a:gd name="T109" fmla="*/ 3171 h 648"/>
                <a:gd name="T110" fmla="*/ 3032 w 796"/>
                <a:gd name="T111" fmla="*/ 3029 h 648"/>
                <a:gd name="T112" fmla="*/ 2952 w 796"/>
                <a:gd name="T113" fmla="*/ 2886 h 648"/>
                <a:gd name="T114" fmla="*/ 3056 w 796"/>
                <a:gd name="T115" fmla="*/ 2742 h 6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6"/>
                <a:gd name="T175" fmla="*/ 0 h 648"/>
                <a:gd name="T176" fmla="*/ 796 w 796"/>
                <a:gd name="T177" fmla="*/ 648 h 6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6" h="648">
                  <a:moveTo>
                    <a:pt x="473" y="500"/>
                  </a:moveTo>
                  <a:lnTo>
                    <a:pt x="650" y="502"/>
                  </a:lnTo>
                  <a:lnTo>
                    <a:pt x="650" y="322"/>
                  </a:lnTo>
                  <a:lnTo>
                    <a:pt x="664" y="312"/>
                  </a:lnTo>
                  <a:lnTo>
                    <a:pt x="677" y="308"/>
                  </a:lnTo>
                  <a:lnTo>
                    <a:pt x="683" y="308"/>
                  </a:lnTo>
                  <a:lnTo>
                    <a:pt x="703" y="320"/>
                  </a:lnTo>
                  <a:lnTo>
                    <a:pt x="717" y="326"/>
                  </a:lnTo>
                  <a:lnTo>
                    <a:pt x="731" y="326"/>
                  </a:lnTo>
                  <a:lnTo>
                    <a:pt x="743" y="324"/>
                  </a:lnTo>
                  <a:lnTo>
                    <a:pt x="756" y="320"/>
                  </a:lnTo>
                  <a:lnTo>
                    <a:pt x="772" y="310"/>
                  </a:lnTo>
                  <a:lnTo>
                    <a:pt x="784" y="296"/>
                  </a:lnTo>
                  <a:lnTo>
                    <a:pt x="792" y="285"/>
                  </a:lnTo>
                  <a:lnTo>
                    <a:pt x="796" y="273"/>
                  </a:lnTo>
                  <a:lnTo>
                    <a:pt x="796" y="253"/>
                  </a:lnTo>
                  <a:lnTo>
                    <a:pt x="796" y="237"/>
                  </a:lnTo>
                  <a:lnTo>
                    <a:pt x="792" y="223"/>
                  </a:lnTo>
                  <a:lnTo>
                    <a:pt x="784" y="212"/>
                  </a:lnTo>
                  <a:lnTo>
                    <a:pt x="772" y="198"/>
                  </a:lnTo>
                  <a:lnTo>
                    <a:pt x="756" y="188"/>
                  </a:lnTo>
                  <a:lnTo>
                    <a:pt x="743" y="184"/>
                  </a:lnTo>
                  <a:lnTo>
                    <a:pt x="731" y="184"/>
                  </a:lnTo>
                  <a:lnTo>
                    <a:pt x="717" y="184"/>
                  </a:lnTo>
                  <a:lnTo>
                    <a:pt x="703" y="188"/>
                  </a:lnTo>
                  <a:lnTo>
                    <a:pt x="685" y="200"/>
                  </a:lnTo>
                  <a:lnTo>
                    <a:pt x="677" y="200"/>
                  </a:lnTo>
                  <a:lnTo>
                    <a:pt x="664" y="196"/>
                  </a:lnTo>
                  <a:lnTo>
                    <a:pt x="650" y="188"/>
                  </a:lnTo>
                  <a:lnTo>
                    <a:pt x="650" y="0"/>
                  </a:lnTo>
                  <a:lnTo>
                    <a:pt x="473" y="0"/>
                  </a:lnTo>
                  <a:lnTo>
                    <a:pt x="469" y="0"/>
                  </a:lnTo>
                  <a:lnTo>
                    <a:pt x="455" y="12"/>
                  </a:lnTo>
                  <a:lnTo>
                    <a:pt x="451" y="24"/>
                  </a:lnTo>
                  <a:lnTo>
                    <a:pt x="451" y="32"/>
                  </a:lnTo>
                  <a:lnTo>
                    <a:pt x="463" y="52"/>
                  </a:lnTo>
                  <a:lnTo>
                    <a:pt x="469" y="64"/>
                  </a:lnTo>
                  <a:lnTo>
                    <a:pt x="469" y="77"/>
                  </a:lnTo>
                  <a:lnTo>
                    <a:pt x="469" y="91"/>
                  </a:lnTo>
                  <a:lnTo>
                    <a:pt x="463" y="103"/>
                  </a:lnTo>
                  <a:lnTo>
                    <a:pt x="455" y="119"/>
                  </a:lnTo>
                  <a:lnTo>
                    <a:pt x="439" y="131"/>
                  </a:lnTo>
                  <a:lnTo>
                    <a:pt x="427" y="139"/>
                  </a:lnTo>
                  <a:lnTo>
                    <a:pt x="415" y="142"/>
                  </a:lnTo>
                  <a:lnTo>
                    <a:pt x="398" y="142"/>
                  </a:lnTo>
                  <a:lnTo>
                    <a:pt x="380" y="142"/>
                  </a:lnTo>
                  <a:lnTo>
                    <a:pt x="368" y="139"/>
                  </a:lnTo>
                  <a:lnTo>
                    <a:pt x="354" y="131"/>
                  </a:lnTo>
                  <a:lnTo>
                    <a:pt x="341" y="119"/>
                  </a:lnTo>
                  <a:lnTo>
                    <a:pt x="333" y="103"/>
                  </a:lnTo>
                  <a:lnTo>
                    <a:pt x="327" y="91"/>
                  </a:lnTo>
                  <a:lnTo>
                    <a:pt x="327" y="77"/>
                  </a:lnTo>
                  <a:lnTo>
                    <a:pt x="327" y="64"/>
                  </a:lnTo>
                  <a:lnTo>
                    <a:pt x="333" y="52"/>
                  </a:lnTo>
                  <a:lnTo>
                    <a:pt x="344" y="32"/>
                  </a:lnTo>
                  <a:lnTo>
                    <a:pt x="344" y="24"/>
                  </a:lnTo>
                  <a:lnTo>
                    <a:pt x="341" y="12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145" y="0"/>
                  </a:lnTo>
                  <a:lnTo>
                    <a:pt x="145" y="188"/>
                  </a:lnTo>
                  <a:lnTo>
                    <a:pt x="132" y="196"/>
                  </a:lnTo>
                  <a:lnTo>
                    <a:pt x="120" y="200"/>
                  </a:lnTo>
                  <a:lnTo>
                    <a:pt x="112" y="200"/>
                  </a:lnTo>
                  <a:lnTo>
                    <a:pt x="92" y="188"/>
                  </a:lnTo>
                  <a:lnTo>
                    <a:pt x="80" y="184"/>
                  </a:lnTo>
                  <a:lnTo>
                    <a:pt x="67" y="184"/>
                  </a:lnTo>
                  <a:lnTo>
                    <a:pt x="53" y="184"/>
                  </a:lnTo>
                  <a:lnTo>
                    <a:pt x="39" y="188"/>
                  </a:lnTo>
                  <a:lnTo>
                    <a:pt x="25" y="198"/>
                  </a:lnTo>
                  <a:lnTo>
                    <a:pt x="11" y="212"/>
                  </a:lnTo>
                  <a:lnTo>
                    <a:pt x="6" y="223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3"/>
                  </a:lnTo>
                  <a:lnTo>
                    <a:pt x="6" y="285"/>
                  </a:lnTo>
                  <a:lnTo>
                    <a:pt x="11" y="296"/>
                  </a:lnTo>
                  <a:lnTo>
                    <a:pt x="25" y="310"/>
                  </a:lnTo>
                  <a:lnTo>
                    <a:pt x="39" y="320"/>
                  </a:lnTo>
                  <a:lnTo>
                    <a:pt x="53" y="324"/>
                  </a:lnTo>
                  <a:lnTo>
                    <a:pt x="67" y="326"/>
                  </a:lnTo>
                  <a:lnTo>
                    <a:pt x="80" y="326"/>
                  </a:lnTo>
                  <a:lnTo>
                    <a:pt x="92" y="320"/>
                  </a:lnTo>
                  <a:lnTo>
                    <a:pt x="112" y="308"/>
                  </a:lnTo>
                  <a:lnTo>
                    <a:pt x="120" y="308"/>
                  </a:lnTo>
                  <a:lnTo>
                    <a:pt x="132" y="312"/>
                  </a:lnTo>
                  <a:lnTo>
                    <a:pt x="145" y="324"/>
                  </a:lnTo>
                  <a:lnTo>
                    <a:pt x="145" y="330"/>
                  </a:lnTo>
                  <a:lnTo>
                    <a:pt x="145" y="500"/>
                  </a:lnTo>
                  <a:lnTo>
                    <a:pt x="329" y="500"/>
                  </a:lnTo>
                  <a:lnTo>
                    <a:pt x="341" y="516"/>
                  </a:lnTo>
                  <a:lnTo>
                    <a:pt x="344" y="529"/>
                  </a:lnTo>
                  <a:lnTo>
                    <a:pt x="344" y="535"/>
                  </a:lnTo>
                  <a:lnTo>
                    <a:pt x="333" y="555"/>
                  </a:lnTo>
                  <a:lnTo>
                    <a:pt x="327" y="569"/>
                  </a:lnTo>
                  <a:lnTo>
                    <a:pt x="327" y="581"/>
                  </a:lnTo>
                  <a:lnTo>
                    <a:pt x="329" y="595"/>
                  </a:lnTo>
                  <a:lnTo>
                    <a:pt x="333" y="608"/>
                  </a:lnTo>
                  <a:lnTo>
                    <a:pt x="342" y="622"/>
                  </a:lnTo>
                  <a:lnTo>
                    <a:pt x="356" y="636"/>
                  </a:lnTo>
                  <a:lnTo>
                    <a:pt x="368" y="642"/>
                  </a:lnTo>
                  <a:lnTo>
                    <a:pt x="380" y="648"/>
                  </a:lnTo>
                  <a:lnTo>
                    <a:pt x="398" y="648"/>
                  </a:lnTo>
                  <a:lnTo>
                    <a:pt x="415" y="648"/>
                  </a:lnTo>
                  <a:lnTo>
                    <a:pt x="429" y="642"/>
                  </a:lnTo>
                  <a:lnTo>
                    <a:pt x="441" y="636"/>
                  </a:lnTo>
                  <a:lnTo>
                    <a:pt x="455" y="622"/>
                  </a:lnTo>
                  <a:lnTo>
                    <a:pt x="465" y="608"/>
                  </a:lnTo>
                  <a:lnTo>
                    <a:pt x="469" y="595"/>
                  </a:lnTo>
                  <a:lnTo>
                    <a:pt x="469" y="581"/>
                  </a:lnTo>
                  <a:lnTo>
                    <a:pt x="469" y="569"/>
                  </a:lnTo>
                  <a:lnTo>
                    <a:pt x="465" y="555"/>
                  </a:lnTo>
                  <a:lnTo>
                    <a:pt x="453" y="535"/>
                  </a:lnTo>
                  <a:lnTo>
                    <a:pt x="453" y="529"/>
                  </a:lnTo>
                  <a:lnTo>
                    <a:pt x="457" y="516"/>
                  </a:lnTo>
                  <a:lnTo>
                    <a:pt x="469" y="502"/>
                  </a:lnTo>
                  <a:lnTo>
                    <a:pt x="473" y="5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/>
                <a:t>Pharmaco-</a:t>
              </a:r>
            </a:p>
            <a:p>
              <a:pPr algn="ctr" defTabSz="622021">
                <a:defRPr/>
              </a:pPr>
              <a:r>
                <a:rPr lang="en-GB" sz="1350" b="1" kern="0" dirty="0"/>
                <a:t>genomics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A8079C2-D6DE-4406-94CD-241073B6C30A}"/>
                </a:ext>
              </a:extLst>
            </p:cNvPr>
            <p:cNvGrpSpPr/>
            <p:nvPr/>
          </p:nvGrpSpPr>
          <p:grpSpPr>
            <a:xfrm>
              <a:off x="3862891" y="2423581"/>
              <a:ext cx="3120699" cy="2023988"/>
              <a:chOff x="5081511" y="1116788"/>
              <a:chExt cx="4160932" cy="2698650"/>
            </a:xfrm>
          </p:grpSpPr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D6FB7D69-F146-46D8-8A92-B2B67004A1CA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5081511" y="1116788"/>
                <a:ext cx="2073855" cy="2698650"/>
              </a:xfrm>
              <a:custGeom>
                <a:avLst/>
                <a:gdLst>
                  <a:gd name="T0" fmla="*/ 1255 w 504"/>
                  <a:gd name="T1" fmla="*/ 726 h 794"/>
                  <a:gd name="T2" fmla="*/ 1283 w 504"/>
                  <a:gd name="T3" fmla="*/ 618 h 794"/>
                  <a:gd name="T4" fmla="*/ 1165 w 504"/>
                  <a:gd name="T5" fmla="*/ 432 h 794"/>
                  <a:gd name="T6" fmla="*/ 1178 w 504"/>
                  <a:gd name="T7" fmla="*/ 294 h 794"/>
                  <a:gd name="T8" fmla="*/ 1270 w 504"/>
                  <a:gd name="T9" fmla="*/ 143 h 794"/>
                  <a:gd name="T10" fmla="*/ 1440 w 504"/>
                  <a:gd name="T11" fmla="*/ 33 h 794"/>
                  <a:gd name="T12" fmla="*/ 1628 w 504"/>
                  <a:gd name="T13" fmla="*/ 0 h 794"/>
                  <a:gd name="T14" fmla="*/ 1837 w 504"/>
                  <a:gd name="T15" fmla="*/ 33 h 794"/>
                  <a:gd name="T16" fmla="*/ 1998 w 504"/>
                  <a:gd name="T17" fmla="*/ 143 h 794"/>
                  <a:gd name="T18" fmla="*/ 2087 w 504"/>
                  <a:gd name="T19" fmla="*/ 294 h 794"/>
                  <a:gd name="T20" fmla="*/ 2087 w 504"/>
                  <a:gd name="T21" fmla="*/ 432 h 794"/>
                  <a:gd name="T22" fmla="*/ 1983 w 504"/>
                  <a:gd name="T23" fmla="*/ 618 h 794"/>
                  <a:gd name="T24" fmla="*/ 2011 w 504"/>
                  <a:gd name="T25" fmla="*/ 726 h 794"/>
                  <a:gd name="T26" fmla="*/ 3280 w 504"/>
                  <a:gd name="T27" fmla="*/ 798 h 794"/>
                  <a:gd name="T28" fmla="*/ 3208 w 504"/>
                  <a:gd name="T29" fmla="*/ 1871 h 794"/>
                  <a:gd name="T30" fmla="*/ 3064 w 504"/>
                  <a:gd name="T31" fmla="*/ 1894 h 794"/>
                  <a:gd name="T32" fmla="*/ 2858 w 504"/>
                  <a:gd name="T33" fmla="*/ 1804 h 794"/>
                  <a:gd name="T34" fmla="*/ 2694 w 504"/>
                  <a:gd name="T35" fmla="*/ 1804 h 794"/>
                  <a:gd name="T36" fmla="*/ 2500 w 504"/>
                  <a:gd name="T37" fmla="*/ 1882 h 794"/>
                  <a:gd name="T38" fmla="*/ 2381 w 504"/>
                  <a:gd name="T39" fmla="*/ 2017 h 794"/>
                  <a:gd name="T40" fmla="*/ 2349 w 504"/>
                  <a:gd name="T41" fmla="*/ 2183 h 794"/>
                  <a:gd name="T42" fmla="*/ 2381 w 504"/>
                  <a:gd name="T43" fmla="*/ 2356 h 794"/>
                  <a:gd name="T44" fmla="*/ 2500 w 504"/>
                  <a:gd name="T45" fmla="*/ 2493 h 794"/>
                  <a:gd name="T46" fmla="*/ 2694 w 504"/>
                  <a:gd name="T47" fmla="*/ 2571 h 794"/>
                  <a:gd name="T48" fmla="*/ 2858 w 504"/>
                  <a:gd name="T49" fmla="*/ 2583 h 794"/>
                  <a:gd name="T50" fmla="*/ 3079 w 504"/>
                  <a:gd name="T51" fmla="*/ 2484 h 794"/>
                  <a:gd name="T52" fmla="*/ 3208 w 504"/>
                  <a:gd name="T53" fmla="*/ 2506 h 794"/>
                  <a:gd name="T54" fmla="*/ 3280 w 504"/>
                  <a:gd name="T55" fmla="*/ 3533 h 794"/>
                  <a:gd name="T56" fmla="*/ 2115 w 504"/>
                  <a:gd name="T57" fmla="*/ 3554 h 794"/>
                  <a:gd name="T58" fmla="*/ 1998 w 504"/>
                  <a:gd name="T59" fmla="*/ 3691 h 794"/>
                  <a:gd name="T60" fmla="*/ 2078 w 504"/>
                  <a:gd name="T61" fmla="*/ 3834 h 794"/>
                  <a:gd name="T62" fmla="*/ 2115 w 504"/>
                  <a:gd name="T63" fmla="*/ 3977 h 794"/>
                  <a:gd name="T64" fmla="*/ 2078 w 504"/>
                  <a:gd name="T65" fmla="*/ 4127 h 794"/>
                  <a:gd name="T66" fmla="*/ 1921 w 504"/>
                  <a:gd name="T67" fmla="*/ 4278 h 794"/>
                  <a:gd name="T68" fmla="*/ 1770 w 504"/>
                  <a:gd name="T69" fmla="*/ 4343 h 794"/>
                  <a:gd name="T70" fmla="*/ 1537 w 504"/>
                  <a:gd name="T71" fmla="*/ 4343 h 794"/>
                  <a:gd name="T72" fmla="*/ 1374 w 504"/>
                  <a:gd name="T73" fmla="*/ 4278 h 794"/>
                  <a:gd name="T74" fmla="*/ 1217 w 504"/>
                  <a:gd name="T75" fmla="*/ 4127 h 794"/>
                  <a:gd name="T76" fmla="*/ 1193 w 504"/>
                  <a:gd name="T77" fmla="*/ 3977 h 794"/>
                  <a:gd name="T78" fmla="*/ 1217 w 504"/>
                  <a:gd name="T79" fmla="*/ 3834 h 794"/>
                  <a:gd name="T80" fmla="*/ 1307 w 504"/>
                  <a:gd name="T81" fmla="*/ 3691 h 794"/>
                  <a:gd name="T82" fmla="*/ 1193 w 504"/>
                  <a:gd name="T83" fmla="*/ 3533 h 794"/>
                  <a:gd name="T84" fmla="*/ 0 w 504"/>
                  <a:gd name="T85" fmla="*/ 2604 h 794"/>
                  <a:gd name="T86" fmla="*/ 91 w 504"/>
                  <a:gd name="T87" fmla="*/ 2506 h 794"/>
                  <a:gd name="T88" fmla="*/ 226 w 504"/>
                  <a:gd name="T89" fmla="*/ 2484 h 794"/>
                  <a:gd name="T90" fmla="*/ 435 w 504"/>
                  <a:gd name="T91" fmla="*/ 2583 h 794"/>
                  <a:gd name="T92" fmla="*/ 607 w 504"/>
                  <a:gd name="T93" fmla="*/ 2571 h 794"/>
                  <a:gd name="T94" fmla="*/ 795 w 504"/>
                  <a:gd name="T95" fmla="*/ 2493 h 794"/>
                  <a:gd name="T96" fmla="*/ 924 w 504"/>
                  <a:gd name="T97" fmla="*/ 2356 h 794"/>
                  <a:gd name="T98" fmla="*/ 952 w 504"/>
                  <a:gd name="T99" fmla="*/ 2183 h 794"/>
                  <a:gd name="T100" fmla="*/ 924 w 504"/>
                  <a:gd name="T101" fmla="*/ 2017 h 794"/>
                  <a:gd name="T102" fmla="*/ 795 w 504"/>
                  <a:gd name="T103" fmla="*/ 1882 h 794"/>
                  <a:gd name="T104" fmla="*/ 607 w 504"/>
                  <a:gd name="T105" fmla="*/ 1804 h 794"/>
                  <a:gd name="T106" fmla="*/ 435 w 504"/>
                  <a:gd name="T107" fmla="*/ 1804 h 794"/>
                  <a:gd name="T108" fmla="*/ 226 w 504"/>
                  <a:gd name="T109" fmla="*/ 1894 h 794"/>
                  <a:gd name="T110" fmla="*/ 91 w 504"/>
                  <a:gd name="T111" fmla="*/ 1871 h 794"/>
                  <a:gd name="T112" fmla="*/ 0 w 504"/>
                  <a:gd name="T113" fmla="*/ 798 h 7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4"/>
                  <a:gd name="T172" fmla="*/ 0 h 794"/>
                  <a:gd name="T173" fmla="*/ 504 w 504"/>
                  <a:gd name="T174" fmla="*/ 794 h 79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4" h="794">
                    <a:moveTo>
                      <a:pt x="177" y="146"/>
                    </a:moveTo>
                    <a:lnTo>
                      <a:pt x="193" y="133"/>
                    </a:lnTo>
                    <a:lnTo>
                      <a:pt x="197" y="119"/>
                    </a:lnTo>
                    <a:lnTo>
                      <a:pt x="197" y="113"/>
                    </a:lnTo>
                    <a:lnTo>
                      <a:pt x="185" y="93"/>
                    </a:lnTo>
                    <a:lnTo>
                      <a:pt x="179" y="79"/>
                    </a:lnTo>
                    <a:lnTo>
                      <a:pt x="179" y="67"/>
                    </a:lnTo>
                    <a:lnTo>
                      <a:pt x="181" y="54"/>
                    </a:lnTo>
                    <a:lnTo>
                      <a:pt x="185" y="40"/>
                    </a:lnTo>
                    <a:lnTo>
                      <a:pt x="195" y="26"/>
                    </a:lnTo>
                    <a:lnTo>
                      <a:pt x="209" y="12"/>
                    </a:lnTo>
                    <a:lnTo>
                      <a:pt x="221" y="6"/>
                    </a:lnTo>
                    <a:lnTo>
                      <a:pt x="232" y="0"/>
                    </a:lnTo>
                    <a:lnTo>
                      <a:pt x="250" y="0"/>
                    </a:lnTo>
                    <a:lnTo>
                      <a:pt x="270" y="0"/>
                    </a:lnTo>
                    <a:lnTo>
                      <a:pt x="282" y="6"/>
                    </a:lnTo>
                    <a:lnTo>
                      <a:pt x="294" y="12"/>
                    </a:lnTo>
                    <a:lnTo>
                      <a:pt x="307" y="26"/>
                    </a:lnTo>
                    <a:lnTo>
                      <a:pt x="317" y="40"/>
                    </a:lnTo>
                    <a:lnTo>
                      <a:pt x="321" y="54"/>
                    </a:lnTo>
                    <a:lnTo>
                      <a:pt x="321" y="67"/>
                    </a:lnTo>
                    <a:lnTo>
                      <a:pt x="321" y="79"/>
                    </a:lnTo>
                    <a:lnTo>
                      <a:pt x="317" y="93"/>
                    </a:lnTo>
                    <a:lnTo>
                      <a:pt x="305" y="113"/>
                    </a:lnTo>
                    <a:lnTo>
                      <a:pt x="305" y="119"/>
                    </a:lnTo>
                    <a:lnTo>
                      <a:pt x="309" y="133"/>
                    </a:lnTo>
                    <a:lnTo>
                      <a:pt x="321" y="146"/>
                    </a:lnTo>
                    <a:lnTo>
                      <a:pt x="504" y="146"/>
                    </a:lnTo>
                    <a:lnTo>
                      <a:pt x="504" y="334"/>
                    </a:lnTo>
                    <a:lnTo>
                      <a:pt x="493" y="342"/>
                    </a:lnTo>
                    <a:lnTo>
                      <a:pt x="479" y="346"/>
                    </a:lnTo>
                    <a:lnTo>
                      <a:pt x="471" y="346"/>
                    </a:lnTo>
                    <a:lnTo>
                      <a:pt x="453" y="334"/>
                    </a:lnTo>
                    <a:lnTo>
                      <a:pt x="439" y="330"/>
                    </a:lnTo>
                    <a:lnTo>
                      <a:pt x="428" y="330"/>
                    </a:lnTo>
                    <a:lnTo>
                      <a:pt x="414" y="330"/>
                    </a:lnTo>
                    <a:lnTo>
                      <a:pt x="400" y="334"/>
                    </a:lnTo>
                    <a:lnTo>
                      <a:pt x="384" y="344"/>
                    </a:lnTo>
                    <a:lnTo>
                      <a:pt x="372" y="358"/>
                    </a:lnTo>
                    <a:lnTo>
                      <a:pt x="366" y="369"/>
                    </a:lnTo>
                    <a:lnTo>
                      <a:pt x="361" y="383"/>
                    </a:lnTo>
                    <a:lnTo>
                      <a:pt x="361" y="399"/>
                    </a:lnTo>
                    <a:lnTo>
                      <a:pt x="361" y="419"/>
                    </a:lnTo>
                    <a:lnTo>
                      <a:pt x="366" y="431"/>
                    </a:lnTo>
                    <a:lnTo>
                      <a:pt x="372" y="442"/>
                    </a:lnTo>
                    <a:lnTo>
                      <a:pt x="384" y="456"/>
                    </a:lnTo>
                    <a:lnTo>
                      <a:pt x="400" y="466"/>
                    </a:lnTo>
                    <a:lnTo>
                      <a:pt x="414" y="470"/>
                    </a:lnTo>
                    <a:lnTo>
                      <a:pt x="428" y="472"/>
                    </a:lnTo>
                    <a:lnTo>
                      <a:pt x="439" y="472"/>
                    </a:lnTo>
                    <a:lnTo>
                      <a:pt x="453" y="466"/>
                    </a:lnTo>
                    <a:lnTo>
                      <a:pt x="473" y="454"/>
                    </a:lnTo>
                    <a:lnTo>
                      <a:pt x="479" y="454"/>
                    </a:lnTo>
                    <a:lnTo>
                      <a:pt x="493" y="458"/>
                    </a:lnTo>
                    <a:lnTo>
                      <a:pt x="504" y="468"/>
                    </a:lnTo>
                    <a:lnTo>
                      <a:pt x="504" y="646"/>
                    </a:lnTo>
                    <a:lnTo>
                      <a:pt x="329" y="646"/>
                    </a:lnTo>
                    <a:lnTo>
                      <a:pt x="325" y="650"/>
                    </a:lnTo>
                    <a:lnTo>
                      <a:pt x="311" y="662"/>
                    </a:lnTo>
                    <a:lnTo>
                      <a:pt x="307" y="675"/>
                    </a:lnTo>
                    <a:lnTo>
                      <a:pt x="307" y="681"/>
                    </a:lnTo>
                    <a:lnTo>
                      <a:pt x="319" y="701"/>
                    </a:lnTo>
                    <a:lnTo>
                      <a:pt x="325" y="715"/>
                    </a:lnTo>
                    <a:lnTo>
                      <a:pt x="325" y="727"/>
                    </a:lnTo>
                    <a:lnTo>
                      <a:pt x="323" y="741"/>
                    </a:lnTo>
                    <a:lnTo>
                      <a:pt x="319" y="754"/>
                    </a:lnTo>
                    <a:lnTo>
                      <a:pt x="309" y="768"/>
                    </a:lnTo>
                    <a:lnTo>
                      <a:pt x="295" y="782"/>
                    </a:lnTo>
                    <a:lnTo>
                      <a:pt x="284" y="788"/>
                    </a:lnTo>
                    <a:lnTo>
                      <a:pt x="272" y="794"/>
                    </a:lnTo>
                    <a:lnTo>
                      <a:pt x="254" y="794"/>
                    </a:lnTo>
                    <a:lnTo>
                      <a:pt x="236" y="794"/>
                    </a:lnTo>
                    <a:lnTo>
                      <a:pt x="223" y="788"/>
                    </a:lnTo>
                    <a:lnTo>
                      <a:pt x="211" y="782"/>
                    </a:lnTo>
                    <a:lnTo>
                      <a:pt x="197" y="768"/>
                    </a:lnTo>
                    <a:lnTo>
                      <a:pt x="187" y="754"/>
                    </a:lnTo>
                    <a:lnTo>
                      <a:pt x="183" y="741"/>
                    </a:lnTo>
                    <a:lnTo>
                      <a:pt x="183" y="727"/>
                    </a:lnTo>
                    <a:lnTo>
                      <a:pt x="183" y="715"/>
                    </a:lnTo>
                    <a:lnTo>
                      <a:pt x="187" y="701"/>
                    </a:lnTo>
                    <a:lnTo>
                      <a:pt x="201" y="681"/>
                    </a:lnTo>
                    <a:lnTo>
                      <a:pt x="201" y="675"/>
                    </a:lnTo>
                    <a:lnTo>
                      <a:pt x="197" y="662"/>
                    </a:lnTo>
                    <a:lnTo>
                      <a:pt x="183" y="646"/>
                    </a:lnTo>
                    <a:lnTo>
                      <a:pt x="0" y="646"/>
                    </a:lnTo>
                    <a:lnTo>
                      <a:pt x="0" y="476"/>
                    </a:lnTo>
                    <a:lnTo>
                      <a:pt x="2" y="472"/>
                    </a:lnTo>
                    <a:lnTo>
                      <a:pt x="14" y="458"/>
                    </a:lnTo>
                    <a:lnTo>
                      <a:pt x="27" y="454"/>
                    </a:lnTo>
                    <a:lnTo>
                      <a:pt x="35" y="454"/>
                    </a:lnTo>
                    <a:lnTo>
                      <a:pt x="55" y="466"/>
                    </a:lnTo>
                    <a:lnTo>
                      <a:pt x="67" y="472"/>
                    </a:lnTo>
                    <a:lnTo>
                      <a:pt x="81" y="472"/>
                    </a:lnTo>
                    <a:lnTo>
                      <a:pt x="93" y="470"/>
                    </a:lnTo>
                    <a:lnTo>
                      <a:pt x="106" y="466"/>
                    </a:lnTo>
                    <a:lnTo>
                      <a:pt x="122" y="456"/>
                    </a:lnTo>
                    <a:lnTo>
                      <a:pt x="134" y="442"/>
                    </a:lnTo>
                    <a:lnTo>
                      <a:pt x="142" y="431"/>
                    </a:lnTo>
                    <a:lnTo>
                      <a:pt x="146" y="419"/>
                    </a:lnTo>
                    <a:lnTo>
                      <a:pt x="146" y="399"/>
                    </a:lnTo>
                    <a:lnTo>
                      <a:pt x="146" y="383"/>
                    </a:lnTo>
                    <a:lnTo>
                      <a:pt x="142" y="369"/>
                    </a:lnTo>
                    <a:lnTo>
                      <a:pt x="134" y="358"/>
                    </a:lnTo>
                    <a:lnTo>
                      <a:pt x="122" y="344"/>
                    </a:lnTo>
                    <a:lnTo>
                      <a:pt x="106" y="334"/>
                    </a:lnTo>
                    <a:lnTo>
                      <a:pt x="93" y="330"/>
                    </a:lnTo>
                    <a:lnTo>
                      <a:pt x="81" y="330"/>
                    </a:lnTo>
                    <a:lnTo>
                      <a:pt x="67" y="330"/>
                    </a:lnTo>
                    <a:lnTo>
                      <a:pt x="55" y="334"/>
                    </a:lnTo>
                    <a:lnTo>
                      <a:pt x="35" y="346"/>
                    </a:lnTo>
                    <a:lnTo>
                      <a:pt x="27" y="346"/>
                    </a:lnTo>
                    <a:lnTo>
                      <a:pt x="14" y="342"/>
                    </a:lnTo>
                    <a:lnTo>
                      <a:pt x="0" y="334"/>
                    </a:lnTo>
                    <a:lnTo>
                      <a:pt x="0" y="146"/>
                    </a:lnTo>
                    <a:lnTo>
                      <a:pt x="177" y="14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lIns="62633" tIns="31317" rIns="62633" bIns="31317" anchor="ctr"/>
              <a:lstStyle/>
              <a:p>
                <a:pPr algn="ctr" defTabSz="622021">
                  <a:defRPr/>
                </a:pPr>
                <a:endParaRPr lang="en-GB" sz="1350" b="1" kern="0" dirty="0">
                  <a:solidFill>
                    <a:sysClr val="windowText" lastClr="000000"/>
                  </a:solidFill>
                </a:endParaRP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Biomarkers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in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drug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development</a:t>
                </a:r>
              </a:p>
              <a:p>
                <a:pPr algn="ctr" defTabSz="622021">
                  <a:defRPr/>
                </a:pPr>
                <a:endParaRPr lang="en-GB" sz="135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4ACCE426-31F6-4A12-84C0-5157D9045ABD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6566928" y="1614467"/>
                <a:ext cx="2675515" cy="1705221"/>
              </a:xfrm>
              <a:custGeom>
                <a:avLst/>
                <a:gdLst>
                  <a:gd name="T0" fmla="*/ 2202 w 650"/>
                  <a:gd name="T1" fmla="*/ 56 h 502"/>
                  <a:gd name="T2" fmla="*/ 2228 w 650"/>
                  <a:gd name="T3" fmla="*/ 174 h 502"/>
                  <a:gd name="T4" fmla="*/ 2118 w 650"/>
                  <a:gd name="T5" fmla="*/ 350 h 502"/>
                  <a:gd name="T6" fmla="*/ 2131 w 650"/>
                  <a:gd name="T7" fmla="*/ 486 h 502"/>
                  <a:gd name="T8" fmla="*/ 2215 w 650"/>
                  <a:gd name="T9" fmla="*/ 652 h 502"/>
                  <a:gd name="T10" fmla="*/ 2387 w 650"/>
                  <a:gd name="T11" fmla="*/ 759 h 502"/>
                  <a:gd name="T12" fmla="*/ 2581 w 650"/>
                  <a:gd name="T13" fmla="*/ 775 h 502"/>
                  <a:gd name="T14" fmla="*/ 2783 w 650"/>
                  <a:gd name="T15" fmla="*/ 759 h 502"/>
                  <a:gd name="T16" fmla="*/ 2951 w 650"/>
                  <a:gd name="T17" fmla="*/ 652 h 502"/>
                  <a:gd name="T18" fmla="*/ 3042 w 650"/>
                  <a:gd name="T19" fmla="*/ 486 h 502"/>
                  <a:gd name="T20" fmla="*/ 3042 w 650"/>
                  <a:gd name="T21" fmla="*/ 350 h 502"/>
                  <a:gd name="T22" fmla="*/ 2938 w 650"/>
                  <a:gd name="T23" fmla="*/ 174 h 502"/>
                  <a:gd name="T24" fmla="*/ 2951 w 650"/>
                  <a:gd name="T25" fmla="*/ 56 h 502"/>
                  <a:gd name="T26" fmla="*/ 3028 w 650"/>
                  <a:gd name="T27" fmla="*/ 0 h 502"/>
                  <a:gd name="T28" fmla="*/ 4234 w 650"/>
                  <a:gd name="T29" fmla="*/ 970 h 502"/>
                  <a:gd name="T30" fmla="*/ 4064 w 650"/>
                  <a:gd name="T31" fmla="*/ 1092 h 502"/>
                  <a:gd name="T32" fmla="*/ 3903 w 650"/>
                  <a:gd name="T33" fmla="*/ 1027 h 502"/>
                  <a:gd name="T34" fmla="*/ 3719 w 650"/>
                  <a:gd name="T35" fmla="*/ 993 h 502"/>
                  <a:gd name="T36" fmla="*/ 3550 w 650"/>
                  <a:gd name="T37" fmla="*/ 1027 h 502"/>
                  <a:gd name="T38" fmla="*/ 3373 w 650"/>
                  <a:gd name="T39" fmla="*/ 1157 h 502"/>
                  <a:gd name="T40" fmla="*/ 3296 w 650"/>
                  <a:gd name="T41" fmla="*/ 1284 h 502"/>
                  <a:gd name="T42" fmla="*/ 3296 w 650"/>
                  <a:gd name="T43" fmla="*/ 1479 h 502"/>
                  <a:gd name="T44" fmla="*/ 3373 w 650"/>
                  <a:gd name="T45" fmla="*/ 1615 h 502"/>
                  <a:gd name="T46" fmla="*/ 3550 w 650"/>
                  <a:gd name="T47" fmla="*/ 1736 h 502"/>
                  <a:gd name="T48" fmla="*/ 3719 w 650"/>
                  <a:gd name="T49" fmla="*/ 1772 h 502"/>
                  <a:gd name="T50" fmla="*/ 3903 w 650"/>
                  <a:gd name="T51" fmla="*/ 1736 h 502"/>
                  <a:gd name="T52" fmla="*/ 4064 w 650"/>
                  <a:gd name="T53" fmla="*/ 1671 h 502"/>
                  <a:gd name="T54" fmla="*/ 4234 w 650"/>
                  <a:gd name="T55" fmla="*/ 1757 h 502"/>
                  <a:gd name="T56" fmla="*/ 3028 w 650"/>
                  <a:gd name="T57" fmla="*/ 2729 h 502"/>
                  <a:gd name="T58" fmla="*/ 2951 w 650"/>
                  <a:gd name="T59" fmla="*/ 2664 h 502"/>
                  <a:gd name="T60" fmla="*/ 2927 w 650"/>
                  <a:gd name="T61" fmla="*/ 2555 h 502"/>
                  <a:gd name="T62" fmla="*/ 3042 w 650"/>
                  <a:gd name="T63" fmla="*/ 2388 h 502"/>
                  <a:gd name="T64" fmla="*/ 3042 w 650"/>
                  <a:gd name="T65" fmla="*/ 2233 h 502"/>
                  <a:gd name="T66" fmla="*/ 2951 w 650"/>
                  <a:gd name="T67" fmla="*/ 2081 h 502"/>
                  <a:gd name="T68" fmla="*/ 2770 w 650"/>
                  <a:gd name="T69" fmla="*/ 1976 h 502"/>
                  <a:gd name="T70" fmla="*/ 2581 w 650"/>
                  <a:gd name="T71" fmla="*/ 1953 h 502"/>
                  <a:gd name="T72" fmla="*/ 2387 w 650"/>
                  <a:gd name="T73" fmla="*/ 1976 h 502"/>
                  <a:gd name="T74" fmla="*/ 2202 w 650"/>
                  <a:gd name="T75" fmla="*/ 2081 h 502"/>
                  <a:gd name="T76" fmla="*/ 2118 w 650"/>
                  <a:gd name="T77" fmla="*/ 2233 h 502"/>
                  <a:gd name="T78" fmla="*/ 2118 w 650"/>
                  <a:gd name="T79" fmla="*/ 2388 h 502"/>
                  <a:gd name="T80" fmla="*/ 2228 w 650"/>
                  <a:gd name="T81" fmla="*/ 2555 h 502"/>
                  <a:gd name="T82" fmla="*/ 2202 w 650"/>
                  <a:gd name="T83" fmla="*/ 2664 h 502"/>
                  <a:gd name="T84" fmla="*/ 932 w 650"/>
                  <a:gd name="T85" fmla="*/ 2729 h 502"/>
                  <a:gd name="T86" fmla="*/ 932 w 650"/>
                  <a:gd name="T87" fmla="*/ 1772 h 502"/>
                  <a:gd name="T88" fmla="*/ 768 w 650"/>
                  <a:gd name="T89" fmla="*/ 1680 h 502"/>
                  <a:gd name="T90" fmla="*/ 600 w 650"/>
                  <a:gd name="T91" fmla="*/ 1749 h 502"/>
                  <a:gd name="T92" fmla="*/ 422 w 650"/>
                  <a:gd name="T93" fmla="*/ 1780 h 502"/>
                  <a:gd name="T94" fmla="*/ 254 w 650"/>
                  <a:gd name="T95" fmla="*/ 1749 h 502"/>
                  <a:gd name="T96" fmla="*/ 73 w 650"/>
                  <a:gd name="T97" fmla="*/ 1615 h 502"/>
                  <a:gd name="T98" fmla="*/ 0 w 650"/>
                  <a:gd name="T99" fmla="*/ 1492 h 502"/>
                  <a:gd name="T100" fmla="*/ 0 w 650"/>
                  <a:gd name="T101" fmla="*/ 1293 h 502"/>
                  <a:gd name="T102" fmla="*/ 73 w 650"/>
                  <a:gd name="T103" fmla="*/ 1157 h 502"/>
                  <a:gd name="T104" fmla="*/ 254 w 650"/>
                  <a:gd name="T105" fmla="*/ 1027 h 502"/>
                  <a:gd name="T106" fmla="*/ 422 w 650"/>
                  <a:gd name="T107" fmla="*/ 1006 h 502"/>
                  <a:gd name="T108" fmla="*/ 600 w 650"/>
                  <a:gd name="T109" fmla="*/ 1027 h 502"/>
                  <a:gd name="T110" fmla="*/ 768 w 650"/>
                  <a:gd name="T111" fmla="*/ 1092 h 502"/>
                  <a:gd name="T112" fmla="*/ 932 w 650"/>
                  <a:gd name="T113" fmla="*/ 1027 h 502"/>
                  <a:gd name="T114" fmla="*/ 2094 w 650"/>
                  <a:gd name="T115" fmla="*/ 0 h 5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50"/>
                  <a:gd name="T175" fmla="*/ 0 h 502"/>
                  <a:gd name="T176" fmla="*/ 650 w 650"/>
                  <a:gd name="T177" fmla="*/ 502 h 5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50" h="502">
                    <a:moveTo>
                      <a:pt x="327" y="0"/>
                    </a:moveTo>
                    <a:lnTo>
                      <a:pt x="338" y="10"/>
                    </a:lnTo>
                    <a:lnTo>
                      <a:pt x="342" y="24"/>
                    </a:lnTo>
                    <a:lnTo>
                      <a:pt x="342" y="32"/>
                    </a:lnTo>
                    <a:lnTo>
                      <a:pt x="331" y="52"/>
                    </a:lnTo>
                    <a:lnTo>
                      <a:pt x="325" y="64"/>
                    </a:lnTo>
                    <a:lnTo>
                      <a:pt x="325" y="77"/>
                    </a:lnTo>
                    <a:lnTo>
                      <a:pt x="327" y="89"/>
                    </a:lnTo>
                    <a:lnTo>
                      <a:pt x="331" y="103"/>
                    </a:lnTo>
                    <a:lnTo>
                      <a:pt x="340" y="119"/>
                    </a:lnTo>
                    <a:lnTo>
                      <a:pt x="354" y="131"/>
                    </a:lnTo>
                    <a:lnTo>
                      <a:pt x="366" y="139"/>
                    </a:lnTo>
                    <a:lnTo>
                      <a:pt x="378" y="142"/>
                    </a:lnTo>
                    <a:lnTo>
                      <a:pt x="396" y="142"/>
                    </a:lnTo>
                    <a:lnTo>
                      <a:pt x="413" y="142"/>
                    </a:lnTo>
                    <a:lnTo>
                      <a:pt x="427" y="139"/>
                    </a:lnTo>
                    <a:lnTo>
                      <a:pt x="439" y="131"/>
                    </a:lnTo>
                    <a:lnTo>
                      <a:pt x="453" y="119"/>
                    </a:lnTo>
                    <a:lnTo>
                      <a:pt x="461" y="103"/>
                    </a:lnTo>
                    <a:lnTo>
                      <a:pt x="467" y="89"/>
                    </a:lnTo>
                    <a:lnTo>
                      <a:pt x="467" y="77"/>
                    </a:lnTo>
                    <a:lnTo>
                      <a:pt x="467" y="64"/>
                    </a:lnTo>
                    <a:lnTo>
                      <a:pt x="461" y="52"/>
                    </a:lnTo>
                    <a:lnTo>
                      <a:pt x="451" y="32"/>
                    </a:lnTo>
                    <a:lnTo>
                      <a:pt x="449" y="24"/>
                    </a:lnTo>
                    <a:lnTo>
                      <a:pt x="453" y="10"/>
                    </a:lnTo>
                    <a:lnTo>
                      <a:pt x="469" y="0"/>
                    </a:lnTo>
                    <a:lnTo>
                      <a:pt x="465" y="0"/>
                    </a:lnTo>
                    <a:lnTo>
                      <a:pt x="650" y="0"/>
                    </a:lnTo>
                    <a:lnTo>
                      <a:pt x="650" y="178"/>
                    </a:lnTo>
                    <a:lnTo>
                      <a:pt x="638" y="196"/>
                    </a:lnTo>
                    <a:lnTo>
                      <a:pt x="624" y="200"/>
                    </a:lnTo>
                    <a:lnTo>
                      <a:pt x="616" y="200"/>
                    </a:lnTo>
                    <a:lnTo>
                      <a:pt x="599" y="188"/>
                    </a:lnTo>
                    <a:lnTo>
                      <a:pt x="585" y="182"/>
                    </a:lnTo>
                    <a:lnTo>
                      <a:pt x="571" y="182"/>
                    </a:lnTo>
                    <a:lnTo>
                      <a:pt x="559" y="184"/>
                    </a:lnTo>
                    <a:lnTo>
                      <a:pt x="545" y="188"/>
                    </a:lnTo>
                    <a:lnTo>
                      <a:pt x="530" y="198"/>
                    </a:lnTo>
                    <a:lnTo>
                      <a:pt x="518" y="212"/>
                    </a:lnTo>
                    <a:lnTo>
                      <a:pt x="510" y="223"/>
                    </a:lnTo>
                    <a:lnTo>
                      <a:pt x="506" y="235"/>
                    </a:lnTo>
                    <a:lnTo>
                      <a:pt x="506" y="253"/>
                    </a:lnTo>
                    <a:lnTo>
                      <a:pt x="506" y="271"/>
                    </a:lnTo>
                    <a:lnTo>
                      <a:pt x="510" y="283"/>
                    </a:lnTo>
                    <a:lnTo>
                      <a:pt x="518" y="296"/>
                    </a:lnTo>
                    <a:lnTo>
                      <a:pt x="530" y="310"/>
                    </a:lnTo>
                    <a:lnTo>
                      <a:pt x="545" y="318"/>
                    </a:lnTo>
                    <a:lnTo>
                      <a:pt x="559" y="324"/>
                    </a:lnTo>
                    <a:lnTo>
                      <a:pt x="571" y="324"/>
                    </a:lnTo>
                    <a:lnTo>
                      <a:pt x="585" y="324"/>
                    </a:lnTo>
                    <a:lnTo>
                      <a:pt x="599" y="318"/>
                    </a:lnTo>
                    <a:lnTo>
                      <a:pt x="616" y="306"/>
                    </a:lnTo>
                    <a:lnTo>
                      <a:pt x="624" y="306"/>
                    </a:lnTo>
                    <a:lnTo>
                      <a:pt x="636" y="314"/>
                    </a:lnTo>
                    <a:lnTo>
                      <a:pt x="650" y="322"/>
                    </a:lnTo>
                    <a:lnTo>
                      <a:pt x="650" y="500"/>
                    </a:lnTo>
                    <a:lnTo>
                      <a:pt x="465" y="500"/>
                    </a:lnTo>
                    <a:lnTo>
                      <a:pt x="467" y="502"/>
                    </a:lnTo>
                    <a:lnTo>
                      <a:pt x="453" y="488"/>
                    </a:lnTo>
                    <a:lnTo>
                      <a:pt x="449" y="476"/>
                    </a:lnTo>
                    <a:lnTo>
                      <a:pt x="449" y="468"/>
                    </a:lnTo>
                    <a:lnTo>
                      <a:pt x="461" y="450"/>
                    </a:lnTo>
                    <a:lnTo>
                      <a:pt x="467" y="437"/>
                    </a:lnTo>
                    <a:lnTo>
                      <a:pt x="467" y="423"/>
                    </a:lnTo>
                    <a:lnTo>
                      <a:pt x="467" y="409"/>
                    </a:lnTo>
                    <a:lnTo>
                      <a:pt x="461" y="397"/>
                    </a:lnTo>
                    <a:lnTo>
                      <a:pt x="453" y="381"/>
                    </a:lnTo>
                    <a:lnTo>
                      <a:pt x="439" y="369"/>
                    </a:lnTo>
                    <a:lnTo>
                      <a:pt x="425" y="362"/>
                    </a:lnTo>
                    <a:lnTo>
                      <a:pt x="413" y="358"/>
                    </a:lnTo>
                    <a:lnTo>
                      <a:pt x="396" y="358"/>
                    </a:lnTo>
                    <a:lnTo>
                      <a:pt x="378" y="358"/>
                    </a:lnTo>
                    <a:lnTo>
                      <a:pt x="366" y="362"/>
                    </a:lnTo>
                    <a:lnTo>
                      <a:pt x="352" y="369"/>
                    </a:lnTo>
                    <a:lnTo>
                      <a:pt x="338" y="381"/>
                    </a:lnTo>
                    <a:lnTo>
                      <a:pt x="331" y="397"/>
                    </a:lnTo>
                    <a:lnTo>
                      <a:pt x="325" y="409"/>
                    </a:lnTo>
                    <a:lnTo>
                      <a:pt x="325" y="423"/>
                    </a:lnTo>
                    <a:lnTo>
                      <a:pt x="325" y="437"/>
                    </a:lnTo>
                    <a:lnTo>
                      <a:pt x="331" y="450"/>
                    </a:lnTo>
                    <a:lnTo>
                      <a:pt x="342" y="468"/>
                    </a:lnTo>
                    <a:lnTo>
                      <a:pt x="342" y="476"/>
                    </a:lnTo>
                    <a:lnTo>
                      <a:pt x="338" y="488"/>
                    </a:lnTo>
                    <a:lnTo>
                      <a:pt x="327" y="500"/>
                    </a:lnTo>
                    <a:lnTo>
                      <a:pt x="143" y="500"/>
                    </a:lnTo>
                    <a:lnTo>
                      <a:pt x="143" y="330"/>
                    </a:lnTo>
                    <a:lnTo>
                      <a:pt x="143" y="324"/>
                    </a:lnTo>
                    <a:lnTo>
                      <a:pt x="132" y="312"/>
                    </a:lnTo>
                    <a:lnTo>
                      <a:pt x="118" y="308"/>
                    </a:lnTo>
                    <a:lnTo>
                      <a:pt x="110" y="308"/>
                    </a:lnTo>
                    <a:lnTo>
                      <a:pt x="92" y="320"/>
                    </a:lnTo>
                    <a:lnTo>
                      <a:pt x="78" y="326"/>
                    </a:lnTo>
                    <a:lnTo>
                      <a:pt x="65" y="326"/>
                    </a:lnTo>
                    <a:lnTo>
                      <a:pt x="53" y="324"/>
                    </a:lnTo>
                    <a:lnTo>
                      <a:pt x="39" y="320"/>
                    </a:lnTo>
                    <a:lnTo>
                      <a:pt x="23" y="310"/>
                    </a:lnTo>
                    <a:lnTo>
                      <a:pt x="11" y="296"/>
                    </a:lnTo>
                    <a:lnTo>
                      <a:pt x="3" y="285"/>
                    </a:lnTo>
                    <a:lnTo>
                      <a:pt x="0" y="273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3"/>
                    </a:lnTo>
                    <a:lnTo>
                      <a:pt x="11" y="212"/>
                    </a:lnTo>
                    <a:lnTo>
                      <a:pt x="23" y="198"/>
                    </a:lnTo>
                    <a:lnTo>
                      <a:pt x="39" y="188"/>
                    </a:lnTo>
                    <a:lnTo>
                      <a:pt x="53" y="184"/>
                    </a:lnTo>
                    <a:lnTo>
                      <a:pt x="65" y="184"/>
                    </a:lnTo>
                    <a:lnTo>
                      <a:pt x="78" y="184"/>
                    </a:lnTo>
                    <a:lnTo>
                      <a:pt x="92" y="188"/>
                    </a:lnTo>
                    <a:lnTo>
                      <a:pt x="110" y="200"/>
                    </a:lnTo>
                    <a:lnTo>
                      <a:pt x="118" y="200"/>
                    </a:lnTo>
                    <a:lnTo>
                      <a:pt x="132" y="196"/>
                    </a:lnTo>
                    <a:lnTo>
                      <a:pt x="143" y="188"/>
                    </a:lnTo>
                    <a:lnTo>
                      <a:pt x="143" y="0"/>
                    </a:lnTo>
                    <a:lnTo>
                      <a:pt x="321" y="0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lIns="62633" tIns="31317" rIns="62633" bIns="31317" anchor="ctr"/>
              <a:lstStyle/>
              <a:p>
                <a:pPr algn="ctr" defTabSz="622021">
                  <a:defRPr/>
                </a:pPr>
                <a:r>
                  <a:rPr lang="en-US" sz="1350" b="1" dirty="0"/>
                  <a:t>Biomarker </a:t>
                </a:r>
              </a:p>
              <a:p>
                <a:pPr algn="ctr" defTabSz="622021">
                  <a:defRPr/>
                </a:pPr>
                <a:r>
                  <a:rPr lang="en-US" sz="1350" b="1" dirty="0"/>
                  <a:t>Qualification</a:t>
                </a:r>
              </a:p>
            </p:txBody>
          </p:sp>
        </p:grp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5E78C7E2-DC33-4B33-9196-026745E5CC81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6538957" y="2423582"/>
              <a:ext cx="1995066" cy="1646387"/>
            </a:xfrm>
            <a:custGeom>
              <a:avLst/>
              <a:gdLst>
                <a:gd name="T0" fmla="*/ 2954 w 646"/>
                <a:gd name="T1" fmla="*/ 3467 h 646"/>
                <a:gd name="T2" fmla="*/ 2930 w 646"/>
                <a:gd name="T3" fmla="*/ 3358 h 646"/>
                <a:gd name="T4" fmla="*/ 3047 w 646"/>
                <a:gd name="T5" fmla="*/ 3174 h 646"/>
                <a:gd name="T6" fmla="*/ 3047 w 646"/>
                <a:gd name="T7" fmla="*/ 3035 h 646"/>
                <a:gd name="T8" fmla="*/ 2954 w 646"/>
                <a:gd name="T9" fmla="*/ 2880 h 646"/>
                <a:gd name="T10" fmla="*/ 2778 w 646"/>
                <a:gd name="T11" fmla="*/ 2778 h 646"/>
                <a:gd name="T12" fmla="*/ 2584 w 646"/>
                <a:gd name="T13" fmla="*/ 2743 h 646"/>
                <a:gd name="T14" fmla="*/ 2388 w 646"/>
                <a:gd name="T15" fmla="*/ 2778 h 646"/>
                <a:gd name="T16" fmla="*/ 2223 w 646"/>
                <a:gd name="T17" fmla="*/ 2880 h 646"/>
                <a:gd name="T18" fmla="*/ 2134 w 646"/>
                <a:gd name="T19" fmla="*/ 3035 h 646"/>
                <a:gd name="T20" fmla="*/ 2119 w 646"/>
                <a:gd name="T21" fmla="*/ 3174 h 646"/>
                <a:gd name="T22" fmla="*/ 2238 w 646"/>
                <a:gd name="T23" fmla="*/ 3358 h 646"/>
                <a:gd name="T24" fmla="*/ 2210 w 646"/>
                <a:gd name="T25" fmla="*/ 3467 h 646"/>
                <a:gd name="T26" fmla="*/ 940 w 646"/>
                <a:gd name="T27" fmla="*/ 3532 h 646"/>
                <a:gd name="T28" fmla="*/ 940 w 646"/>
                <a:gd name="T29" fmla="*/ 2570 h 646"/>
                <a:gd name="T30" fmla="*/ 768 w 646"/>
                <a:gd name="T31" fmla="*/ 2470 h 646"/>
                <a:gd name="T32" fmla="*/ 594 w 646"/>
                <a:gd name="T33" fmla="*/ 2535 h 646"/>
                <a:gd name="T34" fmla="*/ 422 w 646"/>
                <a:gd name="T35" fmla="*/ 2570 h 646"/>
                <a:gd name="T36" fmla="*/ 254 w 646"/>
                <a:gd name="T37" fmla="*/ 2535 h 646"/>
                <a:gd name="T38" fmla="*/ 77 w 646"/>
                <a:gd name="T39" fmla="*/ 2417 h 646"/>
                <a:gd name="T40" fmla="*/ 0 w 646"/>
                <a:gd name="T41" fmla="*/ 2281 h 646"/>
                <a:gd name="T42" fmla="*/ 0 w 646"/>
                <a:gd name="T43" fmla="*/ 2082 h 646"/>
                <a:gd name="T44" fmla="*/ 77 w 646"/>
                <a:gd name="T45" fmla="*/ 1959 h 646"/>
                <a:gd name="T46" fmla="*/ 254 w 646"/>
                <a:gd name="T47" fmla="*/ 1825 h 646"/>
                <a:gd name="T48" fmla="*/ 422 w 646"/>
                <a:gd name="T49" fmla="*/ 1793 h 646"/>
                <a:gd name="T50" fmla="*/ 594 w 646"/>
                <a:gd name="T51" fmla="*/ 1825 h 646"/>
                <a:gd name="T52" fmla="*/ 768 w 646"/>
                <a:gd name="T53" fmla="*/ 1894 h 646"/>
                <a:gd name="T54" fmla="*/ 940 w 646"/>
                <a:gd name="T55" fmla="*/ 1793 h 646"/>
                <a:gd name="T56" fmla="*/ 940 w 646"/>
                <a:gd name="T57" fmla="*/ 798 h 646"/>
                <a:gd name="T58" fmla="*/ 2210 w 646"/>
                <a:gd name="T59" fmla="*/ 717 h 646"/>
                <a:gd name="T60" fmla="*/ 2238 w 646"/>
                <a:gd name="T61" fmla="*/ 608 h 646"/>
                <a:gd name="T62" fmla="*/ 2119 w 646"/>
                <a:gd name="T63" fmla="*/ 432 h 646"/>
                <a:gd name="T64" fmla="*/ 2119 w 646"/>
                <a:gd name="T65" fmla="*/ 285 h 646"/>
                <a:gd name="T66" fmla="*/ 2210 w 646"/>
                <a:gd name="T67" fmla="*/ 130 h 646"/>
                <a:gd name="T68" fmla="*/ 2388 w 646"/>
                <a:gd name="T69" fmla="*/ 21 h 646"/>
                <a:gd name="T70" fmla="*/ 2584 w 646"/>
                <a:gd name="T71" fmla="*/ 0 h 646"/>
                <a:gd name="T72" fmla="*/ 2778 w 646"/>
                <a:gd name="T73" fmla="*/ 21 h 646"/>
                <a:gd name="T74" fmla="*/ 2954 w 646"/>
                <a:gd name="T75" fmla="*/ 130 h 646"/>
                <a:gd name="T76" fmla="*/ 3047 w 646"/>
                <a:gd name="T77" fmla="*/ 285 h 646"/>
                <a:gd name="T78" fmla="*/ 3047 w 646"/>
                <a:gd name="T79" fmla="*/ 432 h 646"/>
                <a:gd name="T80" fmla="*/ 2930 w 646"/>
                <a:gd name="T81" fmla="*/ 608 h 646"/>
                <a:gd name="T82" fmla="*/ 2954 w 646"/>
                <a:gd name="T83" fmla="*/ 717 h 646"/>
                <a:gd name="T84" fmla="*/ 4213 w 646"/>
                <a:gd name="T85" fmla="*/ 798 h 646"/>
                <a:gd name="T86" fmla="*/ 3072 w 646"/>
                <a:gd name="T87" fmla="*/ 3532 h 6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6"/>
                <a:gd name="T133" fmla="*/ 0 h 646"/>
                <a:gd name="T134" fmla="*/ 646 w 646"/>
                <a:gd name="T135" fmla="*/ 646 h 6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6" h="646">
                  <a:moveTo>
                    <a:pt x="471" y="646"/>
                  </a:moveTo>
                  <a:lnTo>
                    <a:pt x="453" y="634"/>
                  </a:lnTo>
                  <a:lnTo>
                    <a:pt x="449" y="620"/>
                  </a:lnTo>
                  <a:lnTo>
                    <a:pt x="449" y="614"/>
                  </a:lnTo>
                  <a:lnTo>
                    <a:pt x="461" y="594"/>
                  </a:lnTo>
                  <a:lnTo>
                    <a:pt x="467" y="581"/>
                  </a:lnTo>
                  <a:lnTo>
                    <a:pt x="467" y="569"/>
                  </a:lnTo>
                  <a:lnTo>
                    <a:pt x="467" y="555"/>
                  </a:lnTo>
                  <a:lnTo>
                    <a:pt x="461" y="543"/>
                  </a:lnTo>
                  <a:lnTo>
                    <a:pt x="453" y="527"/>
                  </a:lnTo>
                  <a:lnTo>
                    <a:pt x="439" y="514"/>
                  </a:lnTo>
                  <a:lnTo>
                    <a:pt x="426" y="508"/>
                  </a:lnTo>
                  <a:lnTo>
                    <a:pt x="414" y="502"/>
                  </a:lnTo>
                  <a:lnTo>
                    <a:pt x="396" y="502"/>
                  </a:lnTo>
                  <a:lnTo>
                    <a:pt x="378" y="502"/>
                  </a:lnTo>
                  <a:lnTo>
                    <a:pt x="366" y="508"/>
                  </a:lnTo>
                  <a:lnTo>
                    <a:pt x="355" y="514"/>
                  </a:lnTo>
                  <a:lnTo>
                    <a:pt x="341" y="527"/>
                  </a:lnTo>
                  <a:lnTo>
                    <a:pt x="331" y="543"/>
                  </a:lnTo>
                  <a:lnTo>
                    <a:pt x="327" y="555"/>
                  </a:lnTo>
                  <a:lnTo>
                    <a:pt x="325" y="569"/>
                  </a:lnTo>
                  <a:lnTo>
                    <a:pt x="325" y="581"/>
                  </a:lnTo>
                  <a:lnTo>
                    <a:pt x="331" y="594"/>
                  </a:lnTo>
                  <a:lnTo>
                    <a:pt x="343" y="614"/>
                  </a:lnTo>
                  <a:lnTo>
                    <a:pt x="343" y="620"/>
                  </a:lnTo>
                  <a:lnTo>
                    <a:pt x="339" y="634"/>
                  </a:lnTo>
                  <a:lnTo>
                    <a:pt x="327" y="646"/>
                  </a:lnTo>
                  <a:lnTo>
                    <a:pt x="144" y="646"/>
                  </a:lnTo>
                  <a:lnTo>
                    <a:pt x="144" y="468"/>
                  </a:lnTo>
                  <a:lnTo>
                    <a:pt x="144" y="470"/>
                  </a:lnTo>
                  <a:lnTo>
                    <a:pt x="132" y="456"/>
                  </a:lnTo>
                  <a:lnTo>
                    <a:pt x="118" y="452"/>
                  </a:lnTo>
                  <a:lnTo>
                    <a:pt x="110" y="452"/>
                  </a:lnTo>
                  <a:lnTo>
                    <a:pt x="91" y="464"/>
                  </a:lnTo>
                  <a:lnTo>
                    <a:pt x="79" y="470"/>
                  </a:lnTo>
                  <a:lnTo>
                    <a:pt x="65" y="470"/>
                  </a:lnTo>
                  <a:lnTo>
                    <a:pt x="53" y="470"/>
                  </a:lnTo>
                  <a:lnTo>
                    <a:pt x="39" y="464"/>
                  </a:lnTo>
                  <a:lnTo>
                    <a:pt x="24" y="456"/>
                  </a:lnTo>
                  <a:lnTo>
                    <a:pt x="12" y="442"/>
                  </a:lnTo>
                  <a:lnTo>
                    <a:pt x="4" y="429"/>
                  </a:lnTo>
                  <a:lnTo>
                    <a:pt x="0" y="417"/>
                  </a:lnTo>
                  <a:lnTo>
                    <a:pt x="0" y="399"/>
                  </a:lnTo>
                  <a:lnTo>
                    <a:pt x="0" y="381"/>
                  </a:lnTo>
                  <a:lnTo>
                    <a:pt x="4" y="369"/>
                  </a:lnTo>
                  <a:lnTo>
                    <a:pt x="12" y="358"/>
                  </a:lnTo>
                  <a:lnTo>
                    <a:pt x="24" y="344"/>
                  </a:lnTo>
                  <a:lnTo>
                    <a:pt x="39" y="334"/>
                  </a:lnTo>
                  <a:lnTo>
                    <a:pt x="53" y="330"/>
                  </a:lnTo>
                  <a:lnTo>
                    <a:pt x="65" y="328"/>
                  </a:lnTo>
                  <a:lnTo>
                    <a:pt x="79" y="328"/>
                  </a:lnTo>
                  <a:lnTo>
                    <a:pt x="91" y="334"/>
                  </a:lnTo>
                  <a:lnTo>
                    <a:pt x="110" y="346"/>
                  </a:lnTo>
                  <a:lnTo>
                    <a:pt x="118" y="346"/>
                  </a:lnTo>
                  <a:lnTo>
                    <a:pt x="132" y="342"/>
                  </a:lnTo>
                  <a:lnTo>
                    <a:pt x="144" y="328"/>
                  </a:lnTo>
                  <a:lnTo>
                    <a:pt x="144" y="324"/>
                  </a:lnTo>
                  <a:lnTo>
                    <a:pt x="144" y="146"/>
                  </a:lnTo>
                  <a:lnTo>
                    <a:pt x="327" y="146"/>
                  </a:lnTo>
                  <a:lnTo>
                    <a:pt x="339" y="131"/>
                  </a:lnTo>
                  <a:lnTo>
                    <a:pt x="343" y="119"/>
                  </a:lnTo>
                  <a:lnTo>
                    <a:pt x="343" y="111"/>
                  </a:lnTo>
                  <a:lnTo>
                    <a:pt x="331" y="91"/>
                  </a:lnTo>
                  <a:lnTo>
                    <a:pt x="325" y="79"/>
                  </a:lnTo>
                  <a:lnTo>
                    <a:pt x="325" y="65"/>
                  </a:lnTo>
                  <a:lnTo>
                    <a:pt x="325" y="52"/>
                  </a:lnTo>
                  <a:lnTo>
                    <a:pt x="331" y="38"/>
                  </a:lnTo>
                  <a:lnTo>
                    <a:pt x="339" y="24"/>
                  </a:lnTo>
                  <a:lnTo>
                    <a:pt x="353" y="12"/>
                  </a:lnTo>
                  <a:lnTo>
                    <a:pt x="366" y="4"/>
                  </a:lnTo>
                  <a:lnTo>
                    <a:pt x="378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26" y="4"/>
                  </a:lnTo>
                  <a:lnTo>
                    <a:pt x="437" y="12"/>
                  </a:lnTo>
                  <a:lnTo>
                    <a:pt x="453" y="24"/>
                  </a:lnTo>
                  <a:lnTo>
                    <a:pt x="461" y="38"/>
                  </a:lnTo>
                  <a:lnTo>
                    <a:pt x="467" y="52"/>
                  </a:lnTo>
                  <a:lnTo>
                    <a:pt x="467" y="65"/>
                  </a:lnTo>
                  <a:lnTo>
                    <a:pt x="467" y="79"/>
                  </a:lnTo>
                  <a:lnTo>
                    <a:pt x="461" y="91"/>
                  </a:lnTo>
                  <a:lnTo>
                    <a:pt x="449" y="111"/>
                  </a:lnTo>
                  <a:lnTo>
                    <a:pt x="449" y="119"/>
                  </a:lnTo>
                  <a:lnTo>
                    <a:pt x="453" y="131"/>
                  </a:lnTo>
                  <a:lnTo>
                    <a:pt x="465" y="146"/>
                  </a:lnTo>
                  <a:lnTo>
                    <a:pt x="646" y="146"/>
                  </a:lnTo>
                  <a:lnTo>
                    <a:pt x="646" y="646"/>
                  </a:lnTo>
                  <a:lnTo>
                    <a:pt x="471" y="64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Big data</a:t>
              </a: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ECF92965-F833-4ECA-B1C9-768498FD73A7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745498" y="3714071"/>
              <a:ext cx="2001677" cy="2019647"/>
            </a:xfrm>
            <a:custGeom>
              <a:avLst/>
              <a:gdLst>
                <a:gd name="T0" fmla="*/ 3289 w 648"/>
                <a:gd name="T1" fmla="*/ 762 h 793"/>
                <a:gd name="T2" fmla="*/ 3381 w 648"/>
                <a:gd name="T3" fmla="*/ 1817 h 793"/>
                <a:gd name="T4" fmla="*/ 3510 w 648"/>
                <a:gd name="T5" fmla="*/ 1838 h 793"/>
                <a:gd name="T6" fmla="*/ 3726 w 648"/>
                <a:gd name="T7" fmla="*/ 1752 h 793"/>
                <a:gd name="T8" fmla="*/ 3898 w 648"/>
                <a:gd name="T9" fmla="*/ 1752 h 793"/>
                <a:gd name="T10" fmla="*/ 4080 w 648"/>
                <a:gd name="T11" fmla="*/ 1829 h 793"/>
                <a:gd name="T12" fmla="*/ 4205 w 648"/>
                <a:gd name="T13" fmla="*/ 1980 h 793"/>
                <a:gd name="T14" fmla="*/ 4229 w 648"/>
                <a:gd name="T15" fmla="*/ 2139 h 793"/>
                <a:gd name="T16" fmla="*/ 4205 w 648"/>
                <a:gd name="T17" fmla="*/ 2303 h 793"/>
                <a:gd name="T18" fmla="*/ 4080 w 648"/>
                <a:gd name="T19" fmla="*/ 2445 h 793"/>
                <a:gd name="T20" fmla="*/ 3898 w 648"/>
                <a:gd name="T21" fmla="*/ 2519 h 793"/>
                <a:gd name="T22" fmla="*/ 3726 w 648"/>
                <a:gd name="T23" fmla="*/ 2531 h 793"/>
                <a:gd name="T24" fmla="*/ 3510 w 648"/>
                <a:gd name="T25" fmla="*/ 2433 h 793"/>
                <a:gd name="T26" fmla="*/ 3381 w 648"/>
                <a:gd name="T27" fmla="*/ 2454 h 793"/>
                <a:gd name="T28" fmla="*/ 3289 w 648"/>
                <a:gd name="T29" fmla="*/ 3517 h 793"/>
                <a:gd name="T30" fmla="*/ 2110 w 648"/>
                <a:gd name="T31" fmla="*/ 3530 h 793"/>
                <a:gd name="T32" fmla="*/ 1990 w 648"/>
                <a:gd name="T33" fmla="*/ 3681 h 793"/>
                <a:gd name="T34" fmla="*/ 2067 w 648"/>
                <a:gd name="T35" fmla="*/ 3818 h 793"/>
                <a:gd name="T36" fmla="*/ 2110 w 648"/>
                <a:gd name="T37" fmla="*/ 3973 h 793"/>
                <a:gd name="T38" fmla="*/ 2067 w 648"/>
                <a:gd name="T39" fmla="*/ 4112 h 793"/>
                <a:gd name="T40" fmla="*/ 1917 w 648"/>
                <a:gd name="T41" fmla="*/ 4262 h 793"/>
                <a:gd name="T42" fmla="*/ 1764 w 648"/>
                <a:gd name="T43" fmla="*/ 4327 h 793"/>
                <a:gd name="T44" fmla="*/ 1631 w 648"/>
                <a:gd name="T45" fmla="*/ 4327 h 793"/>
                <a:gd name="T46" fmla="*/ 1443 w 648"/>
                <a:gd name="T47" fmla="*/ 4292 h 793"/>
                <a:gd name="T48" fmla="*/ 1271 w 648"/>
                <a:gd name="T49" fmla="*/ 4190 h 793"/>
                <a:gd name="T50" fmla="*/ 1181 w 648"/>
                <a:gd name="T51" fmla="*/ 4038 h 793"/>
                <a:gd name="T52" fmla="*/ 1181 w 648"/>
                <a:gd name="T53" fmla="*/ 3896 h 793"/>
                <a:gd name="T54" fmla="*/ 1299 w 648"/>
                <a:gd name="T55" fmla="*/ 3716 h 793"/>
                <a:gd name="T56" fmla="*/ 1271 w 648"/>
                <a:gd name="T57" fmla="*/ 3607 h 793"/>
                <a:gd name="T58" fmla="*/ 0 w 648"/>
                <a:gd name="T59" fmla="*/ 3517 h 793"/>
                <a:gd name="T60" fmla="*/ 1157 w 648"/>
                <a:gd name="T61" fmla="*/ 762 h 793"/>
                <a:gd name="T62" fmla="*/ 1271 w 648"/>
                <a:gd name="T63" fmla="*/ 709 h 793"/>
                <a:gd name="T64" fmla="*/ 1299 w 648"/>
                <a:gd name="T65" fmla="*/ 602 h 793"/>
                <a:gd name="T66" fmla="*/ 1181 w 648"/>
                <a:gd name="T67" fmla="*/ 431 h 793"/>
                <a:gd name="T68" fmla="*/ 1181 w 648"/>
                <a:gd name="T69" fmla="*/ 278 h 793"/>
                <a:gd name="T70" fmla="*/ 1271 w 648"/>
                <a:gd name="T71" fmla="*/ 123 h 793"/>
                <a:gd name="T72" fmla="*/ 1456 w 648"/>
                <a:gd name="T73" fmla="*/ 21 h 793"/>
                <a:gd name="T74" fmla="*/ 1645 w 648"/>
                <a:gd name="T75" fmla="*/ 0 h 793"/>
                <a:gd name="T76" fmla="*/ 1841 w 648"/>
                <a:gd name="T77" fmla="*/ 21 h 793"/>
                <a:gd name="T78" fmla="*/ 2005 w 648"/>
                <a:gd name="T79" fmla="*/ 123 h 793"/>
                <a:gd name="T80" fmla="*/ 2110 w 648"/>
                <a:gd name="T81" fmla="*/ 278 h 793"/>
                <a:gd name="T82" fmla="*/ 2110 w 648"/>
                <a:gd name="T83" fmla="*/ 431 h 793"/>
                <a:gd name="T84" fmla="*/ 1990 w 648"/>
                <a:gd name="T85" fmla="*/ 602 h 793"/>
                <a:gd name="T86" fmla="*/ 2015 w 648"/>
                <a:gd name="T87" fmla="*/ 709 h 793"/>
                <a:gd name="T88" fmla="*/ 2134 w 648"/>
                <a:gd name="T89" fmla="*/ 762 h 7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8"/>
                <a:gd name="T136" fmla="*/ 0 h 793"/>
                <a:gd name="T137" fmla="*/ 648 w 648"/>
                <a:gd name="T138" fmla="*/ 793 h 7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8" h="793">
                  <a:moveTo>
                    <a:pt x="327" y="140"/>
                  </a:moveTo>
                  <a:lnTo>
                    <a:pt x="504" y="140"/>
                  </a:lnTo>
                  <a:lnTo>
                    <a:pt x="504" y="325"/>
                  </a:lnTo>
                  <a:lnTo>
                    <a:pt x="518" y="333"/>
                  </a:lnTo>
                  <a:lnTo>
                    <a:pt x="532" y="339"/>
                  </a:lnTo>
                  <a:lnTo>
                    <a:pt x="538" y="337"/>
                  </a:lnTo>
                  <a:lnTo>
                    <a:pt x="558" y="327"/>
                  </a:lnTo>
                  <a:lnTo>
                    <a:pt x="571" y="321"/>
                  </a:lnTo>
                  <a:lnTo>
                    <a:pt x="583" y="321"/>
                  </a:lnTo>
                  <a:lnTo>
                    <a:pt x="597" y="321"/>
                  </a:lnTo>
                  <a:lnTo>
                    <a:pt x="611" y="327"/>
                  </a:lnTo>
                  <a:lnTo>
                    <a:pt x="625" y="335"/>
                  </a:lnTo>
                  <a:lnTo>
                    <a:pt x="638" y="349"/>
                  </a:lnTo>
                  <a:lnTo>
                    <a:pt x="644" y="363"/>
                  </a:lnTo>
                  <a:lnTo>
                    <a:pt x="648" y="375"/>
                  </a:lnTo>
                  <a:lnTo>
                    <a:pt x="648" y="392"/>
                  </a:lnTo>
                  <a:lnTo>
                    <a:pt x="648" y="410"/>
                  </a:lnTo>
                  <a:lnTo>
                    <a:pt x="644" y="422"/>
                  </a:lnTo>
                  <a:lnTo>
                    <a:pt x="638" y="434"/>
                  </a:lnTo>
                  <a:lnTo>
                    <a:pt x="625" y="448"/>
                  </a:lnTo>
                  <a:lnTo>
                    <a:pt x="611" y="458"/>
                  </a:lnTo>
                  <a:lnTo>
                    <a:pt x="597" y="462"/>
                  </a:lnTo>
                  <a:lnTo>
                    <a:pt x="583" y="464"/>
                  </a:lnTo>
                  <a:lnTo>
                    <a:pt x="571" y="464"/>
                  </a:lnTo>
                  <a:lnTo>
                    <a:pt x="558" y="458"/>
                  </a:lnTo>
                  <a:lnTo>
                    <a:pt x="538" y="446"/>
                  </a:lnTo>
                  <a:lnTo>
                    <a:pt x="532" y="446"/>
                  </a:lnTo>
                  <a:lnTo>
                    <a:pt x="518" y="450"/>
                  </a:lnTo>
                  <a:lnTo>
                    <a:pt x="504" y="460"/>
                  </a:lnTo>
                  <a:lnTo>
                    <a:pt x="504" y="645"/>
                  </a:lnTo>
                  <a:lnTo>
                    <a:pt x="321" y="645"/>
                  </a:lnTo>
                  <a:lnTo>
                    <a:pt x="323" y="647"/>
                  </a:lnTo>
                  <a:lnTo>
                    <a:pt x="309" y="661"/>
                  </a:lnTo>
                  <a:lnTo>
                    <a:pt x="305" y="675"/>
                  </a:lnTo>
                  <a:lnTo>
                    <a:pt x="305" y="683"/>
                  </a:lnTo>
                  <a:lnTo>
                    <a:pt x="317" y="700"/>
                  </a:lnTo>
                  <a:lnTo>
                    <a:pt x="323" y="714"/>
                  </a:lnTo>
                  <a:lnTo>
                    <a:pt x="323" y="728"/>
                  </a:lnTo>
                  <a:lnTo>
                    <a:pt x="321" y="740"/>
                  </a:lnTo>
                  <a:lnTo>
                    <a:pt x="317" y="754"/>
                  </a:lnTo>
                  <a:lnTo>
                    <a:pt x="307" y="768"/>
                  </a:lnTo>
                  <a:lnTo>
                    <a:pt x="294" y="781"/>
                  </a:lnTo>
                  <a:lnTo>
                    <a:pt x="282" y="787"/>
                  </a:lnTo>
                  <a:lnTo>
                    <a:pt x="270" y="793"/>
                  </a:lnTo>
                  <a:lnTo>
                    <a:pt x="252" y="793"/>
                  </a:lnTo>
                  <a:lnTo>
                    <a:pt x="250" y="793"/>
                  </a:lnTo>
                  <a:lnTo>
                    <a:pt x="234" y="793"/>
                  </a:lnTo>
                  <a:lnTo>
                    <a:pt x="221" y="787"/>
                  </a:lnTo>
                  <a:lnTo>
                    <a:pt x="209" y="781"/>
                  </a:lnTo>
                  <a:lnTo>
                    <a:pt x="195" y="768"/>
                  </a:lnTo>
                  <a:lnTo>
                    <a:pt x="185" y="754"/>
                  </a:lnTo>
                  <a:lnTo>
                    <a:pt x="181" y="740"/>
                  </a:lnTo>
                  <a:lnTo>
                    <a:pt x="179" y="728"/>
                  </a:lnTo>
                  <a:lnTo>
                    <a:pt x="181" y="714"/>
                  </a:lnTo>
                  <a:lnTo>
                    <a:pt x="185" y="700"/>
                  </a:lnTo>
                  <a:lnTo>
                    <a:pt x="199" y="681"/>
                  </a:lnTo>
                  <a:lnTo>
                    <a:pt x="199" y="675"/>
                  </a:lnTo>
                  <a:lnTo>
                    <a:pt x="195" y="661"/>
                  </a:lnTo>
                  <a:lnTo>
                    <a:pt x="183" y="645"/>
                  </a:lnTo>
                  <a:lnTo>
                    <a:pt x="0" y="645"/>
                  </a:lnTo>
                  <a:lnTo>
                    <a:pt x="0" y="140"/>
                  </a:lnTo>
                  <a:lnTo>
                    <a:pt x="177" y="140"/>
                  </a:lnTo>
                  <a:lnTo>
                    <a:pt x="181" y="142"/>
                  </a:lnTo>
                  <a:lnTo>
                    <a:pt x="195" y="130"/>
                  </a:lnTo>
                  <a:lnTo>
                    <a:pt x="199" y="118"/>
                  </a:lnTo>
                  <a:lnTo>
                    <a:pt x="199" y="110"/>
                  </a:lnTo>
                  <a:lnTo>
                    <a:pt x="185" y="90"/>
                  </a:lnTo>
                  <a:lnTo>
                    <a:pt x="181" y="79"/>
                  </a:lnTo>
                  <a:lnTo>
                    <a:pt x="181" y="65"/>
                  </a:lnTo>
                  <a:lnTo>
                    <a:pt x="181" y="51"/>
                  </a:lnTo>
                  <a:lnTo>
                    <a:pt x="185" y="39"/>
                  </a:lnTo>
                  <a:lnTo>
                    <a:pt x="195" y="23"/>
                  </a:lnTo>
                  <a:lnTo>
                    <a:pt x="209" y="9"/>
                  </a:lnTo>
                  <a:lnTo>
                    <a:pt x="223" y="4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2" y="4"/>
                  </a:lnTo>
                  <a:lnTo>
                    <a:pt x="294" y="9"/>
                  </a:lnTo>
                  <a:lnTo>
                    <a:pt x="307" y="23"/>
                  </a:lnTo>
                  <a:lnTo>
                    <a:pt x="317" y="39"/>
                  </a:lnTo>
                  <a:lnTo>
                    <a:pt x="323" y="51"/>
                  </a:lnTo>
                  <a:lnTo>
                    <a:pt x="323" y="65"/>
                  </a:lnTo>
                  <a:lnTo>
                    <a:pt x="323" y="79"/>
                  </a:lnTo>
                  <a:lnTo>
                    <a:pt x="317" y="90"/>
                  </a:lnTo>
                  <a:lnTo>
                    <a:pt x="305" y="110"/>
                  </a:lnTo>
                  <a:lnTo>
                    <a:pt x="305" y="118"/>
                  </a:lnTo>
                  <a:lnTo>
                    <a:pt x="309" y="130"/>
                  </a:lnTo>
                  <a:lnTo>
                    <a:pt x="323" y="142"/>
                  </a:lnTo>
                  <a:lnTo>
                    <a:pt x="327" y="14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Rare diseases</a:t>
              </a: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2A037522-2DD6-458E-B91D-08E284844248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2300889" y="4069968"/>
              <a:ext cx="1562004" cy="1291938"/>
            </a:xfrm>
            <a:custGeom>
              <a:avLst/>
              <a:gdLst>
                <a:gd name="T0" fmla="*/ 3308 w 505"/>
                <a:gd name="T1" fmla="*/ 2758 h 507"/>
                <a:gd name="T2" fmla="*/ 3219 w 505"/>
                <a:gd name="T3" fmla="*/ 1694 h 507"/>
                <a:gd name="T4" fmla="*/ 3086 w 505"/>
                <a:gd name="T5" fmla="*/ 1672 h 507"/>
                <a:gd name="T6" fmla="*/ 2882 w 505"/>
                <a:gd name="T7" fmla="*/ 1772 h 507"/>
                <a:gd name="T8" fmla="*/ 2700 w 505"/>
                <a:gd name="T9" fmla="*/ 1760 h 507"/>
                <a:gd name="T10" fmla="*/ 2521 w 505"/>
                <a:gd name="T11" fmla="*/ 1682 h 507"/>
                <a:gd name="T12" fmla="*/ 2392 w 505"/>
                <a:gd name="T13" fmla="*/ 1541 h 507"/>
                <a:gd name="T14" fmla="*/ 2354 w 505"/>
                <a:gd name="T15" fmla="*/ 1377 h 507"/>
                <a:gd name="T16" fmla="*/ 2392 w 505"/>
                <a:gd name="T17" fmla="*/ 1219 h 507"/>
                <a:gd name="T18" fmla="*/ 2521 w 505"/>
                <a:gd name="T19" fmla="*/ 1064 h 507"/>
                <a:gd name="T20" fmla="*/ 2700 w 505"/>
                <a:gd name="T21" fmla="*/ 990 h 507"/>
                <a:gd name="T22" fmla="*/ 2882 w 505"/>
                <a:gd name="T23" fmla="*/ 990 h 507"/>
                <a:gd name="T24" fmla="*/ 3086 w 505"/>
                <a:gd name="T25" fmla="*/ 1076 h 507"/>
                <a:gd name="T26" fmla="*/ 3219 w 505"/>
                <a:gd name="T27" fmla="*/ 1055 h 507"/>
                <a:gd name="T28" fmla="*/ 3308 w 505"/>
                <a:gd name="T29" fmla="*/ 0 h 507"/>
                <a:gd name="T30" fmla="*/ 2122 w 505"/>
                <a:gd name="T31" fmla="*/ 12 h 507"/>
                <a:gd name="T32" fmla="*/ 2017 w 505"/>
                <a:gd name="T33" fmla="*/ 159 h 507"/>
                <a:gd name="T34" fmla="*/ 2098 w 505"/>
                <a:gd name="T35" fmla="*/ 301 h 507"/>
                <a:gd name="T36" fmla="*/ 2122 w 505"/>
                <a:gd name="T37" fmla="*/ 444 h 507"/>
                <a:gd name="T38" fmla="*/ 2098 w 505"/>
                <a:gd name="T39" fmla="*/ 590 h 507"/>
                <a:gd name="T40" fmla="*/ 1941 w 505"/>
                <a:gd name="T41" fmla="*/ 745 h 507"/>
                <a:gd name="T42" fmla="*/ 1768 w 505"/>
                <a:gd name="T43" fmla="*/ 810 h 507"/>
                <a:gd name="T44" fmla="*/ 1540 w 505"/>
                <a:gd name="T45" fmla="*/ 810 h 507"/>
                <a:gd name="T46" fmla="*/ 1383 w 505"/>
                <a:gd name="T47" fmla="*/ 745 h 507"/>
                <a:gd name="T48" fmla="*/ 1233 w 505"/>
                <a:gd name="T49" fmla="*/ 590 h 507"/>
                <a:gd name="T50" fmla="*/ 1194 w 505"/>
                <a:gd name="T51" fmla="*/ 444 h 507"/>
                <a:gd name="T52" fmla="*/ 1233 w 505"/>
                <a:gd name="T53" fmla="*/ 301 h 507"/>
                <a:gd name="T54" fmla="*/ 1302 w 505"/>
                <a:gd name="T55" fmla="*/ 159 h 507"/>
                <a:gd name="T56" fmla="*/ 1194 w 505"/>
                <a:gd name="T57" fmla="*/ 12 h 507"/>
                <a:gd name="T58" fmla="*/ 0 w 505"/>
                <a:gd name="T59" fmla="*/ 0 h 507"/>
                <a:gd name="T60" fmla="*/ 92 w 505"/>
                <a:gd name="T61" fmla="*/ 1055 h 507"/>
                <a:gd name="T62" fmla="*/ 225 w 505"/>
                <a:gd name="T63" fmla="*/ 1076 h 507"/>
                <a:gd name="T64" fmla="*/ 427 w 505"/>
                <a:gd name="T65" fmla="*/ 990 h 507"/>
                <a:gd name="T66" fmla="*/ 610 w 505"/>
                <a:gd name="T67" fmla="*/ 990 h 507"/>
                <a:gd name="T68" fmla="*/ 792 w 505"/>
                <a:gd name="T69" fmla="*/ 1064 h 507"/>
                <a:gd name="T70" fmla="*/ 917 w 505"/>
                <a:gd name="T71" fmla="*/ 1219 h 507"/>
                <a:gd name="T72" fmla="*/ 941 w 505"/>
                <a:gd name="T73" fmla="*/ 1377 h 507"/>
                <a:gd name="T74" fmla="*/ 917 w 505"/>
                <a:gd name="T75" fmla="*/ 1541 h 507"/>
                <a:gd name="T76" fmla="*/ 792 w 505"/>
                <a:gd name="T77" fmla="*/ 1682 h 507"/>
                <a:gd name="T78" fmla="*/ 610 w 505"/>
                <a:gd name="T79" fmla="*/ 1760 h 507"/>
                <a:gd name="T80" fmla="*/ 427 w 505"/>
                <a:gd name="T81" fmla="*/ 1772 h 507"/>
                <a:gd name="T82" fmla="*/ 225 w 505"/>
                <a:gd name="T83" fmla="*/ 1672 h 507"/>
                <a:gd name="T84" fmla="*/ 92 w 505"/>
                <a:gd name="T85" fmla="*/ 1694 h 507"/>
                <a:gd name="T86" fmla="*/ 0 w 505"/>
                <a:gd name="T87" fmla="*/ 1749 h 507"/>
                <a:gd name="T88" fmla="*/ 1205 w 505"/>
                <a:gd name="T89" fmla="*/ 2758 h 507"/>
                <a:gd name="T90" fmla="*/ 1317 w 505"/>
                <a:gd name="T91" fmla="*/ 2628 h 507"/>
                <a:gd name="T92" fmla="*/ 1233 w 505"/>
                <a:gd name="T93" fmla="*/ 2482 h 507"/>
                <a:gd name="T94" fmla="*/ 1194 w 505"/>
                <a:gd name="T95" fmla="*/ 2339 h 507"/>
                <a:gd name="T96" fmla="*/ 1233 w 505"/>
                <a:gd name="T97" fmla="*/ 2196 h 507"/>
                <a:gd name="T98" fmla="*/ 1383 w 505"/>
                <a:gd name="T99" fmla="*/ 2050 h 507"/>
                <a:gd name="T100" fmla="*/ 1551 w 505"/>
                <a:gd name="T101" fmla="*/ 1982 h 507"/>
                <a:gd name="T102" fmla="*/ 1781 w 505"/>
                <a:gd name="T103" fmla="*/ 1982 h 507"/>
                <a:gd name="T104" fmla="*/ 1941 w 505"/>
                <a:gd name="T105" fmla="*/ 2050 h 507"/>
                <a:gd name="T106" fmla="*/ 2098 w 505"/>
                <a:gd name="T107" fmla="*/ 2196 h 507"/>
                <a:gd name="T108" fmla="*/ 2135 w 505"/>
                <a:gd name="T109" fmla="*/ 2339 h 507"/>
                <a:gd name="T110" fmla="*/ 2098 w 505"/>
                <a:gd name="T111" fmla="*/ 2482 h 507"/>
                <a:gd name="T112" fmla="*/ 2017 w 505"/>
                <a:gd name="T113" fmla="*/ 2628 h 507"/>
                <a:gd name="T114" fmla="*/ 2122 w 505"/>
                <a:gd name="T115" fmla="*/ 2771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5"/>
                <a:gd name="T175" fmla="*/ 0 h 507"/>
                <a:gd name="T176" fmla="*/ 505 w 505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5" h="507">
                  <a:moveTo>
                    <a:pt x="328" y="505"/>
                  </a:moveTo>
                  <a:lnTo>
                    <a:pt x="505" y="505"/>
                  </a:lnTo>
                  <a:lnTo>
                    <a:pt x="505" y="320"/>
                  </a:lnTo>
                  <a:lnTo>
                    <a:pt x="491" y="310"/>
                  </a:lnTo>
                  <a:lnTo>
                    <a:pt x="477" y="306"/>
                  </a:lnTo>
                  <a:lnTo>
                    <a:pt x="471" y="306"/>
                  </a:lnTo>
                  <a:lnTo>
                    <a:pt x="452" y="318"/>
                  </a:lnTo>
                  <a:lnTo>
                    <a:pt x="440" y="324"/>
                  </a:lnTo>
                  <a:lnTo>
                    <a:pt x="426" y="324"/>
                  </a:lnTo>
                  <a:lnTo>
                    <a:pt x="412" y="322"/>
                  </a:lnTo>
                  <a:lnTo>
                    <a:pt x="398" y="318"/>
                  </a:lnTo>
                  <a:lnTo>
                    <a:pt x="385" y="308"/>
                  </a:lnTo>
                  <a:lnTo>
                    <a:pt x="371" y="294"/>
                  </a:lnTo>
                  <a:lnTo>
                    <a:pt x="365" y="282"/>
                  </a:lnTo>
                  <a:lnTo>
                    <a:pt x="359" y="270"/>
                  </a:lnTo>
                  <a:lnTo>
                    <a:pt x="359" y="252"/>
                  </a:lnTo>
                  <a:lnTo>
                    <a:pt x="359" y="235"/>
                  </a:lnTo>
                  <a:lnTo>
                    <a:pt x="365" y="223"/>
                  </a:lnTo>
                  <a:lnTo>
                    <a:pt x="371" y="209"/>
                  </a:lnTo>
                  <a:lnTo>
                    <a:pt x="385" y="195"/>
                  </a:lnTo>
                  <a:lnTo>
                    <a:pt x="398" y="187"/>
                  </a:lnTo>
                  <a:lnTo>
                    <a:pt x="412" y="181"/>
                  </a:lnTo>
                  <a:lnTo>
                    <a:pt x="426" y="181"/>
                  </a:lnTo>
                  <a:lnTo>
                    <a:pt x="440" y="181"/>
                  </a:lnTo>
                  <a:lnTo>
                    <a:pt x="452" y="187"/>
                  </a:lnTo>
                  <a:lnTo>
                    <a:pt x="471" y="197"/>
                  </a:lnTo>
                  <a:lnTo>
                    <a:pt x="477" y="199"/>
                  </a:lnTo>
                  <a:lnTo>
                    <a:pt x="491" y="193"/>
                  </a:lnTo>
                  <a:lnTo>
                    <a:pt x="505" y="185"/>
                  </a:lnTo>
                  <a:lnTo>
                    <a:pt x="505" y="0"/>
                  </a:lnTo>
                  <a:lnTo>
                    <a:pt x="328" y="0"/>
                  </a:lnTo>
                  <a:lnTo>
                    <a:pt x="324" y="2"/>
                  </a:lnTo>
                  <a:lnTo>
                    <a:pt x="312" y="16"/>
                  </a:lnTo>
                  <a:lnTo>
                    <a:pt x="308" y="29"/>
                  </a:lnTo>
                  <a:lnTo>
                    <a:pt x="308" y="35"/>
                  </a:lnTo>
                  <a:lnTo>
                    <a:pt x="320" y="55"/>
                  </a:lnTo>
                  <a:lnTo>
                    <a:pt x="324" y="69"/>
                  </a:lnTo>
                  <a:lnTo>
                    <a:pt x="324" y="81"/>
                  </a:lnTo>
                  <a:lnTo>
                    <a:pt x="324" y="95"/>
                  </a:lnTo>
                  <a:lnTo>
                    <a:pt x="320" y="108"/>
                  </a:lnTo>
                  <a:lnTo>
                    <a:pt x="310" y="122"/>
                  </a:lnTo>
                  <a:lnTo>
                    <a:pt x="296" y="136"/>
                  </a:lnTo>
                  <a:lnTo>
                    <a:pt x="284" y="142"/>
                  </a:lnTo>
                  <a:lnTo>
                    <a:pt x="270" y="148"/>
                  </a:lnTo>
                  <a:lnTo>
                    <a:pt x="253" y="148"/>
                  </a:lnTo>
                  <a:lnTo>
                    <a:pt x="235" y="148"/>
                  </a:lnTo>
                  <a:lnTo>
                    <a:pt x="223" y="142"/>
                  </a:lnTo>
                  <a:lnTo>
                    <a:pt x="211" y="136"/>
                  </a:lnTo>
                  <a:lnTo>
                    <a:pt x="197" y="122"/>
                  </a:lnTo>
                  <a:lnTo>
                    <a:pt x="188" y="108"/>
                  </a:lnTo>
                  <a:lnTo>
                    <a:pt x="184" y="95"/>
                  </a:lnTo>
                  <a:lnTo>
                    <a:pt x="182" y="81"/>
                  </a:lnTo>
                  <a:lnTo>
                    <a:pt x="182" y="69"/>
                  </a:lnTo>
                  <a:lnTo>
                    <a:pt x="188" y="55"/>
                  </a:lnTo>
                  <a:lnTo>
                    <a:pt x="199" y="35"/>
                  </a:lnTo>
                  <a:lnTo>
                    <a:pt x="199" y="29"/>
                  </a:lnTo>
                  <a:lnTo>
                    <a:pt x="196" y="16"/>
                  </a:lnTo>
                  <a:lnTo>
                    <a:pt x="182" y="2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14" y="193"/>
                  </a:lnTo>
                  <a:lnTo>
                    <a:pt x="26" y="199"/>
                  </a:lnTo>
                  <a:lnTo>
                    <a:pt x="34" y="197"/>
                  </a:lnTo>
                  <a:lnTo>
                    <a:pt x="54" y="187"/>
                  </a:lnTo>
                  <a:lnTo>
                    <a:pt x="65" y="181"/>
                  </a:lnTo>
                  <a:lnTo>
                    <a:pt x="79" y="181"/>
                  </a:lnTo>
                  <a:lnTo>
                    <a:pt x="93" y="181"/>
                  </a:lnTo>
                  <a:lnTo>
                    <a:pt x="105" y="187"/>
                  </a:lnTo>
                  <a:lnTo>
                    <a:pt x="121" y="195"/>
                  </a:lnTo>
                  <a:lnTo>
                    <a:pt x="134" y="209"/>
                  </a:lnTo>
                  <a:lnTo>
                    <a:pt x="140" y="223"/>
                  </a:lnTo>
                  <a:lnTo>
                    <a:pt x="144" y="235"/>
                  </a:lnTo>
                  <a:lnTo>
                    <a:pt x="144" y="252"/>
                  </a:lnTo>
                  <a:lnTo>
                    <a:pt x="144" y="270"/>
                  </a:lnTo>
                  <a:lnTo>
                    <a:pt x="140" y="282"/>
                  </a:lnTo>
                  <a:lnTo>
                    <a:pt x="134" y="294"/>
                  </a:lnTo>
                  <a:lnTo>
                    <a:pt x="121" y="308"/>
                  </a:lnTo>
                  <a:lnTo>
                    <a:pt x="105" y="318"/>
                  </a:lnTo>
                  <a:lnTo>
                    <a:pt x="93" y="322"/>
                  </a:lnTo>
                  <a:lnTo>
                    <a:pt x="79" y="324"/>
                  </a:lnTo>
                  <a:lnTo>
                    <a:pt x="65" y="324"/>
                  </a:lnTo>
                  <a:lnTo>
                    <a:pt x="54" y="318"/>
                  </a:lnTo>
                  <a:lnTo>
                    <a:pt x="34" y="306"/>
                  </a:lnTo>
                  <a:lnTo>
                    <a:pt x="26" y="306"/>
                  </a:lnTo>
                  <a:lnTo>
                    <a:pt x="14" y="310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0" y="505"/>
                  </a:lnTo>
                  <a:lnTo>
                    <a:pt x="184" y="505"/>
                  </a:lnTo>
                  <a:lnTo>
                    <a:pt x="196" y="493"/>
                  </a:lnTo>
                  <a:lnTo>
                    <a:pt x="201" y="481"/>
                  </a:lnTo>
                  <a:lnTo>
                    <a:pt x="201" y="474"/>
                  </a:lnTo>
                  <a:lnTo>
                    <a:pt x="188" y="454"/>
                  </a:lnTo>
                  <a:lnTo>
                    <a:pt x="184" y="442"/>
                  </a:lnTo>
                  <a:lnTo>
                    <a:pt x="182" y="428"/>
                  </a:lnTo>
                  <a:lnTo>
                    <a:pt x="184" y="414"/>
                  </a:lnTo>
                  <a:lnTo>
                    <a:pt x="188" y="402"/>
                  </a:lnTo>
                  <a:lnTo>
                    <a:pt x="197" y="387"/>
                  </a:lnTo>
                  <a:lnTo>
                    <a:pt x="211" y="375"/>
                  </a:lnTo>
                  <a:lnTo>
                    <a:pt x="223" y="367"/>
                  </a:lnTo>
                  <a:lnTo>
                    <a:pt x="237" y="363"/>
                  </a:lnTo>
                  <a:lnTo>
                    <a:pt x="253" y="363"/>
                  </a:lnTo>
                  <a:lnTo>
                    <a:pt x="272" y="363"/>
                  </a:lnTo>
                  <a:lnTo>
                    <a:pt x="284" y="367"/>
                  </a:lnTo>
                  <a:lnTo>
                    <a:pt x="296" y="375"/>
                  </a:lnTo>
                  <a:lnTo>
                    <a:pt x="310" y="387"/>
                  </a:lnTo>
                  <a:lnTo>
                    <a:pt x="320" y="402"/>
                  </a:lnTo>
                  <a:lnTo>
                    <a:pt x="324" y="414"/>
                  </a:lnTo>
                  <a:lnTo>
                    <a:pt x="326" y="428"/>
                  </a:lnTo>
                  <a:lnTo>
                    <a:pt x="324" y="442"/>
                  </a:lnTo>
                  <a:lnTo>
                    <a:pt x="320" y="454"/>
                  </a:lnTo>
                  <a:lnTo>
                    <a:pt x="308" y="474"/>
                  </a:lnTo>
                  <a:lnTo>
                    <a:pt x="308" y="481"/>
                  </a:lnTo>
                  <a:lnTo>
                    <a:pt x="312" y="493"/>
                  </a:lnTo>
                  <a:lnTo>
                    <a:pt x="324" y="507"/>
                  </a:lnTo>
                  <a:lnTo>
                    <a:pt x="328" y="50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IVPT/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IVRT</a:t>
              </a: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35604476-0328-4FF0-8BDB-B2A8D48F3B1B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416607" y="4069968"/>
              <a:ext cx="2001677" cy="1663749"/>
            </a:xfrm>
            <a:custGeom>
              <a:avLst/>
              <a:gdLst>
                <a:gd name="T0" fmla="*/ 4229 w 648"/>
                <a:gd name="T1" fmla="*/ 0 h 653"/>
                <a:gd name="T2" fmla="*/ 4156 w 648"/>
                <a:gd name="T3" fmla="*/ 1055 h 653"/>
                <a:gd name="T4" fmla="*/ 4012 w 648"/>
                <a:gd name="T5" fmla="*/ 1076 h 653"/>
                <a:gd name="T6" fmla="*/ 3807 w 648"/>
                <a:gd name="T7" fmla="*/ 990 h 653"/>
                <a:gd name="T8" fmla="*/ 3642 w 648"/>
                <a:gd name="T9" fmla="*/ 990 h 653"/>
                <a:gd name="T10" fmla="*/ 3448 w 648"/>
                <a:gd name="T11" fmla="*/ 1064 h 653"/>
                <a:gd name="T12" fmla="*/ 3315 w 648"/>
                <a:gd name="T13" fmla="*/ 1219 h 653"/>
                <a:gd name="T14" fmla="*/ 3297 w 648"/>
                <a:gd name="T15" fmla="*/ 1377 h 653"/>
                <a:gd name="T16" fmla="*/ 3315 w 648"/>
                <a:gd name="T17" fmla="*/ 1541 h 653"/>
                <a:gd name="T18" fmla="*/ 3448 w 648"/>
                <a:gd name="T19" fmla="*/ 1682 h 653"/>
                <a:gd name="T20" fmla="*/ 3642 w 648"/>
                <a:gd name="T21" fmla="*/ 1759 h 653"/>
                <a:gd name="T22" fmla="*/ 3807 w 648"/>
                <a:gd name="T23" fmla="*/ 1772 h 653"/>
                <a:gd name="T24" fmla="*/ 4012 w 648"/>
                <a:gd name="T25" fmla="*/ 1671 h 653"/>
                <a:gd name="T26" fmla="*/ 4156 w 648"/>
                <a:gd name="T27" fmla="*/ 1694 h 653"/>
                <a:gd name="T28" fmla="*/ 4229 w 648"/>
                <a:gd name="T29" fmla="*/ 2758 h 653"/>
                <a:gd name="T30" fmla="*/ 3059 w 648"/>
                <a:gd name="T31" fmla="*/ 2770 h 653"/>
                <a:gd name="T32" fmla="*/ 2943 w 648"/>
                <a:gd name="T33" fmla="*/ 2922 h 653"/>
                <a:gd name="T34" fmla="*/ 3022 w 648"/>
                <a:gd name="T35" fmla="*/ 3057 h 653"/>
                <a:gd name="T36" fmla="*/ 3059 w 648"/>
                <a:gd name="T37" fmla="*/ 3200 h 653"/>
                <a:gd name="T38" fmla="*/ 3022 w 648"/>
                <a:gd name="T39" fmla="*/ 3353 h 653"/>
                <a:gd name="T40" fmla="*/ 2878 w 648"/>
                <a:gd name="T41" fmla="*/ 3501 h 653"/>
                <a:gd name="T42" fmla="*/ 2714 w 648"/>
                <a:gd name="T43" fmla="*/ 3566 h 653"/>
                <a:gd name="T44" fmla="*/ 2480 w 648"/>
                <a:gd name="T45" fmla="*/ 3566 h 653"/>
                <a:gd name="T46" fmla="*/ 2330 w 648"/>
                <a:gd name="T47" fmla="*/ 3501 h 653"/>
                <a:gd name="T48" fmla="*/ 2172 w 648"/>
                <a:gd name="T49" fmla="*/ 3353 h 653"/>
                <a:gd name="T50" fmla="*/ 2134 w 648"/>
                <a:gd name="T51" fmla="*/ 3200 h 653"/>
                <a:gd name="T52" fmla="*/ 2172 w 648"/>
                <a:gd name="T53" fmla="*/ 3057 h 653"/>
                <a:gd name="T54" fmla="*/ 2252 w 648"/>
                <a:gd name="T55" fmla="*/ 2922 h 653"/>
                <a:gd name="T56" fmla="*/ 2134 w 648"/>
                <a:gd name="T57" fmla="*/ 2758 h 653"/>
                <a:gd name="T58" fmla="*/ 940 w 648"/>
                <a:gd name="T59" fmla="*/ 1749 h 653"/>
                <a:gd name="T60" fmla="*/ 848 w 648"/>
                <a:gd name="T61" fmla="*/ 1694 h 653"/>
                <a:gd name="T62" fmla="*/ 719 w 648"/>
                <a:gd name="T63" fmla="*/ 1671 h 653"/>
                <a:gd name="T64" fmla="*/ 518 w 648"/>
                <a:gd name="T65" fmla="*/ 1772 h 653"/>
                <a:gd name="T66" fmla="*/ 333 w 648"/>
                <a:gd name="T67" fmla="*/ 1759 h 653"/>
                <a:gd name="T68" fmla="*/ 157 w 648"/>
                <a:gd name="T69" fmla="*/ 1682 h 653"/>
                <a:gd name="T70" fmla="*/ 24 w 648"/>
                <a:gd name="T71" fmla="*/ 1541 h 653"/>
                <a:gd name="T72" fmla="*/ 0 w 648"/>
                <a:gd name="T73" fmla="*/ 1377 h 653"/>
                <a:gd name="T74" fmla="*/ 24 w 648"/>
                <a:gd name="T75" fmla="*/ 1219 h 653"/>
                <a:gd name="T76" fmla="*/ 157 w 648"/>
                <a:gd name="T77" fmla="*/ 1064 h 653"/>
                <a:gd name="T78" fmla="*/ 333 w 648"/>
                <a:gd name="T79" fmla="*/ 990 h 653"/>
                <a:gd name="T80" fmla="*/ 518 w 648"/>
                <a:gd name="T81" fmla="*/ 990 h 653"/>
                <a:gd name="T82" fmla="*/ 719 w 648"/>
                <a:gd name="T83" fmla="*/ 1076 h 653"/>
                <a:gd name="T84" fmla="*/ 848 w 648"/>
                <a:gd name="T85" fmla="*/ 1055 h 653"/>
                <a:gd name="T86" fmla="*/ 940 w 648"/>
                <a:gd name="T87" fmla="*/ 0 h 653"/>
                <a:gd name="T88" fmla="*/ 2134 w 648"/>
                <a:gd name="T89" fmla="*/ 12 h 653"/>
                <a:gd name="T90" fmla="*/ 2252 w 648"/>
                <a:gd name="T91" fmla="*/ 158 h 653"/>
                <a:gd name="T92" fmla="*/ 2162 w 648"/>
                <a:gd name="T93" fmla="*/ 301 h 653"/>
                <a:gd name="T94" fmla="*/ 2134 w 648"/>
                <a:gd name="T95" fmla="*/ 444 h 653"/>
                <a:gd name="T96" fmla="*/ 2162 w 648"/>
                <a:gd name="T97" fmla="*/ 590 h 653"/>
                <a:gd name="T98" fmla="*/ 2315 w 648"/>
                <a:gd name="T99" fmla="*/ 745 h 653"/>
                <a:gd name="T100" fmla="*/ 2480 w 648"/>
                <a:gd name="T101" fmla="*/ 810 h 653"/>
                <a:gd name="T102" fmla="*/ 2714 w 648"/>
                <a:gd name="T103" fmla="*/ 810 h 653"/>
                <a:gd name="T104" fmla="*/ 2863 w 648"/>
                <a:gd name="T105" fmla="*/ 745 h 653"/>
                <a:gd name="T106" fmla="*/ 3022 w 648"/>
                <a:gd name="T107" fmla="*/ 590 h 653"/>
                <a:gd name="T108" fmla="*/ 3059 w 648"/>
                <a:gd name="T109" fmla="*/ 444 h 653"/>
                <a:gd name="T110" fmla="*/ 3022 w 648"/>
                <a:gd name="T111" fmla="*/ 301 h 653"/>
                <a:gd name="T112" fmla="*/ 2943 w 648"/>
                <a:gd name="T113" fmla="*/ 158 h 653"/>
                <a:gd name="T114" fmla="*/ 3059 w 648"/>
                <a:gd name="T115" fmla="*/ 12 h 6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653"/>
                <a:gd name="T176" fmla="*/ 648 w 648"/>
                <a:gd name="T177" fmla="*/ 653 h 6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653">
                  <a:moveTo>
                    <a:pt x="473" y="0"/>
                  </a:moveTo>
                  <a:lnTo>
                    <a:pt x="648" y="0"/>
                  </a:lnTo>
                  <a:lnTo>
                    <a:pt x="648" y="185"/>
                  </a:lnTo>
                  <a:lnTo>
                    <a:pt x="637" y="193"/>
                  </a:lnTo>
                  <a:lnTo>
                    <a:pt x="623" y="199"/>
                  </a:lnTo>
                  <a:lnTo>
                    <a:pt x="615" y="197"/>
                  </a:lnTo>
                  <a:lnTo>
                    <a:pt x="597" y="187"/>
                  </a:lnTo>
                  <a:lnTo>
                    <a:pt x="583" y="181"/>
                  </a:lnTo>
                  <a:lnTo>
                    <a:pt x="570" y="181"/>
                  </a:lnTo>
                  <a:lnTo>
                    <a:pt x="558" y="181"/>
                  </a:lnTo>
                  <a:lnTo>
                    <a:pt x="544" y="187"/>
                  </a:lnTo>
                  <a:lnTo>
                    <a:pt x="528" y="195"/>
                  </a:lnTo>
                  <a:lnTo>
                    <a:pt x="516" y="209"/>
                  </a:lnTo>
                  <a:lnTo>
                    <a:pt x="508" y="223"/>
                  </a:lnTo>
                  <a:lnTo>
                    <a:pt x="505" y="235"/>
                  </a:lnTo>
                  <a:lnTo>
                    <a:pt x="505" y="252"/>
                  </a:lnTo>
                  <a:lnTo>
                    <a:pt x="505" y="270"/>
                  </a:lnTo>
                  <a:lnTo>
                    <a:pt x="508" y="282"/>
                  </a:lnTo>
                  <a:lnTo>
                    <a:pt x="516" y="294"/>
                  </a:lnTo>
                  <a:lnTo>
                    <a:pt x="528" y="308"/>
                  </a:lnTo>
                  <a:lnTo>
                    <a:pt x="544" y="318"/>
                  </a:lnTo>
                  <a:lnTo>
                    <a:pt x="558" y="322"/>
                  </a:lnTo>
                  <a:lnTo>
                    <a:pt x="570" y="324"/>
                  </a:lnTo>
                  <a:lnTo>
                    <a:pt x="583" y="324"/>
                  </a:lnTo>
                  <a:lnTo>
                    <a:pt x="597" y="318"/>
                  </a:lnTo>
                  <a:lnTo>
                    <a:pt x="615" y="306"/>
                  </a:lnTo>
                  <a:lnTo>
                    <a:pt x="623" y="306"/>
                  </a:lnTo>
                  <a:lnTo>
                    <a:pt x="637" y="310"/>
                  </a:lnTo>
                  <a:lnTo>
                    <a:pt x="648" y="320"/>
                  </a:lnTo>
                  <a:lnTo>
                    <a:pt x="648" y="505"/>
                  </a:lnTo>
                  <a:lnTo>
                    <a:pt x="473" y="505"/>
                  </a:lnTo>
                  <a:lnTo>
                    <a:pt x="469" y="507"/>
                  </a:lnTo>
                  <a:lnTo>
                    <a:pt x="455" y="521"/>
                  </a:lnTo>
                  <a:lnTo>
                    <a:pt x="451" y="535"/>
                  </a:lnTo>
                  <a:lnTo>
                    <a:pt x="451" y="541"/>
                  </a:lnTo>
                  <a:lnTo>
                    <a:pt x="463" y="560"/>
                  </a:lnTo>
                  <a:lnTo>
                    <a:pt x="469" y="572"/>
                  </a:lnTo>
                  <a:lnTo>
                    <a:pt x="469" y="586"/>
                  </a:lnTo>
                  <a:lnTo>
                    <a:pt x="469" y="600"/>
                  </a:lnTo>
                  <a:lnTo>
                    <a:pt x="463" y="614"/>
                  </a:lnTo>
                  <a:lnTo>
                    <a:pt x="455" y="628"/>
                  </a:lnTo>
                  <a:lnTo>
                    <a:pt x="441" y="641"/>
                  </a:lnTo>
                  <a:lnTo>
                    <a:pt x="428" y="647"/>
                  </a:lnTo>
                  <a:lnTo>
                    <a:pt x="416" y="653"/>
                  </a:lnTo>
                  <a:lnTo>
                    <a:pt x="398" y="653"/>
                  </a:lnTo>
                  <a:lnTo>
                    <a:pt x="380" y="653"/>
                  </a:lnTo>
                  <a:lnTo>
                    <a:pt x="369" y="647"/>
                  </a:lnTo>
                  <a:lnTo>
                    <a:pt x="357" y="641"/>
                  </a:lnTo>
                  <a:lnTo>
                    <a:pt x="343" y="628"/>
                  </a:lnTo>
                  <a:lnTo>
                    <a:pt x="333" y="614"/>
                  </a:lnTo>
                  <a:lnTo>
                    <a:pt x="327" y="600"/>
                  </a:lnTo>
                  <a:lnTo>
                    <a:pt x="327" y="586"/>
                  </a:lnTo>
                  <a:lnTo>
                    <a:pt x="327" y="572"/>
                  </a:lnTo>
                  <a:lnTo>
                    <a:pt x="333" y="560"/>
                  </a:lnTo>
                  <a:lnTo>
                    <a:pt x="345" y="541"/>
                  </a:lnTo>
                  <a:lnTo>
                    <a:pt x="345" y="535"/>
                  </a:lnTo>
                  <a:lnTo>
                    <a:pt x="341" y="521"/>
                  </a:lnTo>
                  <a:lnTo>
                    <a:pt x="327" y="505"/>
                  </a:lnTo>
                  <a:lnTo>
                    <a:pt x="144" y="505"/>
                  </a:lnTo>
                  <a:lnTo>
                    <a:pt x="144" y="320"/>
                  </a:lnTo>
                  <a:lnTo>
                    <a:pt x="144" y="324"/>
                  </a:lnTo>
                  <a:lnTo>
                    <a:pt x="130" y="310"/>
                  </a:lnTo>
                  <a:lnTo>
                    <a:pt x="118" y="306"/>
                  </a:lnTo>
                  <a:lnTo>
                    <a:pt x="110" y="306"/>
                  </a:lnTo>
                  <a:lnTo>
                    <a:pt x="91" y="318"/>
                  </a:lnTo>
                  <a:lnTo>
                    <a:pt x="79" y="324"/>
                  </a:lnTo>
                  <a:lnTo>
                    <a:pt x="65" y="324"/>
                  </a:lnTo>
                  <a:lnTo>
                    <a:pt x="51" y="322"/>
                  </a:lnTo>
                  <a:lnTo>
                    <a:pt x="39" y="318"/>
                  </a:lnTo>
                  <a:lnTo>
                    <a:pt x="24" y="308"/>
                  </a:lnTo>
                  <a:lnTo>
                    <a:pt x="10" y="294"/>
                  </a:lnTo>
                  <a:lnTo>
                    <a:pt x="4" y="282"/>
                  </a:lnTo>
                  <a:lnTo>
                    <a:pt x="0" y="270"/>
                  </a:lnTo>
                  <a:lnTo>
                    <a:pt x="0" y="252"/>
                  </a:lnTo>
                  <a:lnTo>
                    <a:pt x="0" y="235"/>
                  </a:lnTo>
                  <a:lnTo>
                    <a:pt x="4" y="223"/>
                  </a:lnTo>
                  <a:lnTo>
                    <a:pt x="10" y="209"/>
                  </a:lnTo>
                  <a:lnTo>
                    <a:pt x="24" y="195"/>
                  </a:lnTo>
                  <a:lnTo>
                    <a:pt x="39" y="187"/>
                  </a:lnTo>
                  <a:lnTo>
                    <a:pt x="51" y="181"/>
                  </a:lnTo>
                  <a:lnTo>
                    <a:pt x="65" y="181"/>
                  </a:lnTo>
                  <a:lnTo>
                    <a:pt x="79" y="181"/>
                  </a:lnTo>
                  <a:lnTo>
                    <a:pt x="91" y="187"/>
                  </a:lnTo>
                  <a:lnTo>
                    <a:pt x="110" y="197"/>
                  </a:lnTo>
                  <a:lnTo>
                    <a:pt x="118" y="199"/>
                  </a:lnTo>
                  <a:lnTo>
                    <a:pt x="130" y="193"/>
                  </a:lnTo>
                  <a:lnTo>
                    <a:pt x="144" y="185"/>
                  </a:lnTo>
                  <a:lnTo>
                    <a:pt x="144" y="0"/>
                  </a:lnTo>
                  <a:lnTo>
                    <a:pt x="321" y="0"/>
                  </a:lnTo>
                  <a:lnTo>
                    <a:pt x="327" y="2"/>
                  </a:lnTo>
                  <a:lnTo>
                    <a:pt x="341" y="16"/>
                  </a:lnTo>
                  <a:lnTo>
                    <a:pt x="345" y="29"/>
                  </a:lnTo>
                  <a:lnTo>
                    <a:pt x="345" y="35"/>
                  </a:lnTo>
                  <a:lnTo>
                    <a:pt x="331" y="55"/>
                  </a:lnTo>
                  <a:lnTo>
                    <a:pt x="327" y="69"/>
                  </a:lnTo>
                  <a:lnTo>
                    <a:pt x="327" y="81"/>
                  </a:lnTo>
                  <a:lnTo>
                    <a:pt x="327" y="95"/>
                  </a:lnTo>
                  <a:lnTo>
                    <a:pt x="331" y="108"/>
                  </a:lnTo>
                  <a:lnTo>
                    <a:pt x="341" y="122"/>
                  </a:lnTo>
                  <a:lnTo>
                    <a:pt x="355" y="136"/>
                  </a:lnTo>
                  <a:lnTo>
                    <a:pt x="367" y="142"/>
                  </a:lnTo>
                  <a:lnTo>
                    <a:pt x="380" y="148"/>
                  </a:lnTo>
                  <a:lnTo>
                    <a:pt x="398" y="148"/>
                  </a:lnTo>
                  <a:lnTo>
                    <a:pt x="416" y="148"/>
                  </a:lnTo>
                  <a:lnTo>
                    <a:pt x="428" y="142"/>
                  </a:lnTo>
                  <a:lnTo>
                    <a:pt x="439" y="136"/>
                  </a:lnTo>
                  <a:lnTo>
                    <a:pt x="453" y="122"/>
                  </a:lnTo>
                  <a:lnTo>
                    <a:pt x="463" y="108"/>
                  </a:lnTo>
                  <a:lnTo>
                    <a:pt x="467" y="95"/>
                  </a:lnTo>
                  <a:lnTo>
                    <a:pt x="469" y="81"/>
                  </a:lnTo>
                  <a:lnTo>
                    <a:pt x="469" y="69"/>
                  </a:lnTo>
                  <a:lnTo>
                    <a:pt x="463" y="55"/>
                  </a:lnTo>
                  <a:lnTo>
                    <a:pt x="451" y="35"/>
                  </a:lnTo>
                  <a:lnTo>
                    <a:pt x="451" y="29"/>
                  </a:lnTo>
                  <a:lnTo>
                    <a:pt x="455" y="16"/>
                  </a:lnTo>
                  <a:lnTo>
                    <a:pt x="469" y="2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Targeted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therapies</a:t>
              </a:r>
            </a:p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FFDD3DBD-ECFE-4CCE-A3D9-841A77F4B335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976954" y="3708285"/>
              <a:ext cx="2449617" cy="2025433"/>
            </a:xfrm>
            <a:custGeom>
              <a:avLst/>
              <a:gdLst>
                <a:gd name="T0" fmla="*/ 4226 w 794"/>
                <a:gd name="T1" fmla="*/ 775 h 795"/>
                <a:gd name="T2" fmla="*/ 4306 w 794"/>
                <a:gd name="T3" fmla="*/ 1830 h 795"/>
                <a:gd name="T4" fmla="*/ 4442 w 794"/>
                <a:gd name="T5" fmla="*/ 1851 h 795"/>
                <a:gd name="T6" fmla="*/ 4651 w 794"/>
                <a:gd name="T7" fmla="*/ 1765 h 795"/>
                <a:gd name="T8" fmla="*/ 4812 w 794"/>
                <a:gd name="T9" fmla="*/ 1765 h 795"/>
                <a:gd name="T10" fmla="*/ 4993 w 794"/>
                <a:gd name="T11" fmla="*/ 1838 h 795"/>
                <a:gd name="T12" fmla="*/ 5125 w 794"/>
                <a:gd name="T13" fmla="*/ 1993 h 795"/>
                <a:gd name="T14" fmla="*/ 5163 w 794"/>
                <a:gd name="T15" fmla="*/ 2152 h 795"/>
                <a:gd name="T16" fmla="*/ 5125 w 794"/>
                <a:gd name="T17" fmla="*/ 2316 h 795"/>
                <a:gd name="T18" fmla="*/ 4993 w 794"/>
                <a:gd name="T19" fmla="*/ 2457 h 795"/>
                <a:gd name="T20" fmla="*/ 4812 w 794"/>
                <a:gd name="T21" fmla="*/ 2534 h 795"/>
                <a:gd name="T22" fmla="*/ 4651 w 794"/>
                <a:gd name="T23" fmla="*/ 2546 h 795"/>
                <a:gd name="T24" fmla="*/ 4427 w 794"/>
                <a:gd name="T25" fmla="*/ 2446 h 795"/>
                <a:gd name="T26" fmla="*/ 4306 w 794"/>
                <a:gd name="T27" fmla="*/ 2469 h 795"/>
                <a:gd name="T28" fmla="*/ 4226 w 794"/>
                <a:gd name="T29" fmla="*/ 3533 h 795"/>
                <a:gd name="T30" fmla="*/ 3039 w 794"/>
                <a:gd name="T31" fmla="*/ 3545 h 795"/>
                <a:gd name="T32" fmla="*/ 2934 w 794"/>
                <a:gd name="T33" fmla="*/ 3696 h 795"/>
                <a:gd name="T34" fmla="*/ 2996 w 794"/>
                <a:gd name="T35" fmla="*/ 3846 h 795"/>
                <a:gd name="T36" fmla="*/ 3048 w 794"/>
                <a:gd name="T37" fmla="*/ 3989 h 795"/>
                <a:gd name="T38" fmla="*/ 2996 w 794"/>
                <a:gd name="T39" fmla="*/ 4128 h 795"/>
                <a:gd name="T40" fmla="*/ 2854 w 794"/>
                <a:gd name="T41" fmla="*/ 4276 h 795"/>
                <a:gd name="T42" fmla="*/ 2686 w 794"/>
                <a:gd name="T43" fmla="*/ 4341 h 795"/>
                <a:gd name="T44" fmla="*/ 2460 w 794"/>
                <a:gd name="T45" fmla="*/ 4341 h 795"/>
                <a:gd name="T46" fmla="*/ 2303 w 794"/>
                <a:gd name="T47" fmla="*/ 4276 h 795"/>
                <a:gd name="T48" fmla="*/ 2152 w 794"/>
                <a:gd name="T49" fmla="*/ 4128 h 795"/>
                <a:gd name="T50" fmla="*/ 2115 w 794"/>
                <a:gd name="T51" fmla="*/ 3989 h 795"/>
                <a:gd name="T52" fmla="*/ 2152 w 794"/>
                <a:gd name="T53" fmla="*/ 3846 h 795"/>
                <a:gd name="T54" fmla="*/ 2223 w 794"/>
                <a:gd name="T55" fmla="*/ 3696 h 795"/>
                <a:gd name="T56" fmla="*/ 2126 w 794"/>
                <a:gd name="T57" fmla="*/ 3533 h 795"/>
                <a:gd name="T58" fmla="*/ 930 w 794"/>
                <a:gd name="T59" fmla="*/ 2524 h 795"/>
                <a:gd name="T60" fmla="*/ 857 w 794"/>
                <a:gd name="T61" fmla="*/ 2469 h 795"/>
                <a:gd name="T62" fmla="*/ 728 w 794"/>
                <a:gd name="T63" fmla="*/ 2446 h 795"/>
                <a:gd name="T64" fmla="*/ 510 w 794"/>
                <a:gd name="T65" fmla="*/ 2546 h 795"/>
                <a:gd name="T66" fmla="*/ 345 w 794"/>
                <a:gd name="T67" fmla="*/ 2534 h 795"/>
                <a:gd name="T68" fmla="*/ 149 w 794"/>
                <a:gd name="T69" fmla="*/ 2457 h 795"/>
                <a:gd name="T70" fmla="*/ 32 w 794"/>
                <a:gd name="T71" fmla="*/ 2316 h 795"/>
                <a:gd name="T72" fmla="*/ 0 w 794"/>
                <a:gd name="T73" fmla="*/ 2152 h 795"/>
                <a:gd name="T74" fmla="*/ 32 w 794"/>
                <a:gd name="T75" fmla="*/ 1993 h 795"/>
                <a:gd name="T76" fmla="*/ 149 w 794"/>
                <a:gd name="T77" fmla="*/ 1838 h 795"/>
                <a:gd name="T78" fmla="*/ 345 w 794"/>
                <a:gd name="T79" fmla="*/ 1765 h 795"/>
                <a:gd name="T80" fmla="*/ 510 w 794"/>
                <a:gd name="T81" fmla="*/ 1765 h 795"/>
                <a:gd name="T82" fmla="*/ 715 w 794"/>
                <a:gd name="T83" fmla="*/ 1851 h 795"/>
                <a:gd name="T84" fmla="*/ 857 w 794"/>
                <a:gd name="T85" fmla="*/ 1830 h 795"/>
                <a:gd name="T86" fmla="*/ 930 w 794"/>
                <a:gd name="T87" fmla="*/ 775 h 795"/>
                <a:gd name="T88" fmla="*/ 2115 w 794"/>
                <a:gd name="T89" fmla="*/ 787 h 795"/>
                <a:gd name="T90" fmla="*/ 2223 w 794"/>
                <a:gd name="T91" fmla="*/ 645 h 795"/>
                <a:gd name="T92" fmla="*/ 2152 w 794"/>
                <a:gd name="T93" fmla="*/ 502 h 795"/>
                <a:gd name="T94" fmla="*/ 2115 w 794"/>
                <a:gd name="T95" fmla="*/ 354 h 795"/>
                <a:gd name="T96" fmla="*/ 2152 w 794"/>
                <a:gd name="T97" fmla="*/ 215 h 795"/>
                <a:gd name="T98" fmla="*/ 2288 w 794"/>
                <a:gd name="T99" fmla="*/ 58 h 795"/>
                <a:gd name="T100" fmla="*/ 2460 w 794"/>
                <a:gd name="T101" fmla="*/ 0 h 795"/>
                <a:gd name="T102" fmla="*/ 2686 w 794"/>
                <a:gd name="T103" fmla="*/ 0 h 795"/>
                <a:gd name="T104" fmla="*/ 2854 w 794"/>
                <a:gd name="T105" fmla="*/ 58 h 795"/>
                <a:gd name="T106" fmla="*/ 2996 w 794"/>
                <a:gd name="T107" fmla="*/ 215 h 795"/>
                <a:gd name="T108" fmla="*/ 3039 w 794"/>
                <a:gd name="T109" fmla="*/ 354 h 795"/>
                <a:gd name="T110" fmla="*/ 2996 w 794"/>
                <a:gd name="T111" fmla="*/ 502 h 795"/>
                <a:gd name="T112" fmla="*/ 2919 w 794"/>
                <a:gd name="T113" fmla="*/ 645 h 795"/>
                <a:gd name="T114" fmla="*/ 3039 w 794"/>
                <a:gd name="T115" fmla="*/ 787 h 7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4"/>
                <a:gd name="T175" fmla="*/ 0 h 795"/>
                <a:gd name="T176" fmla="*/ 794 w 794"/>
                <a:gd name="T177" fmla="*/ 795 h 7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4" h="795">
                  <a:moveTo>
                    <a:pt x="465" y="142"/>
                  </a:moveTo>
                  <a:lnTo>
                    <a:pt x="650" y="142"/>
                  </a:lnTo>
                  <a:lnTo>
                    <a:pt x="650" y="317"/>
                  </a:lnTo>
                  <a:lnTo>
                    <a:pt x="662" y="335"/>
                  </a:lnTo>
                  <a:lnTo>
                    <a:pt x="675" y="341"/>
                  </a:lnTo>
                  <a:lnTo>
                    <a:pt x="683" y="339"/>
                  </a:lnTo>
                  <a:lnTo>
                    <a:pt x="701" y="329"/>
                  </a:lnTo>
                  <a:lnTo>
                    <a:pt x="715" y="323"/>
                  </a:lnTo>
                  <a:lnTo>
                    <a:pt x="729" y="323"/>
                  </a:lnTo>
                  <a:lnTo>
                    <a:pt x="740" y="323"/>
                  </a:lnTo>
                  <a:lnTo>
                    <a:pt x="754" y="329"/>
                  </a:lnTo>
                  <a:lnTo>
                    <a:pt x="768" y="337"/>
                  </a:lnTo>
                  <a:lnTo>
                    <a:pt x="782" y="351"/>
                  </a:lnTo>
                  <a:lnTo>
                    <a:pt x="788" y="365"/>
                  </a:lnTo>
                  <a:lnTo>
                    <a:pt x="794" y="377"/>
                  </a:lnTo>
                  <a:lnTo>
                    <a:pt x="794" y="394"/>
                  </a:lnTo>
                  <a:lnTo>
                    <a:pt x="794" y="412"/>
                  </a:lnTo>
                  <a:lnTo>
                    <a:pt x="788" y="424"/>
                  </a:lnTo>
                  <a:lnTo>
                    <a:pt x="782" y="436"/>
                  </a:lnTo>
                  <a:lnTo>
                    <a:pt x="768" y="450"/>
                  </a:lnTo>
                  <a:lnTo>
                    <a:pt x="754" y="460"/>
                  </a:lnTo>
                  <a:lnTo>
                    <a:pt x="740" y="464"/>
                  </a:lnTo>
                  <a:lnTo>
                    <a:pt x="729" y="466"/>
                  </a:lnTo>
                  <a:lnTo>
                    <a:pt x="715" y="466"/>
                  </a:lnTo>
                  <a:lnTo>
                    <a:pt x="701" y="460"/>
                  </a:lnTo>
                  <a:lnTo>
                    <a:pt x="681" y="448"/>
                  </a:lnTo>
                  <a:lnTo>
                    <a:pt x="675" y="448"/>
                  </a:lnTo>
                  <a:lnTo>
                    <a:pt x="662" y="452"/>
                  </a:lnTo>
                  <a:lnTo>
                    <a:pt x="650" y="462"/>
                  </a:lnTo>
                  <a:lnTo>
                    <a:pt x="650" y="647"/>
                  </a:lnTo>
                  <a:lnTo>
                    <a:pt x="472" y="647"/>
                  </a:lnTo>
                  <a:lnTo>
                    <a:pt x="467" y="649"/>
                  </a:lnTo>
                  <a:lnTo>
                    <a:pt x="455" y="665"/>
                  </a:lnTo>
                  <a:lnTo>
                    <a:pt x="451" y="677"/>
                  </a:lnTo>
                  <a:lnTo>
                    <a:pt x="451" y="685"/>
                  </a:lnTo>
                  <a:lnTo>
                    <a:pt x="461" y="704"/>
                  </a:lnTo>
                  <a:lnTo>
                    <a:pt x="467" y="716"/>
                  </a:lnTo>
                  <a:lnTo>
                    <a:pt x="469" y="730"/>
                  </a:lnTo>
                  <a:lnTo>
                    <a:pt x="467" y="742"/>
                  </a:lnTo>
                  <a:lnTo>
                    <a:pt x="461" y="756"/>
                  </a:lnTo>
                  <a:lnTo>
                    <a:pt x="453" y="772"/>
                  </a:lnTo>
                  <a:lnTo>
                    <a:pt x="439" y="783"/>
                  </a:lnTo>
                  <a:lnTo>
                    <a:pt x="427" y="791"/>
                  </a:lnTo>
                  <a:lnTo>
                    <a:pt x="413" y="795"/>
                  </a:lnTo>
                  <a:lnTo>
                    <a:pt x="396" y="795"/>
                  </a:lnTo>
                  <a:lnTo>
                    <a:pt x="378" y="795"/>
                  </a:lnTo>
                  <a:lnTo>
                    <a:pt x="366" y="791"/>
                  </a:lnTo>
                  <a:lnTo>
                    <a:pt x="354" y="783"/>
                  </a:lnTo>
                  <a:lnTo>
                    <a:pt x="340" y="772"/>
                  </a:lnTo>
                  <a:lnTo>
                    <a:pt x="331" y="756"/>
                  </a:lnTo>
                  <a:lnTo>
                    <a:pt x="327" y="742"/>
                  </a:lnTo>
                  <a:lnTo>
                    <a:pt x="325" y="730"/>
                  </a:lnTo>
                  <a:lnTo>
                    <a:pt x="325" y="716"/>
                  </a:lnTo>
                  <a:lnTo>
                    <a:pt x="331" y="704"/>
                  </a:lnTo>
                  <a:lnTo>
                    <a:pt x="342" y="685"/>
                  </a:lnTo>
                  <a:lnTo>
                    <a:pt x="342" y="677"/>
                  </a:lnTo>
                  <a:lnTo>
                    <a:pt x="338" y="665"/>
                  </a:lnTo>
                  <a:lnTo>
                    <a:pt x="327" y="647"/>
                  </a:lnTo>
                  <a:lnTo>
                    <a:pt x="143" y="647"/>
                  </a:lnTo>
                  <a:lnTo>
                    <a:pt x="143" y="462"/>
                  </a:lnTo>
                  <a:lnTo>
                    <a:pt x="145" y="466"/>
                  </a:lnTo>
                  <a:lnTo>
                    <a:pt x="132" y="452"/>
                  </a:lnTo>
                  <a:lnTo>
                    <a:pt x="118" y="448"/>
                  </a:lnTo>
                  <a:lnTo>
                    <a:pt x="112" y="448"/>
                  </a:lnTo>
                  <a:lnTo>
                    <a:pt x="92" y="460"/>
                  </a:lnTo>
                  <a:lnTo>
                    <a:pt x="78" y="466"/>
                  </a:lnTo>
                  <a:lnTo>
                    <a:pt x="67" y="466"/>
                  </a:lnTo>
                  <a:lnTo>
                    <a:pt x="53" y="464"/>
                  </a:lnTo>
                  <a:lnTo>
                    <a:pt x="39" y="460"/>
                  </a:lnTo>
                  <a:lnTo>
                    <a:pt x="23" y="450"/>
                  </a:lnTo>
                  <a:lnTo>
                    <a:pt x="11" y="436"/>
                  </a:lnTo>
                  <a:lnTo>
                    <a:pt x="5" y="424"/>
                  </a:lnTo>
                  <a:lnTo>
                    <a:pt x="0" y="412"/>
                  </a:lnTo>
                  <a:lnTo>
                    <a:pt x="0" y="394"/>
                  </a:lnTo>
                  <a:lnTo>
                    <a:pt x="0" y="377"/>
                  </a:lnTo>
                  <a:lnTo>
                    <a:pt x="5" y="365"/>
                  </a:lnTo>
                  <a:lnTo>
                    <a:pt x="11" y="351"/>
                  </a:lnTo>
                  <a:lnTo>
                    <a:pt x="23" y="337"/>
                  </a:lnTo>
                  <a:lnTo>
                    <a:pt x="39" y="329"/>
                  </a:lnTo>
                  <a:lnTo>
                    <a:pt x="53" y="323"/>
                  </a:lnTo>
                  <a:lnTo>
                    <a:pt x="67" y="323"/>
                  </a:lnTo>
                  <a:lnTo>
                    <a:pt x="78" y="323"/>
                  </a:lnTo>
                  <a:lnTo>
                    <a:pt x="92" y="329"/>
                  </a:lnTo>
                  <a:lnTo>
                    <a:pt x="110" y="339"/>
                  </a:lnTo>
                  <a:lnTo>
                    <a:pt x="118" y="341"/>
                  </a:lnTo>
                  <a:lnTo>
                    <a:pt x="132" y="335"/>
                  </a:lnTo>
                  <a:lnTo>
                    <a:pt x="143" y="327"/>
                  </a:lnTo>
                  <a:lnTo>
                    <a:pt x="143" y="142"/>
                  </a:lnTo>
                  <a:lnTo>
                    <a:pt x="327" y="142"/>
                  </a:lnTo>
                  <a:lnTo>
                    <a:pt x="325" y="144"/>
                  </a:lnTo>
                  <a:lnTo>
                    <a:pt x="338" y="132"/>
                  </a:lnTo>
                  <a:lnTo>
                    <a:pt x="342" y="118"/>
                  </a:lnTo>
                  <a:lnTo>
                    <a:pt x="342" y="112"/>
                  </a:lnTo>
                  <a:lnTo>
                    <a:pt x="331" y="92"/>
                  </a:lnTo>
                  <a:lnTo>
                    <a:pt x="325" y="79"/>
                  </a:lnTo>
                  <a:lnTo>
                    <a:pt x="325" y="65"/>
                  </a:lnTo>
                  <a:lnTo>
                    <a:pt x="325" y="53"/>
                  </a:lnTo>
                  <a:lnTo>
                    <a:pt x="331" y="39"/>
                  </a:lnTo>
                  <a:lnTo>
                    <a:pt x="338" y="23"/>
                  </a:lnTo>
                  <a:lnTo>
                    <a:pt x="352" y="11"/>
                  </a:lnTo>
                  <a:lnTo>
                    <a:pt x="366" y="4"/>
                  </a:lnTo>
                  <a:lnTo>
                    <a:pt x="378" y="0"/>
                  </a:lnTo>
                  <a:lnTo>
                    <a:pt x="396" y="0"/>
                  </a:lnTo>
                  <a:lnTo>
                    <a:pt x="413" y="0"/>
                  </a:lnTo>
                  <a:lnTo>
                    <a:pt x="425" y="4"/>
                  </a:lnTo>
                  <a:lnTo>
                    <a:pt x="439" y="11"/>
                  </a:lnTo>
                  <a:lnTo>
                    <a:pt x="453" y="23"/>
                  </a:lnTo>
                  <a:lnTo>
                    <a:pt x="461" y="39"/>
                  </a:lnTo>
                  <a:lnTo>
                    <a:pt x="467" y="53"/>
                  </a:lnTo>
                  <a:lnTo>
                    <a:pt x="467" y="65"/>
                  </a:lnTo>
                  <a:lnTo>
                    <a:pt x="467" y="79"/>
                  </a:lnTo>
                  <a:lnTo>
                    <a:pt x="461" y="92"/>
                  </a:lnTo>
                  <a:lnTo>
                    <a:pt x="449" y="110"/>
                  </a:lnTo>
                  <a:lnTo>
                    <a:pt x="449" y="118"/>
                  </a:lnTo>
                  <a:lnTo>
                    <a:pt x="453" y="132"/>
                  </a:lnTo>
                  <a:lnTo>
                    <a:pt x="467" y="144"/>
                  </a:lnTo>
                  <a:lnTo>
                    <a:pt x="465" y="142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Open Flow</a:t>
              </a:r>
            </a:p>
            <a:p>
              <a:pPr algn="ctr" defTabSz="622021">
                <a:defRPr/>
              </a:pPr>
              <a:r>
                <a:rPr lang="en-GB" sz="1350" b="1" kern="0" dirty="0" err="1">
                  <a:solidFill>
                    <a:sysClr val="windowText" lastClr="000000"/>
                  </a:solidFill>
                </a:rPr>
                <a:t>Microperfusion</a:t>
              </a:r>
              <a:endParaRPr lang="en-GB" sz="135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5EB2F52F-F08B-4028-8ABC-8CA3BA2920C7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6976980" y="3708284"/>
              <a:ext cx="1557044" cy="1649282"/>
            </a:xfrm>
            <a:custGeom>
              <a:avLst/>
              <a:gdLst>
                <a:gd name="T0" fmla="*/ 13 w 504"/>
                <a:gd name="T1" fmla="*/ 3540 h 647"/>
                <a:gd name="T2" fmla="*/ 1286 w 504"/>
                <a:gd name="T3" fmla="*/ 3475 h 647"/>
                <a:gd name="T4" fmla="*/ 1314 w 504"/>
                <a:gd name="T5" fmla="*/ 3369 h 647"/>
                <a:gd name="T6" fmla="*/ 1194 w 504"/>
                <a:gd name="T7" fmla="*/ 3182 h 647"/>
                <a:gd name="T8" fmla="*/ 1209 w 504"/>
                <a:gd name="T9" fmla="*/ 3043 h 647"/>
                <a:gd name="T10" fmla="*/ 1299 w 504"/>
                <a:gd name="T11" fmla="*/ 2893 h 647"/>
                <a:gd name="T12" fmla="*/ 1463 w 504"/>
                <a:gd name="T13" fmla="*/ 2784 h 647"/>
                <a:gd name="T14" fmla="*/ 1660 w 504"/>
                <a:gd name="T15" fmla="*/ 2750 h 647"/>
                <a:gd name="T16" fmla="*/ 1869 w 504"/>
                <a:gd name="T17" fmla="*/ 2784 h 647"/>
                <a:gd name="T18" fmla="*/ 2030 w 504"/>
                <a:gd name="T19" fmla="*/ 2893 h 647"/>
                <a:gd name="T20" fmla="*/ 2121 w 504"/>
                <a:gd name="T21" fmla="*/ 3043 h 647"/>
                <a:gd name="T22" fmla="*/ 2121 w 504"/>
                <a:gd name="T23" fmla="*/ 3182 h 647"/>
                <a:gd name="T24" fmla="*/ 2019 w 504"/>
                <a:gd name="T25" fmla="*/ 3369 h 647"/>
                <a:gd name="T26" fmla="*/ 2043 w 504"/>
                <a:gd name="T27" fmla="*/ 3475 h 647"/>
                <a:gd name="T28" fmla="*/ 3291 w 504"/>
                <a:gd name="T29" fmla="*/ 3540 h 647"/>
                <a:gd name="T30" fmla="*/ 2148 w 504"/>
                <a:gd name="T31" fmla="*/ 775 h 647"/>
                <a:gd name="T32" fmla="*/ 2030 w 504"/>
                <a:gd name="T33" fmla="*/ 710 h 647"/>
                <a:gd name="T34" fmla="*/ 2005 w 504"/>
                <a:gd name="T35" fmla="*/ 603 h 647"/>
                <a:gd name="T36" fmla="*/ 2121 w 504"/>
                <a:gd name="T37" fmla="*/ 432 h 647"/>
                <a:gd name="T38" fmla="*/ 2121 w 504"/>
                <a:gd name="T39" fmla="*/ 280 h 647"/>
                <a:gd name="T40" fmla="*/ 2030 w 504"/>
                <a:gd name="T41" fmla="*/ 127 h 647"/>
                <a:gd name="T42" fmla="*/ 1854 w 504"/>
                <a:gd name="T43" fmla="*/ 21 h 647"/>
                <a:gd name="T44" fmla="*/ 1660 w 504"/>
                <a:gd name="T45" fmla="*/ 0 h 647"/>
                <a:gd name="T46" fmla="*/ 1463 w 504"/>
                <a:gd name="T47" fmla="*/ 21 h 647"/>
                <a:gd name="T48" fmla="*/ 1299 w 504"/>
                <a:gd name="T49" fmla="*/ 127 h 647"/>
                <a:gd name="T50" fmla="*/ 1209 w 504"/>
                <a:gd name="T51" fmla="*/ 280 h 647"/>
                <a:gd name="T52" fmla="*/ 1194 w 504"/>
                <a:gd name="T53" fmla="*/ 432 h 647"/>
                <a:gd name="T54" fmla="*/ 1314 w 504"/>
                <a:gd name="T55" fmla="*/ 603 h 647"/>
                <a:gd name="T56" fmla="*/ 1286 w 504"/>
                <a:gd name="T57" fmla="*/ 710 h 647"/>
                <a:gd name="T58" fmla="*/ 1209 w 504"/>
                <a:gd name="T59" fmla="*/ 775 h 647"/>
                <a:gd name="T60" fmla="*/ 13 w 504"/>
                <a:gd name="T61" fmla="*/ 1788 h 647"/>
                <a:gd name="T62" fmla="*/ 174 w 504"/>
                <a:gd name="T63" fmla="*/ 1866 h 647"/>
                <a:gd name="T64" fmla="*/ 346 w 504"/>
                <a:gd name="T65" fmla="*/ 1801 h 647"/>
                <a:gd name="T66" fmla="*/ 527 w 504"/>
                <a:gd name="T67" fmla="*/ 1767 h 647"/>
                <a:gd name="T68" fmla="*/ 692 w 504"/>
                <a:gd name="T69" fmla="*/ 1801 h 647"/>
                <a:gd name="T70" fmla="*/ 873 w 504"/>
                <a:gd name="T71" fmla="*/ 1919 h 647"/>
                <a:gd name="T72" fmla="*/ 953 w 504"/>
                <a:gd name="T73" fmla="*/ 2062 h 647"/>
                <a:gd name="T74" fmla="*/ 953 w 504"/>
                <a:gd name="T75" fmla="*/ 2254 h 647"/>
                <a:gd name="T76" fmla="*/ 873 w 504"/>
                <a:gd name="T77" fmla="*/ 2384 h 647"/>
                <a:gd name="T78" fmla="*/ 692 w 504"/>
                <a:gd name="T79" fmla="*/ 2518 h 647"/>
                <a:gd name="T80" fmla="*/ 527 w 504"/>
                <a:gd name="T81" fmla="*/ 2550 h 647"/>
                <a:gd name="T82" fmla="*/ 346 w 504"/>
                <a:gd name="T83" fmla="*/ 2518 h 647"/>
                <a:gd name="T84" fmla="*/ 174 w 504"/>
                <a:gd name="T85" fmla="*/ 2449 h 647"/>
                <a:gd name="T86" fmla="*/ 0 w 504"/>
                <a:gd name="T87" fmla="*/ 2550 h 6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4"/>
                <a:gd name="T133" fmla="*/ 0 h 647"/>
                <a:gd name="T134" fmla="*/ 504 w 504"/>
                <a:gd name="T135" fmla="*/ 647 h 6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4" h="647">
                  <a:moveTo>
                    <a:pt x="2" y="469"/>
                  </a:moveTo>
                  <a:lnTo>
                    <a:pt x="2" y="647"/>
                  </a:lnTo>
                  <a:lnTo>
                    <a:pt x="185" y="647"/>
                  </a:lnTo>
                  <a:lnTo>
                    <a:pt x="197" y="635"/>
                  </a:lnTo>
                  <a:lnTo>
                    <a:pt x="201" y="621"/>
                  </a:lnTo>
                  <a:lnTo>
                    <a:pt x="201" y="616"/>
                  </a:lnTo>
                  <a:lnTo>
                    <a:pt x="189" y="596"/>
                  </a:lnTo>
                  <a:lnTo>
                    <a:pt x="183" y="582"/>
                  </a:lnTo>
                  <a:lnTo>
                    <a:pt x="183" y="570"/>
                  </a:lnTo>
                  <a:lnTo>
                    <a:pt x="185" y="556"/>
                  </a:lnTo>
                  <a:lnTo>
                    <a:pt x="189" y="543"/>
                  </a:lnTo>
                  <a:lnTo>
                    <a:pt x="199" y="529"/>
                  </a:lnTo>
                  <a:lnTo>
                    <a:pt x="213" y="515"/>
                  </a:lnTo>
                  <a:lnTo>
                    <a:pt x="224" y="509"/>
                  </a:lnTo>
                  <a:lnTo>
                    <a:pt x="236" y="503"/>
                  </a:lnTo>
                  <a:lnTo>
                    <a:pt x="254" y="503"/>
                  </a:lnTo>
                  <a:lnTo>
                    <a:pt x="272" y="503"/>
                  </a:lnTo>
                  <a:lnTo>
                    <a:pt x="286" y="509"/>
                  </a:lnTo>
                  <a:lnTo>
                    <a:pt x="297" y="515"/>
                  </a:lnTo>
                  <a:lnTo>
                    <a:pt x="311" y="529"/>
                  </a:lnTo>
                  <a:lnTo>
                    <a:pt x="319" y="543"/>
                  </a:lnTo>
                  <a:lnTo>
                    <a:pt x="325" y="556"/>
                  </a:lnTo>
                  <a:lnTo>
                    <a:pt x="325" y="570"/>
                  </a:lnTo>
                  <a:lnTo>
                    <a:pt x="325" y="582"/>
                  </a:lnTo>
                  <a:lnTo>
                    <a:pt x="319" y="596"/>
                  </a:lnTo>
                  <a:lnTo>
                    <a:pt x="309" y="616"/>
                  </a:lnTo>
                  <a:lnTo>
                    <a:pt x="307" y="621"/>
                  </a:lnTo>
                  <a:lnTo>
                    <a:pt x="313" y="635"/>
                  </a:lnTo>
                  <a:lnTo>
                    <a:pt x="329" y="647"/>
                  </a:lnTo>
                  <a:lnTo>
                    <a:pt x="504" y="647"/>
                  </a:lnTo>
                  <a:lnTo>
                    <a:pt x="504" y="142"/>
                  </a:lnTo>
                  <a:lnTo>
                    <a:pt x="329" y="142"/>
                  </a:lnTo>
                  <a:lnTo>
                    <a:pt x="325" y="144"/>
                  </a:lnTo>
                  <a:lnTo>
                    <a:pt x="311" y="130"/>
                  </a:lnTo>
                  <a:lnTo>
                    <a:pt x="307" y="118"/>
                  </a:lnTo>
                  <a:lnTo>
                    <a:pt x="307" y="110"/>
                  </a:lnTo>
                  <a:lnTo>
                    <a:pt x="319" y="90"/>
                  </a:lnTo>
                  <a:lnTo>
                    <a:pt x="325" y="79"/>
                  </a:lnTo>
                  <a:lnTo>
                    <a:pt x="325" y="65"/>
                  </a:lnTo>
                  <a:lnTo>
                    <a:pt x="325" y="51"/>
                  </a:lnTo>
                  <a:lnTo>
                    <a:pt x="319" y="39"/>
                  </a:lnTo>
                  <a:lnTo>
                    <a:pt x="311" y="23"/>
                  </a:lnTo>
                  <a:lnTo>
                    <a:pt x="297" y="10"/>
                  </a:lnTo>
                  <a:lnTo>
                    <a:pt x="284" y="4"/>
                  </a:lnTo>
                  <a:lnTo>
                    <a:pt x="272" y="0"/>
                  </a:lnTo>
                  <a:lnTo>
                    <a:pt x="254" y="0"/>
                  </a:lnTo>
                  <a:lnTo>
                    <a:pt x="236" y="0"/>
                  </a:lnTo>
                  <a:lnTo>
                    <a:pt x="224" y="4"/>
                  </a:lnTo>
                  <a:lnTo>
                    <a:pt x="213" y="10"/>
                  </a:lnTo>
                  <a:lnTo>
                    <a:pt x="199" y="23"/>
                  </a:lnTo>
                  <a:lnTo>
                    <a:pt x="189" y="39"/>
                  </a:lnTo>
                  <a:lnTo>
                    <a:pt x="185" y="51"/>
                  </a:lnTo>
                  <a:lnTo>
                    <a:pt x="183" y="65"/>
                  </a:lnTo>
                  <a:lnTo>
                    <a:pt x="183" y="79"/>
                  </a:lnTo>
                  <a:lnTo>
                    <a:pt x="189" y="90"/>
                  </a:lnTo>
                  <a:lnTo>
                    <a:pt x="201" y="110"/>
                  </a:lnTo>
                  <a:lnTo>
                    <a:pt x="201" y="118"/>
                  </a:lnTo>
                  <a:lnTo>
                    <a:pt x="197" y="130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2" y="142"/>
                  </a:lnTo>
                  <a:lnTo>
                    <a:pt x="2" y="327"/>
                  </a:lnTo>
                  <a:lnTo>
                    <a:pt x="14" y="335"/>
                  </a:lnTo>
                  <a:lnTo>
                    <a:pt x="27" y="341"/>
                  </a:lnTo>
                  <a:lnTo>
                    <a:pt x="33" y="339"/>
                  </a:lnTo>
                  <a:lnTo>
                    <a:pt x="53" y="329"/>
                  </a:lnTo>
                  <a:lnTo>
                    <a:pt x="67" y="323"/>
                  </a:lnTo>
                  <a:lnTo>
                    <a:pt x="81" y="323"/>
                  </a:lnTo>
                  <a:lnTo>
                    <a:pt x="92" y="323"/>
                  </a:lnTo>
                  <a:lnTo>
                    <a:pt x="106" y="329"/>
                  </a:lnTo>
                  <a:lnTo>
                    <a:pt x="120" y="337"/>
                  </a:lnTo>
                  <a:lnTo>
                    <a:pt x="134" y="351"/>
                  </a:lnTo>
                  <a:lnTo>
                    <a:pt x="140" y="365"/>
                  </a:lnTo>
                  <a:lnTo>
                    <a:pt x="146" y="377"/>
                  </a:lnTo>
                  <a:lnTo>
                    <a:pt x="146" y="394"/>
                  </a:lnTo>
                  <a:lnTo>
                    <a:pt x="146" y="412"/>
                  </a:lnTo>
                  <a:lnTo>
                    <a:pt x="140" y="424"/>
                  </a:lnTo>
                  <a:lnTo>
                    <a:pt x="134" y="436"/>
                  </a:lnTo>
                  <a:lnTo>
                    <a:pt x="120" y="450"/>
                  </a:lnTo>
                  <a:lnTo>
                    <a:pt x="106" y="460"/>
                  </a:lnTo>
                  <a:lnTo>
                    <a:pt x="92" y="464"/>
                  </a:lnTo>
                  <a:lnTo>
                    <a:pt x="81" y="466"/>
                  </a:lnTo>
                  <a:lnTo>
                    <a:pt x="67" y="466"/>
                  </a:lnTo>
                  <a:lnTo>
                    <a:pt x="53" y="460"/>
                  </a:lnTo>
                  <a:lnTo>
                    <a:pt x="33" y="448"/>
                  </a:lnTo>
                  <a:lnTo>
                    <a:pt x="27" y="448"/>
                  </a:lnTo>
                  <a:lnTo>
                    <a:pt x="14" y="452"/>
                  </a:lnTo>
                  <a:lnTo>
                    <a:pt x="0" y="466"/>
                  </a:lnTo>
                  <a:lnTo>
                    <a:pt x="2" y="469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defTabSz="622021">
                <a:defRPr/>
              </a:pPr>
              <a:r>
                <a:rPr lang="en-GB" sz="1350" kern="0" dirty="0">
                  <a:solidFill>
                    <a:sysClr val="windowText" lastClr="000000"/>
                  </a:solidFill>
                </a:rPr>
                <a:t>            </a:t>
              </a:r>
              <a:r>
                <a:rPr lang="en-GB" sz="1350" b="1" kern="0" dirty="0" err="1">
                  <a:solidFill>
                    <a:sysClr val="windowText" lastClr="000000"/>
                  </a:solidFill>
                </a:rPr>
                <a:t>Microdialysis</a:t>
              </a:r>
              <a:endParaRPr lang="en-GB" sz="135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B0F164B7-2A79-42DA-B887-8D97D640A8C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745498" y="5357565"/>
              <a:ext cx="2008289" cy="1291938"/>
            </a:xfrm>
            <a:custGeom>
              <a:avLst/>
              <a:gdLst>
                <a:gd name="T0" fmla="*/ 3305 w 650"/>
                <a:gd name="T1" fmla="*/ 0 h 507"/>
                <a:gd name="T2" fmla="*/ 3305 w 650"/>
                <a:gd name="T3" fmla="*/ 1018 h 507"/>
                <a:gd name="T4" fmla="*/ 3396 w 650"/>
                <a:gd name="T5" fmla="*/ 1071 h 507"/>
                <a:gd name="T6" fmla="*/ 3473 w 650"/>
                <a:gd name="T7" fmla="*/ 1104 h 507"/>
                <a:gd name="T8" fmla="*/ 3525 w 650"/>
                <a:gd name="T9" fmla="*/ 1104 h 507"/>
                <a:gd name="T10" fmla="*/ 3658 w 650"/>
                <a:gd name="T11" fmla="*/ 1039 h 507"/>
                <a:gd name="T12" fmla="*/ 3727 w 650"/>
                <a:gd name="T13" fmla="*/ 1006 h 507"/>
                <a:gd name="T14" fmla="*/ 3823 w 650"/>
                <a:gd name="T15" fmla="*/ 1006 h 507"/>
                <a:gd name="T16" fmla="*/ 3914 w 650"/>
                <a:gd name="T17" fmla="*/ 1018 h 507"/>
                <a:gd name="T18" fmla="*/ 3991 w 650"/>
                <a:gd name="T19" fmla="*/ 1039 h 507"/>
                <a:gd name="T20" fmla="*/ 4095 w 650"/>
                <a:gd name="T21" fmla="*/ 1092 h 507"/>
                <a:gd name="T22" fmla="*/ 4168 w 650"/>
                <a:gd name="T23" fmla="*/ 1164 h 507"/>
                <a:gd name="T24" fmla="*/ 4221 w 650"/>
                <a:gd name="T25" fmla="*/ 1228 h 507"/>
                <a:gd name="T26" fmla="*/ 4245 w 650"/>
                <a:gd name="T27" fmla="*/ 1293 h 507"/>
                <a:gd name="T28" fmla="*/ 4245 w 650"/>
                <a:gd name="T29" fmla="*/ 1393 h 507"/>
                <a:gd name="T30" fmla="*/ 4245 w 650"/>
                <a:gd name="T31" fmla="*/ 1492 h 507"/>
                <a:gd name="T32" fmla="*/ 4221 w 650"/>
                <a:gd name="T33" fmla="*/ 1552 h 507"/>
                <a:gd name="T34" fmla="*/ 4168 w 650"/>
                <a:gd name="T35" fmla="*/ 1617 h 507"/>
                <a:gd name="T36" fmla="*/ 4095 w 650"/>
                <a:gd name="T37" fmla="*/ 1707 h 507"/>
                <a:gd name="T38" fmla="*/ 3991 w 650"/>
                <a:gd name="T39" fmla="*/ 1749 h 507"/>
                <a:gd name="T40" fmla="*/ 3914 w 650"/>
                <a:gd name="T41" fmla="*/ 1772 h 507"/>
                <a:gd name="T42" fmla="*/ 3823 w 650"/>
                <a:gd name="T43" fmla="*/ 1781 h 507"/>
                <a:gd name="T44" fmla="*/ 3727 w 650"/>
                <a:gd name="T45" fmla="*/ 1781 h 507"/>
                <a:gd name="T46" fmla="*/ 3658 w 650"/>
                <a:gd name="T47" fmla="*/ 1749 h 507"/>
                <a:gd name="T48" fmla="*/ 3525 w 650"/>
                <a:gd name="T49" fmla="*/ 1682 h 507"/>
                <a:gd name="T50" fmla="*/ 3473 w 650"/>
                <a:gd name="T51" fmla="*/ 1682 h 507"/>
                <a:gd name="T52" fmla="*/ 3396 w 650"/>
                <a:gd name="T53" fmla="*/ 1716 h 507"/>
                <a:gd name="T54" fmla="*/ 3305 w 650"/>
                <a:gd name="T55" fmla="*/ 1802 h 507"/>
                <a:gd name="T56" fmla="*/ 3305 w 650"/>
                <a:gd name="T57" fmla="*/ 2771 h 507"/>
                <a:gd name="T58" fmla="*/ 0 w 650"/>
                <a:gd name="T59" fmla="*/ 2771 h 507"/>
                <a:gd name="T60" fmla="*/ 0 w 650"/>
                <a:gd name="T61" fmla="*/ 0 h 507"/>
                <a:gd name="T62" fmla="*/ 1157 w 650"/>
                <a:gd name="T63" fmla="*/ 0 h 507"/>
                <a:gd name="T64" fmla="*/ 1181 w 650"/>
                <a:gd name="T65" fmla="*/ 12 h 507"/>
                <a:gd name="T66" fmla="*/ 1271 w 650"/>
                <a:gd name="T67" fmla="*/ 86 h 507"/>
                <a:gd name="T68" fmla="*/ 1299 w 650"/>
                <a:gd name="T69" fmla="*/ 164 h 507"/>
                <a:gd name="T70" fmla="*/ 1299 w 650"/>
                <a:gd name="T71" fmla="*/ 196 h 507"/>
                <a:gd name="T72" fmla="*/ 1222 w 650"/>
                <a:gd name="T73" fmla="*/ 301 h 507"/>
                <a:gd name="T74" fmla="*/ 1181 w 650"/>
                <a:gd name="T75" fmla="*/ 379 h 507"/>
                <a:gd name="T76" fmla="*/ 1181 w 650"/>
                <a:gd name="T77" fmla="*/ 453 h 507"/>
                <a:gd name="T78" fmla="*/ 1194 w 650"/>
                <a:gd name="T79" fmla="*/ 518 h 507"/>
                <a:gd name="T80" fmla="*/ 1222 w 650"/>
                <a:gd name="T81" fmla="*/ 595 h 507"/>
                <a:gd name="T82" fmla="*/ 1271 w 650"/>
                <a:gd name="T83" fmla="*/ 673 h 507"/>
                <a:gd name="T84" fmla="*/ 1376 w 650"/>
                <a:gd name="T85" fmla="*/ 745 h 507"/>
                <a:gd name="T86" fmla="*/ 1456 w 650"/>
                <a:gd name="T87" fmla="*/ 775 h 507"/>
                <a:gd name="T88" fmla="*/ 1527 w 650"/>
                <a:gd name="T89" fmla="*/ 810 h 507"/>
                <a:gd name="T90" fmla="*/ 1645 w 650"/>
                <a:gd name="T91" fmla="*/ 810 h 507"/>
                <a:gd name="T92" fmla="*/ 1765 w 650"/>
                <a:gd name="T93" fmla="*/ 810 h 507"/>
                <a:gd name="T94" fmla="*/ 1841 w 650"/>
                <a:gd name="T95" fmla="*/ 775 h 507"/>
                <a:gd name="T96" fmla="*/ 1933 w 650"/>
                <a:gd name="T97" fmla="*/ 745 h 507"/>
                <a:gd name="T98" fmla="*/ 2019 w 650"/>
                <a:gd name="T99" fmla="*/ 673 h 507"/>
                <a:gd name="T100" fmla="*/ 2071 w 650"/>
                <a:gd name="T101" fmla="*/ 595 h 507"/>
                <a:gd name="T102" fmla="*/ 2110 w 650"/>
                <a:gd name="T103" fmla="*/ 518 h 507"/>
                <a:gd name="T104" fmla="*/ 2110 w 650"/>
                <a:gd name="T105" fmla="*/ 453 h 507"/>
                <a:gd name="T106" fmla="*/ 2110 w 650"/>
                <a:gd name="T107" fmla="*/ 379 h 507"/>
                <a:gd name="T108" fmla="*/ 2071 w 650"/>
                <a:gd name="T109" fmla="*/ 301 h 507"/>
                <a:gd name="T110" fmla="*/ 2006 w 650"/>
                <a:gd name="T111" fmla="*/ 208 h 507"/>
                <a:gd name="T112" fmla="*/ 2006 w 650"/>
                <a:gd name="T113" fmla="*/ 164 h 507"/>
                <a:gd name="T114" fmla="*/ 2030 w 650"/>
                <a:gd name="T115" fmla="*/ 86 h 507"/>
                <a:gd name="T116" fmla="*/ 2110 w 650"/>
                <a:gd name="T117" fmla="*/ 0 h 507"/>
                <a:gd name="T118" fmla="*/ 3305 w 650"/>
                <a:gd name="T119" fmla="*/ 0 h 5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0"/>
                <a:gd name="T181" fmla="*/ 0 h 507"/>
                <a:gd name="T182" fmla="*/ 650 w 650"/>
                <a:gd name="T183" fmla="*/ 507 h 5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0" h="507">
                  <a:moveTo>
                    <a:pt x="506" y="0"/>
                  </a:moveTo>
                  <a:lnTo>
                    <a:pt x="506" y="186"/>
                  </a:lnTo>
                  <a:lnTo>
                    <a:pt x="520" y="196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60" y="190"/>
                  </a:lnTo>
                  <a:lnTo>
                    <a:pt x="571" y="184"/>
                  </a:lnTo>
                  <a:lnTo>
                    <a:pt x="585" y="184"/>
                  </a:lnTo>
                  <a:lnTo>
                    <a:pt x="599" y="186"/>
                  </a:lnTo>
                  <a:lnTo>
                    <a:pt x="611" y="190"/>
                  </a:lnTo>
                  <a:lnTo>
                    <a:pt x="627" y="200"/>
                  </a:lnTo>
                  <a:lnTo>
                    <a:pt x="638" y="213"/>
                  </a:lnTo>
                  <a:lnTo>
                    <a:pt x="646" y="225"/>
                  </a:lnTo>
                  <a:lnTo>
                    <a:pt x="650" y="237"/>
                  </a:lnTo>
                  <a:lnTo>
                    <a:pt x="650" y="255"/>
                  </a:lnTo>
                  <a:lnTo>
                    <a:pt x="650" y="273"/>
                  </a:lnTo>
                  <a:lnTo>
                    <a:pt x="646" y="284"/>
                  </a:lnTo>
                  <a:lnTo>
                    <a:pt x="638" y="296"/>
                  </a:lnTo>
                  <a:lnTo>
                    <a:pt x="627" y="312"/>
                  </a:lnTo>
                  <a:lnTo>
                    <a:pt x="611" y="320"/>
                  </a:lnTo>
                  <a:lnTo>
                    <a:pt x="599" y="324"/>
                  </a:lnTo>
                  <a:lnTo>
                    <a:pt x="585" y="326"/>
                  </a:lnTo>
                  <a:lnTo>
                    <a:pt x="571" y="326"/>
                  </a:lnTo>
                  <a:lnTo>
                    <a:pt x="560" y="320"/>
                  </a:lnTo>
                  <a:lnTo>
                    <a:pt x="540" y="308"/>
                  </a:lnTo>
                  <a:lnTo>
                    <a:pt x="532" y="308"/>
                  </a:lnTo>
                  <a:lnTo>
                    <a:pt x="520" y="314"/>
                  </a:lnTo>
                  <a:lnTo>
                    <a:pt x="506" y="330"/>
                  </a:lnTo>
                  <a:lnTo>
                    <a:pt x="506" y="507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181" y="2"/>
                  </a:lnTo>
                  <a:lnTo>
                    <a:pt x="195" y="16"/>
                  </a:lnTo>
                  <a:lnTo>
                    <a:pt x="199" y="30"/>
                  </a:lnTo>
                  <a:lnTo>
                    <a:pt x="199" y="36"/>
                  </a:lnTo>
                  <a:lnTo>
                    <a:pt x="187" y="55"/>
                  </a:lnTo>
                  <a:lnTo>
                    <a:pt x="181" y="69"/>
                  </a:lnTo>
                  <a:lnTo>
                    <a:pt x="181" y="83"/>
                  </a:lnTo>
                  <a:lnTo>
                    <a:pt x="183" y="95"/>
                  </a:lnTo>
                  <a:lnTo>
                    <a:pt x="187" y="109"/>
                  </a:lnTo>
                  <a:lnTo>
                    <a:pt x="195" y="123"/>
                  </a:lnTo>
                  <a:lnTo>
                    <a:pt x="211" y="136"/>
                  </a:lnTo>
                  <a:lnTo>
                    <a:pt x="223" y="142"/>
                  </a:lnTo>
                  <a:lnTo>
                    <a:pt x="234" y="148"/>
                  </a:lnTo>
                  <a:lnTo>
                    <a:pt x="252" y="148"/>
                  </a:lnTo>
                  <a:lnTo>
                    <a:pt x="270" y="148"/>
                  </a:lnTo>
                  <a:lnTo>
                    <a:pt x="282" y="142"/>
                  </a:lnTo>
                  <a:lnTo>
                    <a:pt x="296" y="136"/>
                  </a:lnTo>
                  <a:lnTo>
                    <a:pt x="309" y="123"/>
                  </a:lnTo>
                  <a:lnTo>
                    <a:pt x="317" y="109"/>
                  </a:lnTo>
                  <a:lnTo>
                    <a:pt x="323" y="95"/>
                  </a:lnTo>
                  <a:lnTo>
                    <a:pt x="323" y="83"/>
                  </a:lnTo>
                  <a:lnTo>
                    <a:pt x="323" y="69"/>
                  </a:lnTo>
                  <a:lnTo>
                    <a:pt x="317" y="55"/>
                  </a:lnTo>
                  <a:lnTo>
                    <a:pt x="307" y="38"/>
                  </a:lnTo>
                  <a:lnTo>
                    <a:pt x="307" y="30"/>
                  </a:lnTo>
                  <a:lnTo>
                    <a:pt x="311" y="16"/>
                  </a:lnTo>
                  <a:lnTo>
                    <a:pt x="323" y="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7C8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Patient Factors         </a:t>
              </a: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B9E1E136-30B7-47D9-95D4-FD7C9E4846AA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2300889" y="4994435"/>
              <a:ext cx="1562004" cy="1655069"/>
            </a:xfrm>
            <a:custGeom>
              <a:avLst/>
              <a:gdLst>
                <a:gd name="T0" fmla="*/ 3308 w 505"/>
                <a:gd name="T1" fmla="*/ 777 h 649"/>
                <a:gd name="T2" fmla="*/ 3219 w 505"/>
                <a:gd name="T3" fmla="*/ 1853 h 649"/>
                <a:gd name="T4" fmla="*/ 3086 w 505"/>
                <a:gd name="T5" fmla="*/ 1874 h 649"/>
                <a:gd name="T6" fmla="*/ 2882 w 505"/>
                <a:gd name="T7" fmla="*/ 1787 h 649"/>
                <a:gd name="T8" fmla="*/ 2713 w 505"/>
                <a:gd name="T9" fmla="*/ 1787 h 649"/>
                <a:gd name="T10" fmla="*/ 2521 w 505"/>
                <a:gd name="T11" fmla="*/ 1861 h 649"/>
                <a:gd name="T12" fmla="*/ 2392 w 505"/>
                <a:gd name="T13" fmla="*/ 2009 h 649"/>
                <a:gd name="T14" fmla="*/ 2367 w 505"/>
                <a:gd name="T15" fmla="*/ 2175 h 649"/>
                <a:gd name="T16" fmla="*/ 2392 w 505"/>
                <a:gd name="T17" fmla="*/ 2334 h 649"/>
                <a:gd name="T18" fmla="*/ 2521 w 505"/>
                <a:gd name="T19" fmla="*/ 2477 h 649"/>
                <a:gd name="T20" fmla="*/ 2713 w 505"/>
                <a:gd name="T21" fmla="*/ 2551 h 649"/>
                <a:gd name="T22" fmla="*/ 2882 w 505"/>
                <a:gd name="T23" fmla="*/ 2563 h 649"/>
                <a:gd name="T24" fmla="*/ 3086 w 505"/>
                <a:gd name="T25" fmla="*/ 2464 h 649"/>
                <a:gd name="T26" fmla="*/ 3219 w 505"/>
                <a:gd name="T27" fmla="*/ 2485 h 649"/>
                <a:gd name="T28" fmla="*/ 3308 w 505"/>
                <a:gd name="T29" fmla="*/ 3555 h 649"/>
                <a:gd name="T30" fmla="*/ 0 w 505"/>
                <a:gd name="T31" fmla="*/ 2586 h 649"/>
                <a:gd name="T32" fmla="*/ 92 w 505"/>
                <a:gd name="T33" fmla="*/ 2485 h 649"/>
                <a:gd name="T34" fmla="*/ 225 w 505"/>
                <a:gd name="T35" fmla="*/ 2464 h 649"/>
                <a:gd name="T36" fmla="*/ 438 w 505"/>
                <a:gd name="T37" fmla="*/ 2563 h 649"/>
                <a:gd name="T38" fmla="*/ 610 w 505"/>
                <a:gd name="T39" fmla="*/ 2551 h 649"/>
                <a:gd name="T40" fmla="*/ 805 w 505"/>
                <a:gd name="T41" fmla="*/ 2477 h 649"/>
                <a:gd name="T42" fmla="*/ 917 w 505"/>
                <a:gd name="T43" fmla="*/ 2334 h 649"/>
                <a:gd name="T44" fmla="*/ 956 w 505"/>
                <a:gd name="T45" fmla="*/ 2175 h 649"/>
                <a:gd name="T46" fmla="*/ 917 w 505"/>
                <a:gd name="T47" fmla="*/ 2009 h 649"/>
                <a:gd name="T48" fmla="*/ 805 w 505"/>
                <a:gd name="T49" fmla="*/ 1861 h 649"/>
                <a:gd name="T50" fmla="*/ 610 w 505"/>
                <a:gd name="T51" fmla="*/ 1787 h 649"/>
                <a:gd name="T52" fmla="*/ 438 w 505"/>
                <a:gd name="T53" fmla="*/ 1787 h 649"/>
                <a:gd name="T54" fmla="*/ 234 w 505"/>
                <a:gd name="T55" fmla="*/ 1874 h 649"/>
                <a:gd name="T56" fmla="*/ 92 w 505"/>
                <a:gd name="T57" fmla="*/ 1853 h 649"/>
                <a:gd name="T58" fmla="*/ 0 w 505"/>
                <a:gd name="T59" fmla="*/ 777 h 649"/>
                <a:gd name="T60" fmla="*/ 1205 w 505"/>
                <a:gd name="T61" fmla="*/ 790 h 649"/>
                <a:gd name="T62" fmla="*/ 1317 w 505"/>
                <a:gd name="T63" fmla="*/ 647 h 649"/>
                <a:gd name="T64" fmla="*/ 1233 w 505"/>
                <a:gd name="T65" fmla="*/ 509 h 649"/>
                <a:gd name="T66" fmla="*/ 1194 w 505"/>
                <a:gd name="T67" fmla="*/ 358 h 649"/>
                <a:gd name="T68" fmla="*/ 1233 w 505"/>
                <a:gd name="T69" fmla="*/ 215 h 649"/>
                <a:gd name="T70" fmla="*/ 1383 w 505"/>
                <a:gd name="T71" fmla="*/ 65 h 649"/>
                <a:gd name="T72" fmla="*/ 1551 w 505"/>
                <a:gd name="T73" fmla="*/ 0 h 649"/>
                <a:gd name="T74" fmla="*/ 1781 w 505"/>
                <a:gd name="T75" fmla="*/ 0 h 649"/>
                <a:gd name="T76" fmla="*/ 1941 w 505"/>
                <a:gd name="T77" fmla="*/ 65 h 649"/>
                <a:gd name="T78" fmla="*/ 2098 w 505"/>
                <a:gd name="T79" fmla="*/ 215 h 649"/>
                <a:gd name="T80" fmla="*/ 2135 w 505"/>
                <a:gd name="T81" fmla="*/ 358 h 649"/>
                <a:gd name="T82" fmla="*/ 2098 w 505"/>
                <a:gd name="T83" fmla="*/ 509 h 649"/>
                <a:gd name="T84" fmla="*/ 2017 w 505"/>
                <a:gd name="T85" fmla="*/ 647 h 649"/>
                <a:gd name="T86" fmla="*/ 2122 w 505"/>
                <a:gd name="T87" fmla="*/ 790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5"/>
                <a:gd name="T133" fmla="*/ 0 h 649"/>
                <a:gd name="T134" fmla="*/ 505 w 505"/>
                <a:gd name="T135" fmla="*/ 649 h 6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5" h="649">
                  <a:moveTo>
                    <a:pt x="328" y="142"/>
                  </a:moveTo>
                  <a:lnTo>
                    <a:pt x="505" y="142"/>
                  </a:lnTo>
                  <a:lnTo>
                    <a:pt x="505" y="328"/>
                  </a:lnTo>
                  <a:lnTo>
                    <a:pt x="491" y="338"/>
                  </a:lnTo>
                  <a:lnTo>
                    <a:pt x="479" y="344"/>
                  </a:lnTo>
                  <a:lnTo>
                    <a:pt x="471" y="342"/>
                  </a:lnTo>
                  <a:lnTo>
                    <a:pt x="454" y="330"/>
                  </a:lnTo>
                  <a:lnTo>
                    <a:pt x="440" y="326"/>
                  </a:lnTo>
                  <a:lnTo>
                    <a:pt x="426" y="326"/>
                  </a:lnTo>
                  <a:lnTo>
                    <a:pt x="414" y="326"/>
                  </a:lnTo>
                  <a:lnTo>
                    <a:pt x="400" y="330"/>
                  </a:lnTo>
                  <a:lnTo>
                    <a:pt x="385" y="340"/>
                  </a:lnTo>
                  <a:lnTo>
                    <a:pt x="373" y="355"/>
                  </a:lnTo>
                  <a:lnTo>
                    <a:pt x="365" y="367"/>
                  </a:lnTo>
                  <a:lnTo>
                    <a:pt x="361" y="379"/>
                  </a:lnTo>
                  <a:lnTo>
                    <a:pt x="361" y="397"/>
                  </a:lnTo>
                  <a:lnTo>
                    <a:pt x="361" y="415"/>
                  </a:lnTo>
                  <a:lnTo>
                    <a:pt x="365" y="426"/>
                  </a:lnTo>
                  <a:lnTo>
                    <a:pt x="373" y="438"/>
                  </a:lnTo>
                  <a:lnTo>
                    <a:pt x="385" y="452"/>
                  </a:lnTo>
                  <a:lnTo>
                    <a:pt x="400" y="462"/>
                  </a:lnTo>
                  <a:lnTo>
                    <a:pt x="414" y="466"/>
                  </a:lnTo>
                  <a:lnTo>
                    <a:pt x="426" y="468"/>
                  </a:lnTo>
                  <a:lnTo>
                    <a:pt x="440" y="468"/>
                  </a:lnTo>
                  <a:lnTo>
                    <a:pt x="454" y="462"/>
                  </a:lnTo>
                  <a:lnTo>
                    <a:pt x="471" y="450"/>
                  </a:lnTo>
                  <a:lnTo>
                    <a:pt x="479" y="450"/>
                  </a:lnTo>
                  <a:lnTo>
                    <a:pt x="491" y="454"/>
                  </a:lnTo>
                  <a:lnTo>
                    <a:pt x="505" y="472"/>
                  </a:lnTo>
                  <a:lnTo>
                    <a:pt x="505" y="649"/>
                  </a:lnTo>
                  <a:lnTo>
                    <a:pt x="0" y="649"/>
                  </a:lnTo>
                  <a:lnTo>
                    <a:pt x="0" y="472"/>
                  </a:lnTo>
                  <a:lnTo>
                    <a:pt x="0" y="468"/>
                  </a:lnTo>
                  <a:lnTo>
                    <a:pt x="14" y="454"/>
                  </a:lnTo>
                  <a:lnTo>
                    <a:pt x="28" y="450"/>
                  </a:lnTo>
                  <a:lnTo>
                    <a:pt x="34" y="450"/>
                  </a:lnTo>
                  <a:lnTo>
                    <a:pt x="54" y="462"/>
                  </a:lnTo>
                  <a:lnTo>
                    <a:pt x="67" y="468"/>
                  </a:lnTo>
                  <a:lnTo>
                    <a:pt x="79" y="468"/>
                  </a:lnTo>
                  <a:lnTo>
                    <a:pt x="93" y="466"/>
                  </a:lnTo>
                  <a:lnTo>
                    <a:pt x="107" y="462"/>
                  </a:lnTo>
                  <a:lnTo>
                    <a:pt x="123" y="452"/>
                  </a:lnTo>
                  <a:lnTo>
                    <a:pt x="134" y="438"/>
                  </a:lnTo>
                  <a:lnTo>
                    <a:pt x="140" y="426"/>
                  </a:lnTo>
                  <a:lnTo>
                    <a:pt x="146" y="415"/>
                  </a:lnTo>
                  <a:lnTo>
                    <a:pt x="146" y="397"/>
                  </a:lnTo>
                  <a:lnTo>
                    <a:pt x="146" y="379"/>
                  </a:lnTo>
                  <a:lnTo>
                    <a:pt x="140" y="367"/>
                  </a:lnTo>
                  <a:lnTo>
                    <a:pt x="134" y="355"/>
                  </a:lnTo>
                  <a:lnTo>
                    <a:pt x="123" y="340"/>
                  </a:lnTo>
                  <a:lnTo>
                    <a:pt x="107" y="330"/>
                  </a:lnTo>
                  <a:lnTo>
                    <a:pt x="93" y="326"/>
                  </a:lnTo>
                  <a:lnTo>
                    <a:pt x="79" y="326"/>
                  </a:lnTo>
                  <a:lnTo>
                    <a:pt x="67" y="326"/>
                  </a:lnTo>
                  <a:lnTo>
                    <a:pt x="54" y="330"/>
                  </a:lnTo>
                  <a:lnTo>
                    <a:pt x="36" y="342"/>
                  </a:lnTo>
                  <a:lnTo>
                    <a:pt x="28" y="344"/>
                  </a:lnTo>
                  <a:lnTo>
                    <a:pt x="14" y="338"/>
                  </a:lnTo>
                  <a:lnTo>
                    <a:pt x="0" y="328"/>
                  </a:lnTo>
                  <a:lnTo>
                    <a:pt x="0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96" y="132"/>
                  </a:lnTo>
                  <a:lnTo>
                    <a:pt x="201" y="118"/>
                  </a:lnTo>
                  <a:lnTo>
                    <a:pt x="201" y="111"/>
                  </a:lnTo>
                  <a:lnTo>
                    <a:pt x="188" y="93"/>
                  </a:lnTo>
                  <a:lnTo>
                    <a:pt x="184" y="79"/>
                  </a:lnTo>
                  <a:lnTo>
                    <a:pt x="182" y="65"/>
                  </a:lnTo>
                  <a:lnTo>
                    <a:pt x="184" y="53"/>
                  </a:lnTo>
                  <a:lnTo>
                    <a:pt x="188" y="39"/>
                  </a:lnTo>
                  <a:lnTo>
                    <a:pt x="197" y="24"/>
                  </a:lnTo>
                  <a:lnTo>
                    <a:pt x="211" y="12"/>
                  </a:lnTo>
                  <a:lnTo>
                    <a:pt x="223" y="4"/>
                  </a:lnTo>
                  <a:lnTo>
                    <a:pt x="237" y="0"/>
                  </a:lnTo>
                  <a:lnTo>
                    <a:pt x="253" y="0"/>
                  </a:lnTo>
                  <a:lnTo>
                    <a:pt x="272" y="0"/>
                  </a:lnTo>
                  <a:lnTo>
                    <a:pt x="284" y="4"/>
                  </a:lnTo>
                  <a:lnTo>
                    <a:pt x="296" y="12"/>
                  </a:lnTo>
                  <a:lnTo>
                    <a:pt x="310" y="24"/>
                  </a:lnTo>
                  <a:lnTo>
                    <a:pt x="320" y="39"/>
                  </a:lnTo>
                  <a:lnTo>
                    <a:pt x="324" y="53"/>
                  </a:lnTo>
                  <a:lnTo>
                    <a:pt x="326" y="65"/>
                  </a:lnTo>
                  <a:lnTo>
                    <a:pt x="324" y="79"/>
                  </a:lnTo>
                  <a:lnTo>
                    <a:pt x="320" y="93"/>
                  </a:lnTo>
                  <a:lnTo>
                    <a:pt x="308" y="111"/>
                  </a:lnTo>
                  <a:lnTo>
                    <a:pt x="308" y="118"/>
                  </a:lnTo>
                  <a:lnTo>
                    <a:pt x="312" y="132"/>
                  </a:lnTo>
                  <a:lnTo>
                    <a:pt x="324" y="144"/>
                  </a:lnTo>
                  <a:lnTo>
                    <a:pt x="328" y="1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Translational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medicine</a:t>
              </a: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E95D4533-6EE5-456F-AF05-64FA73D8C50C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416607" y="5357565"/>
              <a:ext cx="2001677" cy="1291938"/>
            </a:xfrm>
            <a:custGeom>
              <a:avLst/>
              <a:gdLst>
                <a:gd name="T0" fmla="*/ 4229 w 648"/>
                <a:gd name="T1" fmla="*/ 0 h 507"/>
                <a:gd name="T2" fmla="*/ 4145 w 648"/>
                <a:gd name="T3" fmla="*/ 1071 h 507"/>
                <a:gd name="T4" fmla="*/ 4012 w 648"/>
                <a:gd name="T5" fmla="*/ 1092 h 507"/>
                <a:gd name="T6" fmla="*/ 3807 w 648"/>
                <a:gd name="T7" fmla="*/ 1006 h 507"/>
                <a:gd name="T8" fmla="*/ 3629 w 648"/>
                <a:gd name="T9" fmla="*/ 1006 h 507"/>
                <a:gd name="T10" fmla="*/ 3448 w 648"/>
                <a:gd name="T11" fmla="*/ 1083 h 507"/>
                <a:gd name="T12" fmla="*/ 3315 w 648"/>
                <a:gd name="T13" fmla="*/ 1228 h 507"/>
                <a:gd name="T14" fmla="*/ 3297 w 648"/>
                <a:gd name="T15" fmla="*/ 1393 h 507"/>
                <a:gd name="T16" fmla="*/ 3315 w 648"/>
                <a:gd name="T17" fmla="*/ 1552 h 507"/>
                <a:gd name="T18" fmla="*/ 3448 w 648"/>
                <a:gd name="T19" fmla="*/ 1694 h 507"/>
                <a:gd name="T20" fmla="*/ 3629 w 648"/>
                <a:gd name="T21" fmla="*/ 1772 h 507"/>
                <a:gd name="T22" fmla="*/ 3807 w 648"/>
                <a:gd name="T23" fmla="*/ 1781 h 507"/>
                <a:gd name="T24" fmla="*/ 4012 w 648"/>
                <a:gd name="T25" fmla="*/ 1682 h 507"/>
                <a:gd name="T26" fmla="*/ 4145 w 648"/>
                <a:gd name="T27" fmla="*/ 1707 h 507"/>
                <a:gd name="T28" fmla="*/ 4229 w 648"/>
                <a:gd name="T29" fmla="*/ 2771 h 507"/>
                <a:gd name="T30" fmla="*/ 940 w 648"/>
                <a:gd name="T31" fmla="*/ 1802 h 507"/>
                <a:gd name="T32" fmla="*/ 848 w 648"/>
                <a:gd name="T33" fmla="*/ 1707 h 507"/>
                <a:gd name="T34" fmla="*/ 719 w 648"/>
                <a:gd name="T35" fmla="*/ 1682 h 507"/>
                <a:gd name="T36" fmla="*/ 518 w 648"/>
                <a:gd name="T37" fmla="*/ 1781 h 507"/>
                <a:gd name="T38" fmla="*/ 333 w 648"/>
                <a:gd name="T39" fmla="*/ 1772 h 507"/>
                <a:gd name="T40" fmla="*/ 157 w 648"/>
                <a:gd name="T41" fmla="*/ 1694 h 507"/>
                <a:gd name="T42" fmla="*/ 24 w 648"/>
                <a:gd name="T43" fmla="*/ 1552 h 507"/>
                <a:gd name="T44" fmla="*/ 0 w 648"/>
                <a:gd name="T45" fmla="*/ 1393 h 507"/>
                <a:gd name="T46" fmla="*/ 24 w 648"/>
                <a:gd name="T47" fmla="*/ 1228 h 507"/>
                <a:gd name="T48" fmla="*/ 157 w 648"/>
                <a:gd name="T49" fmla="*/ 1083 h 507"/>
                <a:gd name="T50" fmla="*/ 333 w 648"/>
                <a:gd name="T51" fmla="*/ 1006 h 507"/>
                <a:gd name="T52" fmla="*/ 518 w 648"/>
                <a:gd name="T53" fmla="*/ 1006 h 507"/>
                <a:gd name="T54" fmla="*/ 719 w 648"/>
                <a:gd name="T55" fmla="*/ 1092 h 507"/>
                <a:gd name="T56" fmla="*/ 848 w 648"/>
                <a:gd name="T57" fmla="*/ 1071 h 507"/>
                <a:gd name="T58" fmla="*/ 940 w 648"/>
                <a:gd name="T59" fmla="*/ 0 h 507"/>
                <a:gd name="T60" fmla="*/ 2134 w 648"/>
                <a:gd name="T61" fmla="*/ 12 h 507"/>
                <a:gd name="T62" fmla="*/ 2252 w 648"/>
                <a:gd name="T63" fmla="*/ 151 h 507"/>
                <a:gd name="T64" fmla="*/ 2172 w 648"/>
                <a:gd name="T65" fmla="*/ 301 h 507"/>
                <a:gd name="T66" fmla="*/ 2134 w 648"/>
                <a:gd name="T67" fmla="*/ 444 h 507"/>
                <a:gd name="T68" fmla="*/ 2172 w 648"/>
                <a:gd name="T69" fmla="*/ 595 h 507"/>
                <a:gd name="T70" fmla="*/ 2330 w 648"/>
                <a:gd name="T71" fmla="*/ 745 h 507"/>
                <a:gd name="T72" fmla="*/ 2480 w 648"/>
                <a:gd name="T73" fmla="*/ 810 h 507"/>
                <a:gd name="T74" fmla="*/ 2714 w 648"/>
                <a:gd name="T75" fmla="*/ 810 h 507"/>
                <a:gd name="T76" fmla="*/ 2878 w 648"/>
                <a:gd name="T77" fmla="*/ 745 h 507"/>
                <a:gd name="T78" fmla="*/ 3022 w 648"/>
                <a:gd name="T79" fmla="*/ 595 h 507"/>
                <a:gd name="T80" fmla="*/ 3059 w 648"/>
                <a:gd name="T81" fmla="*/ 444 h 507"/>
                <a:gd name="T82" fmla="*/ 3022 w 648"/>
                <a:gd name="T83" fmla="*/ 301 h 507"/>
                <a:gd name="T84" fmla="*/ 2943 w 648"/>
                <a:gd name="T85" fmla="*/ 151 h 507"/>
                <a:gd name="T86" fmla="*/ 3059 w 648"/>
                <a:gd name="T87" fmla="*/ 12 h 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8"/>
                <a:gd name="T133" fmla="*/ 0 h 507"/>
                <a:gd name="T134" fmla="*/ 648 w 648"/>
                <a:gd name="T135" fmla="*/ 507 h 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8" h="507">
                  <a:moveTo>
                    <a:pt x="473" y="0"/>
                  </a:moveTo>
                  <a:lnTo>
                    <a:pt x="648" y="0"/>
                  </a:lnTo>
                  <a:lnTo>
                    <a:pt x="648" y="186"/>
                  </a:lnTo>
                  <a:lnTo>
                    <a:pt x="635" y="196"/>
                  </a:lnTo>
                  <a:lnTo>
                    <a:pt x="623" y="202"/>
                  </a:lnTo>
                  <a:lnTo>
                    <a:pt x="615" y="200"/>
                  </a:lnTo>
                  <a:lnTo>
                    <a:pt x="597" y="188"/>
                  </a:lnTo>
                  <a:lnTo>
                    <a:pt x="583" y="184"/>
                  </a:lnTo>
                  <a:lnTo>
                    <a:pt x="570" y="184"/>
                  </a:lnTo>
                  <a:lnTo>
                    <a:pt x="556" y="184"/>
                  </a:lnTo>
                  <a:lnTo>
                    <a:pt x="542" y="188"/>
                  </a:lnTo>
                  <a:lnTo>
                    <a:pt x="528" y="198"/>
                  </a:lnTo>
                  <a:lnTo>
                    <a:pt x="514" y="213"/>
                  </a:lnTo>
                  <a:lnTo>
                    <a:pt x="508" y="225"/>
                  </a:lnTo>
                  <a:lnTo>
                    <a:pt x="505" y="237"/>
                  </a:lnTo>
                  <a:lnTo>
                    <a:pt x="505" y="255"/>
                  </a:lnTo>
                  <a:lnTo>
                    <a:pt x="505" y="273"/>
                  </a:lnTo>
                  <a:lnTo>
                    <a:pt x="508" y="284"/>
                  </a:lnTo>
                  <a:lnTo>
                    <a:pt x="514" y="296"/>
                  </a:lnTo>
                  <a:lnTo>
                    <a:pt x="528" y="310"/>
                  </a:lnTo>
                  <a:lnTo>
                    <a:pt x="542" y="320"/>
                  </a:lnTo>
                  <a:lnTo>
                    <a:pt x="556" y="324"/>
                  </a:lnTo>
                  <a:lnTo>
                    <a:pt x="570" y="326"/>
                  </a:lnTo>
                  <a:lnTo>
                    <a:pt x="583" y="326"/>
                  </a:lnTo>
                  <a:lnTo>
                    <a:pt x="597" y="320"/>
                  </a:lnTo>
                  <a:lnTo>
                    <a:pt x="615" y="308"/>
                  </a:lnTo>
                  <a:lnTo>
                    <a:pt x="623" y="308"/>
                  </a:lnTo>
                  <a:lnTo>
                    <a:pt x="635" y="312"/>
                  </a:lnTo>
                  <a:lnTo>
                    <a:pt x="648" y="330"/>
                  </a:lnTo>
                  <a:lnTo>
                    <a:pt x="648" y="507"/>
                  </a:lnTo>
                  <a:lnTo>
                    <a:pt x="144" y="507"/>
                  </a:lnTo>
                  <a:lnTo>
                    <a:pt x="144" y="330"/>
                  </a:lnTo>
                  <a:lnTo>
                    <a:pt x="144" y="326"/>
                  </a:lnTo>
                  <a:lnTo>
                    <a:pt x="130" y="312"/>
                  </a:lnTo>
                  <a:lnTo>
                    <a:pt x="118" y="308"/>
                  </a:lnTo>
                  <a:lnTo>
                    <a:pt x="110" y="308"/>
                  </a:lnTo>
                  <a:lnTo>
                    <a:pt x="91" y="320"/>
                  </a:lnTo>
                  <a:lnTo>
                    <a:pt x="79" y="326"/>
                  </a:lnTo>
                  <a:lnTo>
                    <a:pt x="65" y="326"/>
                  </a:lnTo>
                  <a:lnTo>
                    <a:pt x="51" y="324"/>
                  </a:lnTo>
                  <a:lnTo>
                    <a:pt x="39" y="320"/>
                  </a:lnTo>
                  <a:lnTo>
                    <a:pt x="24" y="310"/>
                  </a:lnTo>
                  <a:lnTo>
                    <a:pt x="10" y="296"/>
                  </a:lnTo>
                  <a:lnTo>
                    <a:pt x="4" y="284"/>
                  </a:lnTo>
                  <a:lnTo>
                    <a:pt x="0" y="273"/>
                  </a:lnTo>
                  <a:lnTo>
                    <a:pt x="0" y="255"/>
                  </a:lnTo>
                  <a:lnTo>
                    <a:pt x="0" y="237"/>
                  </a:lnTo>
                  <a:lnTo>
                    <a:pt x="4" y="225"/>
                  </a:lnTo>
                  <a:lnTo>
                    <a:pt x="10" y="213"/>
                  </a:lnTo>
                  <a:lnTo>
                    <a:pt x="24" y="198"/>
                  </a:lnTo>
                  <a:lnTo>
                    <a:pt x="39" y="188"/>
                  </a:lnTo>
                  <a:lnTo>
                    <a:pt x="51" y="184"/>
                  </a:lnTo>
                  <a:lnTo>
                    <a:pt x="65" y="184"/>
                  </a:lnTo>
                  <a:lnTo>
                    <a:pt x="79" y="184"/>
                  </a:lnTo>
                  <a:lnTo>
                    <a:pt x="91" y="188"/>
                  </a:lnTo>
                  <a:lnTo>
                    <a:pt x="110" y="200"/>
                  </a:lnTo>
                  <a:lnTo>
                    <a:pt x="118" y="202"/>
                  </a:lnTo>
                  <a:lnTo>
                    <a:pt x="130" y="196"/>
                  </a:lnTo>
                  <a:lnTo>
                    <a:pt x="144" y="186"/>
                  </a:lnTo>
                  <a:lnTo>
                    <a:pt x="144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41" y="16"/>
                  </a:lnTo>
                  <a:lnTo>
                    <a:pt x="345" y="28"/>
                  </a:lnTo>
                  <a:lnTo>
                    <a:pt x="345" y="36"/>
                  </a:lnTo>
                  <a:lnTo>
                    <a:pt x="333" y="55"/>
                  </a:lnTo>
                  <a:lnTo>
                    <a:pt x="327" y="67"/>
                  </a:lnTo>
                  <a:lnTo>
                    <a:pt x="327" y="81"/>
                  </a:lnTo>
                  <a:lnTo>
                    <a:pt x="327" y="95"/>
                  </a:lnTo>
                  <a:lnTo>
                    <a:pt x="333" y="109"/>
                  </a:lnTo>
                  <a:lnTo>
                    <a:pt x="343" y="123"/>
                  </a:lnTo>
                  <a:lnTo>
                    <a:pt x="357" y="136"/>
                  </a:lnTo>
                  <a:lnTo>
                    <a:pt x="369" y="142"/>
                  </a:lnTo>
                  <a:lnTo>
                    <a:pt x="380" y="148"/>
                  </a:lnTo>
                  <a:lnTo>
                    <a:pt x="398" y="148"/>
                  </a:lnTo>
                  <a:lnTo>
                    <a:pt x="416" y="148"/>
                  </a:lnTo>
                  <a:lnTo>
                    <a:pt x="428" y="142"/>
                  </a:lnTo>
                  <a:lnTo>
                    <a:pt x="441" y="136"/>
                  </a:lnTo>
                  <a:lnTo>
                    <a:pt x="455" y="123"/>
                  </a:lnTo>
                  <a:lnTo>
                    <a:pt x="463" y="109"/>
                  </a:lnTo>
                  <a:lnTo>
                    <a:pt x="469" y="95"/>
                  </a:lnTo>
                  <a:lnTo>
                    <a:pt x="469" y="81"/>
                  </a:lnTo>
                  <a:lnTo>
                    <a:pt x="469" y="67"/>
                  </a:lnTo>
                  <a:lnTo>
                    <a:pt x="463" y="55"/>
                  </a:lnTo>
                  <a:lnTo>
                    <a:pt x="451" y="36"/>
                  </a:lnTo>
                  <a:lnTo>
                    <a:pt x="451" y="28"/>
                  </a:lnTo>
                  <a:lnTo>
                    <a:pt x="455" y="16"/>
                  </a:lnTo>
                  <a:lnTo>
                    <a:pt x="469" y="2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endParaRPr lang="en-GB" sz="1350" b="1" kern="0" dirty="0"/>
            </a:p>
            <a:p>
              <a:pPr algn="ctr" defTabSz="622021">
                <a:defRPr/>
              </a:pPr>
              <a:endParaRPr lang="en-GB" sz="1350" b="1" kern="0" dirty="0"/>
            </a:p>
            <a:p>
              <a:pPr algn="ctr" defTabSz="622021">
                <a:defRPr/>
              </a:pPr>
              <a:r>
                <a:rPr lang="en-GB" sz="1350" b="1" kern="0" dirty="0"/>
                <a:t>Characterization    </a:t>
              </a:r>
            </a:p>
            <a:p>
              <a:pPr algn="ctr" defTabSz="622021">
                <a:defRPr/>
              </a:pPr>
              <a:r>
                <a:rPr lang="en-GB" sz="1350" b="1" kern="0" dirty="0"/>
                <a:t>Based</a:t>
              </a:r>
            </a:p>
            <a:p>
              <a:pPr algn="ctr" defTabSz="622021">
                <a:defRPr/>
              </a:pPr>
              <a:r>
                <a:rPr lang="en-GB" sz="1350" b="1" kern="0" dirty="0"/>
                <a:t>Approaches</a:t>
              </a:r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3E92E83D-C07C-4D75-B2CD-878B648195C5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970342" y="5357565"/>
              <a:ext cx="2456228" cy="1291938"/>
            </a:xfrm>
            <a:custGeom>
              <a:avLst/>
              <a:gdLst>
                <a:gd name="T0" fmla="*/ 4241 w 796"/>
                <a:gd name="T1" fmla="*/ 0 h 507"/>
                <a:gd name="T2" fmla="*/ 4322 w 796"/>
                <a:gd name="T3" fmla="*/ 1071 h 507"/>
                <a:gd name="T4" fmla="*/ 4443 w 796"/>
                <a:gd name="T5" fmla="*/ 1092 h 507"/>
                <a:gd name="T6" fmla="*/ 4667 w 796"/>
                <a:gd name="T7" fmla="*/ 1006 h 507"/>
                <a:gd name="T8" fmla="*/ 4828 w 796"/>
                <a:gd name="T9" fmla="*/ 1006 h 507"/>
                <a:gd name="T10" fmla="*/ 5009 w 796"/>
                <a:gd name="T11" fmla="*/ 1083 h 507"/>
                <a:gd name="T12" fmla="*/ 5141 w 796"/>
                <a:gd name="T13" fmla="*/ 1228 h 507"/>
                <a:gd name="T14" fmla="*/ 5179 w 796"/>
                <a:gd name="T15" fmla="*/ 1393 h 507"/>
                <a:gd name="T16" fmla="*/ 5141 w 796"/>
                <a:gd name="T17" fmla="*/ 1552 h 507"/>
                <a:gd name="T18" fmla="*/ 5009 w 796"/>
                <a:gd name="T19" fmla="*/ 1694 h 507"/>
                <a:gd name="T20" fmla="*/ 4828 w 796"/>
                <a:gd name="T21" fmla="*/ 1772 h 507"/>
                <a:gd name="T22" fmla="*/ 4667 w 796"/>
                <a:gd name="T23" fmla="*/ 1781 h 507"/>
                <a:gd name="T24" fmla="*/ 4443 w 796"/>
                <a:gd name="T25" fmla="*/ 1682 h 507"/>
                <a:gd name="T26" fmla="*/ 4322 w 796"/>
                <a:gd name="T27" fmla="*/ 1707 h 507"/>
                <a:gd name="T28" fmla="*/ 4241 w 796"/>
                <a:gd name="T29" fmla="*/ 2771 h 507"/>
                <a:gd name="T30" fmla="*/ 945 w 796"/>
                <a:gd name="T31" fmla="*/ 1802 h 507"/>
                <a:gd name="T32" fmla="*/ 857 w 796"/>
                <a:gd name="T33" fmla="*/ 1707 h 507"/>
                <a:gd name="T34" fmla="*/ 728 w 796"/>
                <a:gd name="T35" fmla="*/ 1682 h 507"/>
                <a:gd name="T36" fmla="*/ 519 w 796"/>
                <a:gd name="T37" fmla="*/ 1781 h 507"/>
                <a:gd name="T38" fmla="*/ 345 w 796"/>
                <a:gd name="T39" fmla="*/ 1772 h 507"/>
                <a:gd name="T40" fmla="*/ 164 w 796"/>
                <a:gd name="T41" fmla="*/ 1694 h 507"/>
                <a:gd name="T42" fmla="*/ 32 w 796"/>
                <a:gd name="T43" fmla="*/ 1552 h 507"/>
                <a:gd name="T44" fmla="*/ 0 w 796"/>
                <a:gd name="T45" fmla="*/ 1393 h 507"/>
                <a:gd name="T46" fmla="*/ 32 w 796"/>
                <a:gd name="T47" fmla="*/ 1228 h 507"/>
                <a:gd name="T48" fmla="*/ 164 w 796"/>
                <a:gd name="T49" fmla="*/ 1083 h 507"/>
                <a:gd name="T50" fmla="*/ 345 w 796"/>
                <a:gd name="T51" fmla="*/ 1006 h 507"/>
                <a:gd name="T52" fmla="*/ 519 w 796"/>
                <a:gd name="T53" fmla="*/ 1006 h 507"/>
                <a:gd name="T54" fmla="*/ 728 w 796"/>
                <a:gd name="T55" fmla="*/ 1092 h 507"/>
                <a:gd name="T56" fmla="*/ 857 w 796"/>
                <a:gd name="T57" fmla="*/ 1071 h 507"/>
                <a:gd name="T58" fmla="*/ 945 w 796"/>
                <a:gd name="T59" fmla="*/ 0 h 507"/>
                <a:gd name="T60" fmla="*/ 2126 w 796"/>
                <a:gd name="T61" fmla="*/ 12 h 507"/>
                <a:gd name="T62" fmla="*/ 2238 w 796"/>
                <a:gd name="T63" fmla="*/ 164 h 507"/>
                <a:gd name="T64" fmla="*/ 2167 w 796"/>
                <a:gd name="T65" fmla="*/ 301 h 507"/>
                <a:gd name="T66" fmla="*/ 2126 w 796"/>
                <a:gd name="T67" fmla="*/ 453 h 507"/>
                <a:gd name="T68" fmla="*/ 2167 w 796"/>
                <a:gd name="T69" fmla="*/ 595 h 507"/>
                <a:gd name="T70" fmla="*/ 2317 w 796"/>
                <a:gd name="T71" fmla="*/ 745 h 507"/>
                <a:gd name="T72" fmla="*/ 2472 w 796"/>
                <a:gd name="T73" fmla="*/ 810 h 507"/>
                <a:gd name="T74" fmla="*/ 2701 w 796"/>
                <a:gd name="T75" fmla="*/ 810 h 507"/>
                <a:gd name="T76" fmla="*/ 2867 w 796"/>
                <a:gd name="T77" fmla="*/ 745 h 507"/>
                <a:gd name="T78" fmla="*/ 3011 w 796"/>
                <a:gd name="T79" fmla="*/ 595 h 507"/>
                <a:gd name="T80" fmla="*/ 3063 w 796"/>
                <a:gd name="T81" fmla="*/ 453 h 507"/>
                <a:gd name="T82" fmla="*/ 3011 w 796"/>
                <a:gd name="T83" fmla="*/ 301 h 507"/>
                <a:gd name="T84" fmla="*/ 2948 w 796"/>
                <a:gd name="T85" fmla="*/ 164 h 507"/>
                <a:gd name="T86" fmla="*/ 3052 w 796"/>
                <a:gd name="T87" fmla="*/ 12 h 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6"/>
                <a:gd name="T133" fmla="*/ 0 h 507"/>
                <a:gd name="T134" fmla="*/ 796 w 796"/>
                <a:gd name="T135" fmla="*/ 507 h 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6" h="507">
                  <a:moveTo>
                    <a:pt x="474" y="0"/>
                  </a:moveTo>
                  <a:lnTo>
                    <a:pt x="652" y="0"/>
                  </a:lnTo>
                  <a:lnTo>
                    <a:pt x="652" y="186"/>
                  </a:lnTo>
                  <a:lnTo>
                    <a:pt x="664" y="196"/>
                  </a:lnTo>
                  <a:lnTo>
                    <a:pt x="677" y="202"/>
                  </a:lnTo>
                  <a:lnTo>
                    <a:pt x="683" y="200"/>
                  </a:lnTo>
                  <a:lnTo>
                    <a:pt x="703" y="188"/>
                  </a:lnTo>
                  <a:lnTo>
                    <a:pt x="717" y="184"/>
                  </a:lnTo>
                  <a:lnTo>
                    <a:pt x="731" y="184"/>
                  </a:lnTo>
                  <a:lnTo>
                    <a:pt x="742" y="184"/>
                  </a:lnTo>
                  <a:lnTo>
                    <a:pt x="756" y="188"/>
                  </a:lnTo>
                  <a:lnTo>
                    <a:pt x="770" y="198"/>
                  </a:lnTo>
                  <a:lnTo>
                    <a:pt x="784" y="213"/>
                  </a:lnTo>
                  <a:lnTo>
                    <a:pt x="790" y="225"/>
                  </a:lnTo>
                  <a:lnTo>
                    <a:pt x="796" y="237"/>
                  </a:lnTo>
                  <a:lnTo>
                    <a:pt x="796" y="255"/>
                  </a:lnTo>
                  <a:lnTo>
                    <a:pt x="796" y="273"/>
                  </a:lnTo>
                  <a:lnTo>
                    <a:pt x="790" y="284"/>
                  </a:lnTo>
                  <a:lnTo>
                    <a:pt x="784" y="296"/>
                  </a:lnTo>
                  <a:lnTo>
                    <a:pt x="770" y="310"/>
                  </a:lnTo>
                  <a:lnTo>
                    <a:pt x="756" y="320"/>
                  </a:lnTo>
                  <a:lnTo>
                    <a:pt x="742" y="324"/>
                  </a:lnTo>
                  <a:lnTo>
                    <a:pt x="731" y="326"/>
                  </a:lnTo>
                  <a:lnTo>
                    <a:pt x="717" y="326"/>
                  </a:lnTo>
                  <a:lnTo>
                    <a:pt x="703" y="320"/>
                  </a:lnTo>
                  <a:lnTo>
                    <a:pt x="683" y="308"/>
                  </a:lnTo>
                  <a:lnTo>
                    <a:pt x="677" y="308"/>
                  </a:lnTo>
                  <a:lnTo>
                    <a:pt x="664" y="312"/>
                  </a:lnTo>
                  <a:lnTo>
                    <a:pt x="652" y="330"/>
                  </a:lnTo>
                  <a:lnTo>
                    <a:pt x="652" y="507"/>
                  </a:lnTo>
                  <a:lnTo>
                    <a:pt x="145" y="507"/>
                  </a:lnTo>
                  <a:lnTo>
                    <a:pt x="145" y="330"/>
                  </a:lnTo>
                  <a:lnTo>
                    <a:pt x="145" y="326"/>
                  </a:lnTo>
                  <a:lnTo>
                    <a:pt x="132" y="312"/>
                  </a:lnTo>
                  <a:lnTo>
                    <a:pt x="118" y="308"/>
                  </a:lnTo>
                  <a:lnTo>
                    <a:pt x="112" y="308"/>
                  </a:lnTo>
                  <a:lnTo>
                    <a:pt x="92" y="320"/>
                  </a:lnTo>
                  <a:lnTo>
                    <a:pt x="80" y="326"/>
                  </a:lnTo>
                  <a:lnTo>
                    <a:pt x="67" y="326"/>
                  </a:lnTo>
                  <a:lnTo>
                    <a:pt x="53" y="324"/>
                  </a:lnTo>
                  <a:lnTo>
                    <a:pt x="39" y="320"/>
                  </a:lnTo>
                  <a:lnTo>
                    <a:pt x="25" y="310"/>
                  </a:lnTo>
                  <a:lnTo>
                    <a:pt x="11" y="296"/>
                  </a:lnTo>
                  <a:lnTo>
                    <a:pt x="5" y="284"/>
                  </a:lnTo>
                  <a:lnTo>
                    <a:pt x="0" y="273"/>
                  </a:lnTo>
                  <a:lnTo>
                    <a:pt x="0" y="255"/>
                  </a:lnTo>
                  <a:lnTo>
                    <a:pt x="0" y="237"/>
                  </a:lnTo>
                  <a:lnTo>
                    <a:pt x="5" y="225"/>
                  </a:lnTo>
                  <a:lnTo>
                    <a:pt x="11" y="213"/>
                  </a:lnTo>
                  <a:lnTo>
                    <a:pt x="25" y="198"/>
                  </a:lnTo>
                  <a:lnTo>
                    <a:pt x="39" y="188"/>
                  </a:lnTo>
                  <a:lnTo>
                    <a:pt x="53" y="184"/>
                  </a:lnTo>
                  <a:lnTo>
                    <a:pt x="67" y="184"/>
                  </a:lnTo>
                  <a:lnTo>
                    <a:pt x="80" y="184"/>
                  </a:lnTo>
                  <a:lnTo>
                    <a:pt x="92" y="188"/>
                  </a:lnTo>
                  <a:lnTo>
                    <a:pt x="112" y="200"/>
                  </a:lnTo>
                  <a:lnTo>
                    <a:pt x="118" y="202"/>
                  </a:lnTo>
                  <a:lnTo>
                    <a:pt x="132" y="196"/>
                  </a:lnTo>
                  <a:lnTo>
                    <a:pt x="145" y="186"/>
                  </a:lnTo>
                  <a:lnTo>
                    <a:pt x="145" y="0"/>
                  </a:lnTo>
                  <a:lnTo>
                    <a:pt x="323" y="0"/>
                  </a:lnTo>
                  <a:lnTo>
                    <a:pt x="327" y="2"/>
                  </a:lnTo>
                  <a:lnTo>
                    <a:pt x="340" y="16"/>
                  </a:lnTo>
                  <a:lnTo>
                    <a:pt x="344" y="30"/>
                  </a:lnTo>
                  <a:lnTo>
                    <a:pt x="344" y="36"/>
                  </a:lnTo>
                  <a:lnTo>
                    <a:pt x="333" y="55"/>
                  </a:lnTo>
                  <a:lnTo>
                    <a:pt x="327" y="69"/>
                  </a:lnTo>
                  <a:lnTo>
                    <a:pt x="327" y="83"/>
                  </a:lnTo>
                  <a:lnTo>
                    <a:pt x="329" y="95"/>
                  </a:lnTo>
                  <a:lnTo>
                    <a:pt x="333" y="109"/>
                  </a:lnTo>
                  <a:lnTo>
                    <a:pt x="342" y="123"/>
                  </a:lnTo>
                  <a:lnTo>
                    <a:pt x="356" y="136"/>
                  </a:lnTo>
                  <a:lnTo>
                    <a:pt x="368" y="142"/>
                  </a:lnTo>
                  <a:lnTo>
                    <a:pt x="380" y="148"/>
                  </a:lnTo>
                  <a:lnTo>
                    <a:pt x="398" y="148"/>
                  </a:lnTo>
                  <a:lnTo>
                    <a:pt x="415" y="148"/>
                  </a:lnTo>
                  <a:lnTo>
                    <a:pt x="429" y="142"/>
                  </a:lnTo>
                  <a:lnTo>
                    <a:pt x="441" y="136"/>
                  </a:lnTo>
                  <a:lnTo>
                    <a:pt x="455" y="123"/>
                  </a:lnTo>
                  <a:lnTo>
                    <a:pt x="463" y="109"/>
                  </a:lnTo>
                  <a:lnTo>
                    <a:pt x="469" y="95"/>
                  </a:lnTo>
                  <a:lnTo>
                    <a:pt x="471" y="83"/>
                  </a:lnTo>
                  <a:lnTo>
                    <a:pt x="469" y="69"/>
                  </a:lnTo>
                  <a:lnTo>
                    <a:pt x="463" y="55"/>
                  </a:lnTo>
                  <a:lnTo>
                    <a:pt x="453" y="38"/>
                  </a:lnTo>
                  <a:lnTo>
                    <a:pt x="453" y="30"/>
                  </a:lnTo>
                  <a:lnTo>
                    <a:pt x="457" y="16"/>
                  </a:lnTo>
                  <a:lnTo>
                    <a:pt x="469" y="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DPK</a:t>
              </a:r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A1E18932-F561-4CEF-B9E2-07F8300761B6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6983592" y="4994435"/>
              <a:ext cx="1550432" cy="1655069"/>
            </a:xfrm>
            <a:custGeom>
              <a:avLst/>
              <a:gdLst>
                <a:gd name="T0" fmla="*/ 2134 w 502"/>
                <a:gd name="T1" fmla="*/ 777 h 649"/>
                <a:gd name="T2" fmla="*/ 3276 w 502"/>
                <a:gd name="T3" fmla="*/ 777 h 649"/>
                <a:gd name="T4" fmla="*/ 3276 w 502"/>
                <a:gd name="T5" fmla="*/ 3555 h 649"/>
                <a:gd name="T6" fmla="*/ 0 w 502"/>
                <a:gd name="T7" fmla="*/ 3555 h 649"/>
                <a:gd name="T8" fmla="*/ 0 w 502"/>
                <a:gd name="T9" fmla="*/ 2586 h 649"/>
                <a:gd name="T10" fmla="*/ 77 w 502"/>
                <a:gd name="T11" fmla="*/ 2485 h 649"/>
                <a:gd name="T12" fmla="*/ 164 w 502"/>
                <a:gd name="T13" fmla="*/ 2464 h 649"/>
                <a:gd name="T14" fmla="*/ 202 w 502"/>
                <a:gd name="T15" fmla="*/ 2464 h 649"/>
                <a:gd name="T16" fmla="*/ 333 w 502"/>
                <a:gd name="T17" fmla="*/ 2529 h 649"/>
                <a:gd name="T18" fmla="*/ 422 w 502"/>
                <a:gd name="T19" fmla="*/ 2563 h 649"/>
                <a:gd name="T20" fmla="*/ 518 w 502"/>
                <a:gd name="T21" fmla="*/ 2563 h 649"/>
                <a:gd name="T22" fmla="*/ 587 w 502"/>
                <a:gd name="T23" fmla="*/ 2551 h 649"/>
                <a:gd name="T24" fmla="*/ 676 w 502"/>
                <a:gd name="T25" fmla="*/ 2529 h 649"/>
                <a:gd name="T26" fmla="*/ 768 w 502"/>
                <a:gd name="T27" fmla="*/ 2477 h 649"/>
                <a:gd name="T28" fmla="*/ 863 w 502"/>
                <a:gd name="T29" fmla="*/ 2399 h 649"/>
                <a:gd name="T30" fmla="*/ 901 w 502"/>
                <a:gd name="T31" fmla="*/ 2334 h 649"/>
                <a:gd name="T32" fmla="*/ 940 w 502"/>
                <a:gd name="T33" fmla="*/ 2274 h 649"/>
                <a:gd name="T34" fmla="*/ 940 w 502"/>
                <a:gd name="T35" fmla="*/ 2175 h 649"/>
                <a:gd name="T36" fmla="*/ 940 w 502"/>
                <a:gd name="T37" fmla="*/ 2075 h 649"/>
                <a:gd name="T38" fmla="*/ 901 w 502"/>
                <a:gd name="T39" fmla="*/ 2009 h 649"/>
                <a:gd name="T40" fmla="*/ 863 w 502"/>
                <a:gd name="T41" fmla="*/ 1944 h 649"/>
                <a:gd name="T42" fmla="*/ 768 w 502"/>
                <a:gd name="T43" fmla="*/ 1861 h 649"/>
                <a:gd name="T44" fmla="*/ 676 w 502"/>
                <a:gd name="T45" fmla="*/ 1809 h 649"/>
                <a:gd name="T46" fmla="*/ 587 w 502"/>
                <a:gd name="T47" fmla="*/ 1787 h 649"/>
                <a:gd name="T48" fmla="*/ 518 w 502"/>
                <a:gd name="T49" fmla="*/ 1787 h 649"/>
                <a:gd name="T50" fmla="*/ 422 w 502"/>
                <a:gd name="T51" fmla="*/ 1787 h 649"/>
                <a:gd name="T52" fmla="*/ 333 w 502"/>
                <a:gd name="T53" fmla="*/ 1809 h 649"/>
                <a:gd name="T54" fmla="*/ 217 w 502"/>
                <a:gd name="T55" fmla="*/ 1874 h 649"/>
                <a:gd name="T56" fmla="*/ 164 w 502"/>
                <a:gd name="T57" fmla="*/ 1883 h 649"/>
                <a:gd name="T58" fmla="*/ 77 w 502"/>
                <a:gd name="T59" fmla="*/ 1853 h 649"/>
                <a:gd name="T60" fmla="*/ 0 w 502"/>
                <a:gd name="T61" fmla="*/ 1796 h 649"/>
                <a:gd name="T62" fmla="*/ 0 w 502"/>
                <a:gd name="T63" fmla="*/ 777 h 649"/>
                <a:gd name="T64" fmla="*/ 1194 w 502"/>
                <a:gd name="T65" fmla="*/ 777 h 649"/>
                <a:gd name="T66" fmla="*/ 1181 w 502"/>
                <a:gd name="T67" fmla="*/ 790 h 649"/>
                <a:gd name="T68" fmla="*/ 1271 w 502"/>
                <a:gd name="T69" fmla="*/ 712 h 649"/>
                <a:gd name="T70" fmla="*/ 1299 w 502"/>
                <a:gd name="T71" fmla="*/ 635 h 649"/>
                <a:gd name="T72" fmla="*/ 1299 w 502"/>
                <a:gd name="T73" fmla="*/ 608 h 649"/>
                <a:gd name="T74" fmla="*/ 1218 w 502"/>
                <a:gd name="T75" fmla="*/ 497 h 649"/>
                <a:gd name="T76" fmla="*/ 1181 w 502"/>
                <a:gd name="T77" fmla="*/ 432 h 649"/>
                <a:gd name="T78" fmla="*/ 1181 w 502"/>
                <a:gd name="T79" fmla="*/ 358 h 649"/>
                <a:gd name="T80" fmla="*/ 1194 w 502"/>
                <a:gd name="T81" fmla="*/ 280 h 649"/>
                <a:gd name="T82" fmla="*/ 1218 w 502"/>
                <a:gd name="T83" fmla="*/ 208 h 649"/>
                <a:gd name="T84" fmla="*/ 1286 w 502"/>
                <a:gd name="T85" fmla="*/ 130 h 649"/>
                <a:gd name="T86" fmla="*/ 1375 w 502"/>
                <a:gd name="T87" fmla="*/ 56 h 649"/>
                <a:gd name="T88" fmla="*/ 1448 w 502"/>
                <a:gd name="T89" fmla="*/ 21 h 649"/>
                <a:gd name="T90" fmla="*/ 1527 w 502"/>
                <a:gd name="T91" fmla="*/ 0 h 649"/>
                <a:gd name="T92" fmla="*/ 1644 w 502"/>
                <a:gd name="T93" fmla="*/ 0 h 649"/>
                <a:gd name="T94" fmla="*/ 1764 w 502"/>
                <a:gd name="T95" fmla="*/ 0 h 649"/>
                <a:gd name="T96" fmla="*/ 1854 w 502"/>
                <a:gd name="T97" fmla="*/ 21 h 649"/>
                <a:gd name="T98" fmla="*/ 1925 w 502"/>
                <a:gd name="T99" fmla="*/ 56 h 649"/>
                <a:gd name="T100" fmla="*/ 2014 w 502"/>
                <a:gd name="T101" fmla="*/ 130 h 649"/>
                <a:gd name="T102" fmla="*/ 2067 w 502"/>
                <a:gd name="T103" fmla="*/ 208 h 649"/>
                <a:gd name="T104" fmla="*/ 2110 w 502"/>
                <a:gd name="T105" fmla="*/ 280 h 649"/>
                <a:gd name="T106" fmla="*/ 2110 w 502"/>
                <a:gd name="T107" fmla="*/ 358 h 649"/>
                <a:gd name="T108" fmla="*/ 2110 w 502"/>
                <a:gd name="T109" fmla="*/ 432 h 649"/>
                <a:gd name="T110" fmla="*/ 2067 w 502"/>
                <a:gd name="T111" fmla="*/ 497 h 649"/>
                <a:gd name="T112" fmla="*/ 2005 w 502"/>
                <a:gd name="T113" fmla="*/ 608 h 649"/>
                <a:gd name="T114" fmla="*/ 1990 w 502"/>
                <a:gd name="T115" fmla="*/ 635 h 649"/>
                <a:gd name="T116" fmla="*/ 2029 w 502"/>
                <a:gd name="T117" fmla="*/ 712 h 649"/>
                <a:gd name="T118" fmla="*/ 2110 w 502"/>
                <a:gd name="T119" fmla="*/ 790 h 649"/>
                <a:gd name="T120" fmla="*/ 2134 w 502"/>
                <a:gd name="T121" fmla="*/ 777 h 6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2"/>
                <a:gd name="T184" fmla="*/ 0 h 649"/>
                <a:gd name="T185" fmla="*/ 502 w 502"/>
                <a:gd name="T186" fmla="*/ 649 h 6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2" h="649">
                  <a:moveTo>
                    <a:pt x="327" y="142"/>
                  </a:moveTo>
                  <a:lnTo>
                    <a:pt x="502" y="142"/>
                  </a:lnTo>
                  <a:lnTo>
                    <a:pt x="502" y="649"/>
                  </a:lnTo>
                  <a:lnTo>
                    <a:pt x="0" y="649"/>
                  </a:lnTo>
                  <a:lnTo>
                    <a:pt x="0" y="472"/>
                  </a:lnTo>
                  <a:lnTo>
                    <a:pt x="12" y="454"/>
                  </a:lnTo>
                  <a:lnTo>
                    <a:pt x="25" y="450"/>
                  </a:lnTo>
                  <a:lnTo>
                    <a:pt x="31" y="450"/>
                  </a:lnTo>
                  <a:lnTo>
                    <a:pt x="51" y="462"/>
                  </a:lnTo>
                  <a:lnTo>
                    <a:pt x="65" y="468"/>
                  </a:lnTo>
                  <a:lnTo>
                    <a:pt x="79" y="468"/>
                  </a:lnTo>
                  <a:lnTo>
                    <a:pt x="90" y="466"/>
                  </a:lnTo>
                  <a:lnTo>
                    <a:pt x="104" y="462"/>
                  </a:lnTo>
                  <a:lnTo>
                    <a:pt x="118" y="452"/>
                  </a:lnTo>
                  <a:lnTo>
                    <a:pt x="132" y="438"/>
                  </a:lnTo>
                  <a:lnTo>
                    <a:pt x="138" y="426"/>
                  </a:lnTo>
                  <a:lnTo>
                    <a:pt x="144" y="415"/>
                  </a:lnTo>
                  <a:lnTo>
                    <a:pt x="144" y="397"/>
                  </a:lnTo>
                  <a:lnTo>
                    <a:pt x="144" y="379"/>
                  </a:lnTo>
                  <a:lnTo>
                    <a:pt x="138" y="367"/>
                  </a:lnTo>
                  <a:lnTo>
                    <a:pt x="132" y="355"/>
                  </a:lnTo>
                  <a:lnTo>
                    <a:pt x="118" y="340"/>
                  </a:lnTo>
                  <a:lnTo>
                    <a:pt x="104" y="330"/>
                  </a:lnTo>
                  <a:lnTo>
                    <a:pt x="90" y="326"/>
                  </a:lnTo>
                  <a:lnTo>
                    <a:pt x="79" y="326"/>
                  </a:lnTo>
                  <a:lnTo>
                    <a:pt x="65" y="326"/>
                  </a:lnTo>
                  <a:lnTo>
                    <a:pt x="51" y="330"/>
                  </a:lnTo>
                  <a:lnTo>
                    <a:pt x="33" y="342"/>
                  </a:lnTo>
                  <a:lnTo>
                    <a:pt x="25" y="344"/>
                  </a:lnTo>
                  <a:lnTo>
                    <a:pt x="12" y="338"/>
                  </a:lnTo>
                  <a:lnTo>
                    <a:pt x="0" y="328"/>
                  </a:lnTo>
                  <a:lnTo>
                    <a:pt x="0" y="142"/>
                  </a:lnTo>
                  <a:lnTo>
                    <a:pt x="183" y="142"/>
                  </a:lnTo>
                  <a:lnTo>
                    <a:pt x="181" y="144"/>
                  </a:lnTo>
                  <a:lnTo>
                    <a:pt x="195" y="130"/>
                  </a:lnTo>
                  <a:lnTo>
                    <a:pt x="199" y="116"/>
                  </a:lnTo>
                  <a:lnTo>
                    <a:pt x="199" y="111"/>
                  </a:lnTo>
                  <a:lnTo>
                    <a:pt x="187" y="91"/>
                  </a:lnTo>
                  <a:lnTo>
                    <a:pt x="181" y="79"/>
                  </a:lnTo>
                  <a:lnTo>
                    <a:pt x="181" y="65"/>
                  </a:lnTo>
                  <a:lnTo>
                    <a:pt x="183" y="51"/>
                  </a:lnTo>
                  <a:lnTo>
                    <a:pt x="187" y="38"/>
                  </a:lnTo>
                  <a:lnTo>
                    <a:pt x="197" y="24"/>
                  </a:lnTo>
                  <a:lnTo>
                    <a:pt x="211" y="10"/>
                  </a:lnTo>
                  <a:lnTo>
                    <a:pt x="222" y="4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4" y="4"/>
                  </a:lnTo>
                  <a:lnTo>
                    <a:pt x="295" y="10"/>
                  </a:lnTo>
                  <a:lnTo>
                    <a:pt x="309" y="24"/>
                  </a:lnTo>
                  <a:lnTo>
                    <a:pt x="317" y="38"/>
                  </a:lnTo>
                  <a:lnTo>
                    <a:pt x="323" y="51"/>
                  </a:lnTo>
                  <a:lnTo>
                    <a:pt x="323" y="65"/>
                  </a:lnTo>
                  <a:lnTo>
                    <a:pt x="323" y="79"/>
                  </a:lnTo>
                  <a:lnTo>
                    <a:pt x="317" y="91"/>
                  </a:lnTo>
                  <a:lnTo>
                    <a:pt x="307" y="111"/>
                  </a:lnTo>
                  <a:lnTo>
                    <a:pt x="305" y="116"/>
                  </a:lnTo>
                  <a:lnTo>
                    <a:pt x="311" y="130"/>
                  </a:lnTo>
                  <a:lnTo>
                    <a:pt x="323" y="144"/>
                  </a:lnTo>
                  <a:lnTo>
                    <a:pt x="327" y="142"/>
                  </a:lnTo>
                  <a:close/>
                </a:path>
              </a:pathLst>
            </a:custGeom>
            <a:gradFill>
              <a:gsLst>
                <a:gs pos="80000">
                  <a:srgbClr val="E77E28"/>
                </a:gs>
                <a:gs pos="23000">
                  <a:srgbClr val="F9E0CB"/>
                </a:gs>
                <a:gs pos="51300">
                  <a:srgbClr val="F1B481"/>
                </a:gs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3600" b="1" kern="0" dirty="0">
                  <a:solidFill>
                    <a:sysClr val="windowText" lastClr="000000"/>
                  </a:solidFill>
                </a:rPr>
                <a:t>?</a:t>
              </a: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996FEE6-9B2D-49F7-8DFB-7704D1D2BC57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1854309" y="2793872"/>
              <a:ext cx="2457881" cy="1650728"/>
            </a:xfrm>
            <a:custGeom>
              <a:avLst/>
              <a:gdLst>
                <a:gd name="T0" fmla="*/ 4237 w 796"/>
                <a:gd name="T1" fmla="*/ 2742 h 648"/>
                <a:gd name="T2" fmla="*/ 4326 w 796"/>
                <a:gd name="T3" fmla="*/ 1703 h 648"/>
                <a:gd name="T4" fmla="*/ 4454 w 796"/>
                <a:gd name="T5" fmla="*/ 1680 h 648"/>
                <a:gd name="T6" fmla="*/ 4672 w 796"/>
                <a:gd name="T7" fmla="*/ 1780 h 648"/>
                <a:gd name="T8" fmla="*/ 4844 w 796"/>
                <a:gd name="T9" fmla="*/ 1770 h 648"/>
                <a:gd name="T10" fmla="*/ 5033 w 796"/>
                <a:gd name="T11" fmla="*/ 1692 h 648"/>
                <a:gd name="T12" fmla="*/ 5165 w 796"/>
                <a:gd name="T13" fmla="*/ 1557 h 648"/>
                <a:gd name="T14" fmla="*/ 5190 w 796"/>
                <a:gd name="T15" fmla="*/ 1380 h 648"/>
                <a:gd name="T16" fmla="*/ 5165 w 796"/>
                <a:gd name="T17" fmla="*/ 1218 h 648"/>
                <a:gd name="T18" fmla="*/ 5033 w 796"/>
                <a:gd name="T19" fmla="*/ 1083 h 648"/>
                <a:gd name="T20" fmla="*/ 4844 w 796"/>
                <a:gd name="T21" fmla="*/ 1005 h 648"/>
                <a:gd name="T22" fmla="*/ 4672 w 796"/>
                <a:gd name="T23" fmla="*/ 1005 h 648"/>
                <a:gd name="T24" fmla="*/ 4467 w 796"/>
                <a:gd name="T25" fmla="*/ 1092 h 648"/>
                <a:gd name="T26" fmla="*/ 4326 w 796"/>
                <a:gd name="T27" fmla="*/ 1069 h 648"/>
                <a:gd name="T28" fmla="*/ 4237 w 796"/>
                <a:gd name="T29" fmla="*/ 0 h 648"/>
                <a:gd name="T30" fmla="*/ 3056 w 796"/>
                <a:gd name="T31" fmla="*/ 0 h 648"/>
                <a:gd name="T32" fmla="*/ 2942 w 796"/>
                <a:gd name="T33" fmla="*/ 130 h 648"/>
                <a:gd name="T34" fmla="*/ 3019 w 796"/>
                <a:gd name="T35" fmla="*/ 285 h 648"/>
                <a:gd name="T36" fmla="*/ 3056 w 796"/>
                <a:gd name="T37" fmla="*/ 421 h 648"/>
                <a:gd name="T38" fmla="*/ 3019 w 796"/>
                <a:gd name="T39" fmla="*/ 562 h 648"/>
                <a:gd name="T40" fmla="*/ 2862 w 796"/>
                <a:gd name="T41" fmla="*/ 717 h 648"/>
                <a:gd name="T42" fmla="*/ 2705 w 796"/>
                <a:gd name="T43" fmla="*/ 775 h 648"/>
                <a:gd name="T44" fmla="*/ 2477 w 796"/>
                <a:gd name="T45" fmla="*/ 775 h 648"/>
                <a:gd name="T46" fmla="*/ 2307 w 796"/>
                <a:gd name="T47" fmla="*/ 717 h 648"/>
                <a:gd name="T48" fmla="*/ 2171 w 796"/>
                <a:gd name="T49" fmla="*/ 562 h 648"/>
                <a:gd name="T50" fmla="*/ 2131 w 796"/>
                <a:gd name="T51" fmla="*/ 421 h 648"/>
                <a:gd name="T52" fmla="*/ 2171 w 796"/>
                <a:gd name="T53" fmla="*/ 285 h 648"/>
                <a:gd name="T54" fmla="*/ 2244 w 796"/>
                <a:gd name="T55" fmla="*/ 130 h 648"/>
                <a:gd name="T56" fmla="*/ 2131 w 796"/>
                <a:gd name="T57" fmla="*/ 0 h 648"/>
                <a:gd name="T58" fmla="*/ 945 w 796"/>
                <a:gd name="T59" fmla="*/ 0 h 648"/>
                <a:gd name="T60" fmla="*/ 861 w 796"/>
                <a:gd name="T61" fmla="*/ 1069 h 648"/>
                <a:gd name="T62" fmla="*/ 729 w 796"/>
                <a:gd name="T63" fmla="*/ 1092 h 648"/>
                <a:gd name="T64" fmla="*/ 519 w 796"/>
                <a:gd name="T65" fmla="*/ 1005 h 648"/>
                <a:gd name="T66" fmla="*/ 346 w 796"/>
                <a:gd name="T67" fmla="*/ 1005 h 648"/>
                <a:gd name="T68" fmla="*/ 164 w 796"/>
                <a:gd name="T69" fmla="*/ 1083 h 648"/>
                <a:gd name="T70" fmla="*/ 39 w 796"/>
                <a:gd name="T71" fmla="*/ 1218 h 648"/>
                <a:gd name="T72" fmla="*/ 0 w 796"/>
                <a:gd name="T73" fmla="*/ 1380 h 648"/>
                <a:gd name="T74" fmla="*/ 39 w 796"/>
                <a:gd name="T75" fmla="*/ 1557 h 648"/>
                <a:gd name="T76" fmla="*/ 164 w 796"/>
                <a:gd name="T77" fmla="*/ 1692 h 648"/>
                <a:gd name="T78" fmla="*/ 346 w 796"/>
                <a:gd name="T79" fmla="*/ 1770 h 648"/>
                <a:gd name="T80" fmla="*/ 519 w 796"/>
                <a:gd name="T81" fmla="*/ 1780 h 648"/>
                <a:gd name="T82" fmla="*/ 729 w 796"/>
                <a:gd name="T83" fmla="*/ 1680 h 648"/>
                <a:gd name="T84" fmla="*/ 861 w 796"/>
                <a:gd name="T85" fmla="*/ 1703 h 648"/>
                <a:gd name="T86" fmla="*/ 945 w 796"/>
                <a:gd name="T87" fmla="*/ 1801 h 648"/>
                <a:gd name="T88" fmla="*/ 2146 w 796"/>
                <a:gd name="T89" fmla="*/ 2729 h 648"/>
                <a:gd name="T90" fmla="*/ 2244 w 796"/>
                <a:gd name="T91" fmla="*/ 2886 h 648"/>
                <a:gd name="T92" fmla="*/ 2171 w 796"/>
                <a:gd name="T93" fmla="*/ 3029 h 648"/>
                <a:gd name="T94" fmla="*/ 2131 w 796"/>
                <a:gd name="T95" fmla="*/ 3171 h 648"/>
                <a:gd name="T96" fmla="*/ 2171 w 796"/>
                <a:gd name="T97" fmla="*/ 3321 h 648"/>
                <a:gd name="T98" fmla="*/ 2320 w 796"/>
                <a:gd name="T99" fmla="*/ 3472 h 648"/>
                <a:gd name="T100" fmla="*/ 2477 w 796"/>
                <a:gd name="T101" fmla="*/ 3537 h 648"/>
                <a:gd name="T102" fmla="*/ 2705 w 796"/>
                <a:gd name="T103" fmla="*/ 3537 h 648"/>
                <a:gd name="T104" fmla="*/ 2875 w 796"/>
                <a:gd name="T105" fmla="*/ 3472 h 648"/>
                <a:gd name="T106" fmla="*/ 3032 w 796"/>
                <a:gd name="T107" fmla="*/ 3321 h 648"/>
                <a:gd name="T108" fmla="*/ 3056 w 796"/>
                <a:gd name="T109" fmla="*/ 3171 h 648"/>
                <a:gd name="T110" fmla="*/ 3032 w 796"/>
                <a:gd name="T111" fmla="*/ 3029 h 648"/>
                <a:gd name="T112" fmla="*/ 2952 w 796"/>
                <a:gd name="T113" fmla="*/ 2886 h 648"/>
                <a:gd name="T114" fmla="*/ 3056 w 796"/>
                <a:gd name="T115" fmla="*/ 2742 h 6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6"/>
                <a:gd name="T175" fmla="*/ 0 h 648"/>
                <a:gd name="T176" fmla="*/ 796 w 796"/>
                <a:gd name="T177" fmla="*/ 648 h 6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6" h="648">
                  <a:moveTo>
                    <a:pt x="473" y="500"/>
                  </a:moveTo>
                  <a:lnTo>
                    <a:pt x="650" y="502"/>
                  </a:lnTo>
                  <a:lnTo>
                    <a:pt x="650" y="322"/>
                  </a:lnTo>
                  <a:lnTo>
                    <a:pt x="664" y="312"/>
                  </a:lnTo>
                  <a:lnTo>
                    <a:pt x="677" y="308"/>
                  </a:lnTo>
                  <a:lnTo>
                    <a:pt x="683" y="308"/>
                  </a:lnTo>
                  <a:lnTo>
                    <a:pt x="703" y="320"/>
                  </a:lnTo>
                  <a:lnTo>
                    <a:pt x="717" y="326"/>
                  </a:lnTo>
                  <a:lnTo>
                    <a:pt x="731" y="326"/>
                  </a:lnTo>
                  <a:lnTo>
                    <a:pt x="743" y="324"/>
                  </a:lnTo>
                  <a:lnTo>
                    <a:pt x="756" y="320"/>
                  </a:lnTo>
                  <a:lnTo>
                    <a:pt x="772" y="310"/>
                  </a:lnTo>
                  <a:lnTo>
                    <a:pt x="784" y="296"/>
                  </a:lnTo>
                  <a:lnTo>
                    <a:pt x="792" y="285"/>
                  </a:lnTo>
                  <a:lnTo>
                    <a:pt x="796" y="273"/>
                  </a:lnTo>
                  <a:lnTo>
                    <a:pt x="796" y="253"/>
                  </a:lnTo>
                  <a:lnTo>
                    <a:pt x="796" y="237"/>
                  </a:lnTo>
                  <a:lnTo>
                    <a:pt x="792" y="223"/>
                  </a:lnTo>
                  <a:lnTo>
                    <a:pt x="784" y="212"/>
                  </a:lnTo>
                  <a:lnTo>
                    <a:pt x="772" y="198"/>
                  </a:lnTo>
                  <a:lnTo>
                    <a:pt x="756" y="188"/>
                  </a:lnTo>
                  <a:lnTo>
                    <a:pt x="743" y="184"/>
                  </a:lnTo>
                  <a:lnTo>
                    <a:pt x="731" y="184"/>
                  </a:lnTo>
                  <a:lnTo>
                    <a:pt x="717" y="184"/>
                  </a:lnTo>
                  <a:lnTo>
                    <a:pt x="703" y="188"/>
                  </a:lnTo>
                  <a:lnTo>
                    <a:pt x="685" y="200"/>
                  </a:lnTo>
                  <a:lnTo>
                    <a:pt x="677" y="200"/>
                  </a:lnTo>
                  <a:lnTo>
                    <a:pt x="664" y="196"/>
                  </a:lnTo>
                  <a:lnTo>
                    <a:pt x="650" y="188"/>
                  </a:lnTo>
                  <a:lnTo>
                    <a:pt x="650" y="0"/>
                  </a:lnTo>
                  <a:lnTo>
                    <a:pt x="473" y="0"/>
                  </a:lnTo>
                  <a:lnTo>
                    <a:pt x="469" y="0"/>
                  </a:lnTo>
                  <a:lnTo>
                    <a:pt x="455" y="12"/>
                  </a:lnTo>
                  <a:lnTo>
                    <a:pt x="451" y="24"/>
                  </a:lnTo>
                  <a:lnTo>
                    <a:pt x="451" y="32"/>
                  </a:lnTo>
                  <a:lnTo>
                    <a:pt x="463" y="52"/>
                  </a:lnTo>
                  <a:lnTo>
                    <a:pt x="469" y="64"/>
                  </a:lnTo>
                  <a:lnTo>
                    <a:pt x="469" y="77"/>
                  </a:lnTo>
                  <a:lnTo>
                    <a:pt x="469" y="91"/>
                  </a:lnTo>
                  <a:lnTo>
                    <a:pt x="463" y="103"/>
                  </a:lnTo>
                  <a:lnTo>
                    <a:pt x="455" y="119"/>
                  </a:lnTo>
                  <a:lnTo>
                    <a:pt x="439" y="131"/>
                  </a:lnTo>
                  <a:lnTo>
                    <a:pt x="427" y="139"/>
                  </a:lnTo>
                  <a:lnTo>
                    <a:pt x="415" y="142"/>
                  </a:lnTo>
                  <a:lnTo>
                    <a:pt x="398" y="142"/>
                  </a:lnTo>
                  <a:lnTo>
                    <a:pt x="380" y="142"/>
                  </a:lnTo>
                  <a:lnTo>
                    <a:pt x="368" y="139"/>
                  </a:lnTo>
                  <a:lnTo>
                    <a:pt x="354" y="131"/>
                  </a:lnTo>
                  <a:lnTo>
                    <a:pt x="341" y="119"/>
                  </a:lnTo>
                  <a:lnTo>
                    <a:pt x="333" y="103"/>
                  </a:lnTo>
                  <a:lnTo>
                    <a:pt x="327" y="91"/>
                  </a:lnTo>
                  <a:lnTo>
                    <a:pt x="327" y="77"/>
                  </a:lnTo>
                  <a:lnTo>
                    <a:pt x="327" y="64"/>
                  </a:lnTo>
                  <a:lnTo>
                    <a:pt x="333" y="52"/>
                  </a:lnTo>
                  <a:lnTo>
                    <a:pt x="344" y="32"/>
                  </a:lnTo>
                  <a:lnTo>
                    <a:pt x="344" y="24"/>
                  </a:lnTo>
                  <a:lnTo>
                    <a:pt x="341" y="12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145" y="0"/>
                  </a:lnTo>
                  <a:lnTo>
                    <a:pt x="145" y="188"/>
                  </a:lnTo>
                  <a:lnTo>
                    <a:pt x="132" y="196"/>
                  </a:lnTo>
                  <a:lnTo>
                    <a:pt x="120" y="200"/>
                  </a:lnTo>
                  <a:lnTo>
                    <a:pt x="112" y="200"/>
                  </a:lnTo>
                  <a:lnTo>
                    <a:pt x="92" y="188"/>
                  </a:lnTo>
                  <a:lnTo>
                    <a:pt x="80" y="184"/>
                  </a:lnTo>
                  <a:lnTo>
                    <a:pt x="67" y="184"/>
                  </a:lnTo>
                  <a:lnTo>
                    <a:pt x="53" y="184"/>
                  </a:lnTo>
                  <a:lnTo>
                    <a:pt x="39" y="188"/>
                  </a:lnTo>
                  <a:lnTo>
                    <a:pt x="25" y="198"/>
                  </a:lnTo>
                  <a:lnTo>
                    <a:pt x="11" y="212"/>
                  </a:lnTo>
                  <a:lnTo>
                    <a:pt x="6" y="223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3"/>
                  </a:lnTo>
                  <a:lnTo>
                    <a:pt x="6" y="285"/>
                  </a:lnTo>
                  <a:lnTo>
                    <a:pt x="11" y="296"/>
                  </a:lnTo>
                  <a:lnTo>
                    <a:pt x="25" y="310"/>
                  </a:lnTo>
                  <a:lnTo>
                    <a:pt x="39" y="320"/>
                  </a:lnTo>
                  <a:lnTo>
                    <a:pt x="53" y="324"/>
                  </a:lnTo>
                  <a:lnTo>
                    <a:pt x="67" y="326"/>
                  </a:lnTo>
                  <a:lnTo>
                    <a:pt x="80" y="326"/>
                  </a:lnTo>
                  <a:lnTo>
                    <a:pt x="92" y="320"/>
                  </a:lnTo>
                  <a:lnTo>
                    <a:pt x="112" y="308"/>
                  </a:lnTo>
                  <a:lnTo>
                    <a:pt x="120" y="308"/>
                  </a:lnTo>
                  <a:lnTo>
                    <a:pt x="132" y="312"/>
                  </a:lnTo>
                  <a:lnTo>
                    <a:pt x="145" y="324"/>
                  </a:lnTo>
                  <a:lnTo>
                    <a:pt x="145" y="330"/>
                  </a:lnTo>
                  <a:lnTo>
                    <a:pt x="145" y="500"/>
                  </a:lnTo>
                  <a:lnTo>
                    <a:pt x="329" y="500"/>
                  </a:lnTo>
                  <a:lnTo>
                    <a:pt x="341" y="516"/>
                  </a:lnTo>
                  <a:lnTo>
                    <a:pt x="344" y="529"/>
                  </a:lnTo>
                  <a:lnTo>
                    <a:pt x="344" y="535"/>
                  </a:lnTo>
                  <a:lnTo>
                    <a:pt x="333" y="555"/>
                  </a:lnTo>
                  <a:lnTo>
                    <a:pt x="327" y="569"/>
                  </a:lnTo>
                  <a:lnTo>
                    <a:pt x="327" y="581"/>
                  </a:lnTo>
                  <a:lnTo>
                    <a:pt x="329" y="595"/>
                  </a:lnTo>
                  <a:lnTo>
                    <a:pt x="333" y="608"/>
                  </a:lnTo>
                  <a:lnTo>
                    <a:pt x="342" y="622"/>
                  </a:lnTo>
                  <a:lnTo>
                    <a:pt x="356" y="636"/>
                  </a:lnTo>
                  <a:lnTo>
                    <a:pt x="368" y="642"/>
                  </a:lnTo>
                  <a:lnTo>
                    <a:pt x="380" y="648"/>
                  </a:lnTo>
                  <a:lnTo>
                    <a:pt x="398" y="648"/>
                  </a:lnTo>
                  <a:lnTo>
                    <a:pt x="415" y="648"/>
                  </a:lnTo>
                  <a:lnTo>
                    <a:pt x="429" y="642"/>
                  </a:lnTo>
                  <a:lnTo>
                    <a:pt x="441" y="636"/>
                  </a:lnTo>
                  <a:lnTo>
                    <a:pt x="455" y="622"/>
                  </a:lnTo>
                  <a:lnTo>
                    <a:pt x="465" y="608"/>
                  </a:lnTo>
                  <a:lnTo>
                    <a:pt x="469" y="595"/>
                  </a:lnTo>
                  <a:lnTo>
                    <a:pt x="469" y="581"/>
                  </a:lnTo>
                  <a:lnTo>
                    <a:pt x="469" y="569"/>
                  </a:lnTo>
                  <a:lnTo>
                    <a:pt x="465" y="555"/>
                  </a:lnTo>
                  <a:lnTo>
                    <a:pt x="453" y="535"/>
                  </a:lnTo>
                  <a:lnTo>
                    <a:pt x="453" y="529"/>
                  </a:lnTo>
                  <a:lnTo>
                    <a:pt x="457" y="516"/>
                  </a:lnTo>
                  <a:lnTo>
                    <a:pt x="469" y="502"/>
                  </a:lnTo>
                  <a:lnTo>
                    <a:pt x="473" y="5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/>
                <a:t>Pharmacogenetics</a:t>
              </a:r>
            </a:p>
            <a:p>
              <a:pPr algn="ctr" defTabSz="622021">
                <a:defRPr/>
              </a:pPr>
              <a:endParaRPr lang="en-GB" sz="1350" b="1" kern="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6EA344-696A-44BE-A2FE-680A367954C3}"/>
                </a:ext>
              </a:extLst>
            </p:cNvPr>
            <p:cNvGrpSpPr/>
            <p:nvPr/>
          </p:nvGrpSpPr>
          <p:grpSpPr>
            <a:xfrm>
              <a:off x="3865714" y="2417006"/>
              <a:ext cx="3120699" cy="2023988"/>
              <a:chOff x="5081511" y="1116788"/>
              <a:chExt cx="4160932" cy="2698650"/>
            </a:xfrm>
            <a:solidFill>
              <a:srgbClr val="00B0F0"/>
            </a:solidFill>
          </p:grpSpPr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23EE54E4-F707-4ACF-8DB6-50B8E5645242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5081511" y="1116788"/>
                <a:ext cx="2073855" cy="2698650"/>
              </a:xfrm>
              <a:custGeom>
                <a:avLst/>
                <a:gdLst>
                  <a:gd name="T0" fmla="*/ 1255 w 504"/>
                  <a:gd name="T1" fmla="*/ 726 h 794"/>
                  <a:gd name="T2" fmla="*/ 1283 w 504"/>
                  <a:gd name="T3" fmla="*/ 618 h 794"/>
                  <a:gd name="T4" fmla="*/ 1165 w 504"/>
                  <a:gd name="T5" fmla="*/ 432 h 794"/>
                  <a:gd name="T6" fmla="*/ 1178 w 504"/>
                  <a:gd name="T7" fmla="*/ 294 h 794"/>
                  <a:gd name="T8" fmla="*/ 1270 w 504"/>
                  <a:gd name="T9" fmla="*/ 143 h 794"/>
                  <a:gd name="T10" fmla="*/ 1440 w 504"/>
                  <a:gd name="T11" fmla="*/ 33 h 794"/>
                  <a:gd name="T12" fmla="*/ 1628 w 504"/>
                  <a:gd name="T13" fmla="*/ 0 h 794"/>
                  <a:gd name="T14" fmla="*/ 1837 w 504"/>
                  <a:gd name="T15" fmla="*/ 33 h 794"/>
                  <a:gd name="T16" fmla="*/ 1998 w 504"/>
                  <a:gd name="T17" fmla="*/ 143 h 794"/>
                  <a:gd name="T18" fmla="*/ 2087 w 504"/>
                  <a:gd name="T19" fmla="*/ 294 h 794"/>
                  <a:gd name="T20" fmla="*/ 2087 w 504"/>
                  <a:gd name="T21" fmla="*/ 432 h 794"/>
                  <a:gd name="T22" fmla="*/ 1983 w 504"/>
                  <a:gd name="T23" fmla="*/ 618 h 794"/>
                  <a:gd name="T24" fmla="*/ 2011 w 504"/>
                  <a:gd name="T25" fmla="*/ 726 h 794"/>
                  <a:gd name="T26" fmla="*/ 3280 w 504"/>
                  <a:gd name="T27" fmla="*/ 798 h 794"/>
                  <a:gd name="T28" fmla="*/ 3208 w 504"/>
                  <a:gd name="T29" fmla="*/ 1871 h 794"/>
                  <a:gd name="T30" fmla="*/ 3064 w 504"/>
                  <a:gd name="T31" fmla="*/ 1894 h 794"/>
                  <a:gd name="T32" fmla="*/ 2858 w 504"/>
                  <a:gd name="T33" fmla="*/ 1804 h 794"/>
                  <a:gd name="T34" fmla="*/ 2694 w 504"/>
                  <a:gd name="T35" fmla="*/ 1804 h 794"/>
                  <a:gd name="T36" fmla="*/ 2500 w 504"/>
                  <a:gd name="T37" fmla="*/ 1882 h 794"/>
                  <a:gd name="T38" fmla="*/ 2381 w 504"/>
                  <a:gd name="T39" fmla="*/ 2017 h 794"/>
                  <a:gd name="T40" fmla="*/ 2349 w 504"/>
                  <a:gd name="T41" fmla="*/ 2183 h 794"/>
                  <a:gd name="T42" fmla="*/ 2381 w 504"/>
                  <a:gd name="T43" fmla="*/ 2356 h 794"/>
                  <a:gd name="T44" fmla="*/ 2500 w 504"/>
                  <a:gd name="T45" fmla="*/ 2493 h 794"/>
                  <a:gd name="T46" fmla="*/ 2694 w 504"/>
                  <a:gd name="T47" fmla="*/ 2571 h 794"/>
                  <a:gd name="T48" fmla="*/ 2858 w 504"/>
                  <a:gd name="T49" fmla="*/ 2583 h 794"/>
                  <a:gd name="T50" fmla="*/ 3079 w 504"/>
                  <a:gd name="T51" fmla="*/ 2484 h 794"/>
                  <a:gd name="T52" fmla="*/ 3208 w 504"/>
                  <a:gd name="T53" fmla="*/ 2506 h 794"/>
                  <a:gd name="T54" fmla="*/ 3280 w 504"/>
                  <a:gd name="T55" fmla="*/ 3533 h 794"/>
                  <a:gd name="T56" fmla="*/ 2115 w 504"/>
                  <a:gd name="T57" fmla="*/ 3554 h 794"/>
                  <a:gd name="T58" fmla="*/ 1998 w 504"/>
                  <a:gd name="T59" fmla="*/ 3691 h 794"/>
                  <a:gd name="T60" fmla="*/ 2078 w 504"/>
                  <a:gd name="T61" fmla="*/ 3834 h 794"/>
                  <a:gd name="T62" fmla="*/ 2115 w 504"/>
                  <a:gd name="T63" fmla="*/ 3977 h 794"/>
                  <a:gd name="T64" fmla="*/ 2078 w 504"/>
                  <a:gd name="T65" fmla="*/ 4127 h 794"/>
                  <a:gd name="T66" fmla="*/ 1921 w 504"/>
                  <a:gd name="T67" fmla="*/ 4278 h 794"/>
                  <a:gd name="T68" fmla="*/ 1770 w 504"/>
                  <a:gd name="T69" fmla="*/ 4343 h 794"/>
                  <a:gd name="T70" fmla="*/ 1537 w 504"/>
                  <a:gd name="T71" fmla="*/ 4343 h 794"/>
                  <a:gd name="T72" fmla="*/ 1374 w 504"/>
                  <a:gd name="T73" fmla="*/ 4278 h 794"/>
                  <a:gd name="T74" fmla="*/ 1217 w 504"/>
                  <a:gd name="T75" fmla="*/ 4127 h 794"/>
                  <a:gd name="T76" fmla="*/ 1193 w 504"/>
                  <a:gd name="T77" fmla="*/ 3977 h 794"/>
                  <a:gd name="T78" fmla="*/ 1217 w 504"/>
                  <a:gd name="T79" fmla="*/ 3834 h 794"/>
                  <a:gd name="T80" fmla="*/ 1307 w 504"/>
                  <a:gd name="T81" fmla="*/ 3691 h 794"/>
                  <a:gd name="T82" fmla="*/ 1193 w 504"/>
                  <a:gd name="T83" fmla="*/ 3533 h 794"/>
                  <a:gd name="T84" fmla="*/ 0 w 504"/>
                  <a:gd name="T85" fmla="*/ 2604 h 794"/>
                  <a:gd name="T86" fmla="*/ 91 w 504"/>
                  <a:gd name="T87" fmla="*/ 2506 h 794"/>
                  <a:gd name="T88" fmla="*/ 226 w 504"/>
                  <a:gd name="T89" fmla="*/ 2484 h 794"/>
                  <a:gd name="T90" fmla="*/ 435 w 504"/>
                  <a:gd name="T91" fmla="*/ 2583 h 794"/>
                  <a:gd name="T92" fmla="*/ 607 w 504"/>
                  <a:gd name="T93" fmla="*/ 2571 h 794"/>
                  <a:gd name="T94" fmla="*/ 795 w 504"/>
                  <a:gd name="T95" fmla="*/ 2493 h 794"/>
                  <a:gd name="T96" fmla="*/ 924 w 504"/>
                  <a:gd name="T97" fmla="*/ 2356 h 794"/>
                  <a:gd name="T98" fmla="*/ 952 w 504"/>
                  <a:gd name="T99" fmla="*/ 2183 h 794"/>
                  <a:gd name="T100" fmla="*/ 924 w 504"/>
                  <a:gd name="T101" fmla="*/ 2017 h 794"/>
                  <a:gd name="T102" fmla="*/ 795 w 504"/>
                  <a:gd name="T103" fmla="*/ 1882 h 794"/>
                  <a:gd name="T104" fmla="*/ 607 w 504"/>
                  <a:gd name="T105" fmla="*/ 1804 h 794"/>
                  <a:gd name="T106" fmla="*/ 435 w 504"/>
                  <a:gd name="T107" fmla="*/ 1804 h 794"/>
                  <a:gd name="T108" fmla="*/ 226 w 504"/>
                  <a:gd name="T109" fmla="*/ 1894 h 794"/>
                  <a:gd name="T110" fmla="*/ 91 w 504"/>
                  <a:gd name="T111" fmla="*/ 1871 h 794"/>
                  <a:gd name="T112" fmla="*/ 0 w 504"/>
                  <a:gd name="T113" fmla="*/ 798 h 7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4"/>
                  <a:gd name="T172" fmla="*/ 0 h 794"/>
                  <a:gd name="T173" fmla="*/ 504 w 504"/>
                  <a:gd name="T174" fmla="*/ 794 h 79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4" h="794">
                    <a:moveTo>
                      <a:pt x="177" y="146"/>
                    </a:moveTo>
                    <a:lnTo>
                      <a:pt x="193" y="133"/>
                    </a:lnTo>
                    <a:lnTo>
                      <a:pt x="197" y="119"/>
                    </a:lnTo>
                    <a:lnTo>
                      <a:pt x="197" y="113"/>
                    </a:lnTo>
                    <a:lnTo>
                      <a:pt x="185" y="93"/>
                    </a:lnTo>
                    <a:lnTo>
                      <a:pt x="179" y="79"/>
                    </a:lnTo>
                    <a:lnTo>
                      <a:pt x="179" y="67"/>
                    </a:lnTo>
                    <a:lnTo>
                      <a:pt x="181" y="54"/>
                    </a:lnTo>
                    <a:lnTo>
                      <a:pt x="185" y="40"/>
                    </a:lnTo>
                    <a:lnTo>
                      <a:pt x="195" y="26"/>
                    </a:lnTo>
                    <a:lnTo>
                      <a:pt x="209" y="12"/>
                    </a:lnTo>
                    <a:lnTo>
                      <a:pt x="221" y="6"/>
                    </a:lnTo>
                    <a:lnTo>
                      <a:pt x="232" y="0"/>
                    </a:lnTo>
                    <a:lnTo>
                      <a:pt x="250" y="0"/>
                    </a:lnTo>
                    <a:lnTo>
                      <a:pt x="270" y="0"/>
                    </a:lnTo>
                    <a:lnTo>
                      <a:pt x="282" y="6"/>
                    </a:lnTo>
                    <a:lnTo>
                      <a:pt x="294" y="12"/>
                    </a:lnTo>
                    <a:lnTo>
                      <a:pt x="307" y="26"/>
                    </a:lnTo>
                    <a:lnTo>
                      <a:pt x="317" y="40"/>
                    </a:lnTo>
                    <a:lnTo>
                      <a:pt x="321" y="54"/>
                    </a:lnTo>
                    <a:lnTo>
                      <a:pt x="321" y="67"/>
                    </a:lnTo>
                    <a:lnTo>
                      <a:pt x="321" y="79"/>
                    </a:lnTo>
                    <a:lnTo>
                      <a:pt x="317" y="93"/>
                    </a:lnTo>
                    <a:lnTo>
                      <a:pt x="305" y="113"/>
                    </a:lnTo>
                    <a:lnTo>
                      <a:pt x="305" y="119"/>
                    </a:lnTo>
                    <a:lnTo>
                      <a:pt x="309" y="133"/>
                    </a:lnTo>
                    <a:lnTo>
                      <a:pt x="321" y="146"/>
                    </a:lnTo>
                    <a:lnTo>
                      <a:pt x="504" y="146"/>
                    </a:lnTo>
                    <a:lnTo>
                      <a:pt x="504" y="334"/>
                    </a:lnTo>
                    <a:lnTo>
                      <a:pt x="493" y="342"/>
                    </a:lnTo>
                    <a:lnTo>
                      <a:pt x="479" y="346"/>
                    </a:lnTo>
                    <a:lnTo>
                      <a:pt x="471" y="346"/>
                    </a:lnTo>
                    <a:lnTo>
                      <a:pt x="453" y="334"/>
                    </a:lnTo>
                    <a:lnTo>
                      <a:pt x="439" y="330"/>
                    </a:lnTo>
                    <a:lnTo>
                      <a:pt x="428" y="330"/>
                    </a:lnTo>
                    <a:lnTo>
                      <a:pt x="414" y="330"/>
                    </a:lnTo>
                    <a:lnTo>
                      <a:pt x="400" y="334"/>
                    </a:lnTo>
                    <a:lnTo>
                      <a:pt x="384" y="344"/>
                    </a:lnTo>
                    <a:lnTo>
                      <a:pt x="372" y="358"/>
                    </a:lnTo>
                    <a:lnTo>
                      <a:pt x="366" y="369"/>
                    </a:lnTo>
                    <a:lnTo>
                      <a:pt x="361" y="383"/>
                    </a:lnTo>
                    <a:lnTo>
                      <a:pt x="361" y="399"/>
                    </a:lnTo>
                    <a:lnTo>
                      <a:pt x="361" y="419"/>
                    </a:lnTo>
                    <a:lnTo>
                      <a:pt x="366" y="431"/>
                    </a:lnTo>
                    <a:lnTo>
                      <a:pt x="372" y="442"/>
                    </a:lnTo>
                    <a:lnTo>
                      <a:pt x="384" y="456"/>
                    </a:lnTo>
                    <a:lnTo>
                      <a:pt x="400" y="466"/>
                    </a:lnTo>
                    <a:lnTo>
                      <a:pt x="414" y="470"/>
                    </a:lnTo>
                    <a:lnTo>
                      <a:pt x="428" y="472"/>
                    </a:lnTo>
                    <a:lnTo>
                      <a:pt x="439" y="472"/>
                    </a:lnTo>
                    <a:lnTo>
                      <a:pt x="453" y="466"/>
                    </a:lnTo>
                    <a:lnTo>
                      <a:pt x="473" y="454"/>
                    </a:lnTo>
                    <a:lnTo>
                      <a:pt x="479" y="454"/>
                    </a:lnTo>
                    <a:lnTo>
                      <a:pt x="493" y="458"/>
                    </a:lnTo>
                    <a:lnTo>
                      <a:pt x="504" y="468"/>
                    </a:lnTo>
                    <a:lnTo>
                      <a:pt x="504" y="646"/>
                    </a:lnTo>
                    <a:lnTo>
                      <a:pt x="329" y="646"/>
                    </a:lnTo>
                    <a:lnTo>
                      <a:pt x="325" y="650"/>
                    </a:lnTo>
                    <a:lnTo>
                      <a:pt x="311" y="662"/>
                    </a:lnTo>
                    <a:lnTo>
                      <a:pt x="307" y="675"/>
                    </a:lnTo>
                    <a:lnTo>
                      <a:pt x="307" y="681"/>
                    </a:lnTo>
                    <a:lnTo>
                      <a:pt x="319" y="701"/>
                    </a:lnTo>
                    <a:lnTo>
                      <a:pt x="325" y="715"/>
                    </a:lnTo>
                    <a:lnTo>
                      <a:pt x="325" y="727"/>
                    </a:lnTo>
                    <a:lnTo>
                      <a:pt x="323" y="741"/>
                    </a:lnTo>
                    <a:lnTo>
                      <a:pt x="319" y="754"/>
                    </a:lnTo>
                    <a:lnTo>
                      <a:pt x="309" y="768"/>
                    </a:lnTo>
                    <a:lnTo>
                      <a:pt x="295" y="782"/>
                    </a:lnTo>
                    <a:lnTo>
                      <a:pt x="284" y="788"/>
                    </a:lnTo>
                    <a:lnTo>
                      <a:pt x="272" y="794"/>
                    </a:lnTo>
                    <a:lnTo>
                      <a:pt x="254" y="794"/>
                    </a:lnTo>
                    <a:lnTo>
                      <a:pt x="236" y="794"/>
                    </a:lnTo>
                    <a:lnTo>
                      <a:pt x="223" y="788"/>
                    </a:lnTo>
                    <a:lnTo>
                      <a:pt x="211" y="782"/>
                    </a:lnTo>
                    <a:lnTo>
                      <a:pt x="197" y="768"/>
                    </a:lnTo>
                    <a:lnTo>
                      <a:pt x="187" y="754"/>
                    </a:lnTo>
                    <a:lnTo>
                      <a:pt x="183" y="741"/>
                    </a:lnTo>
                    <a:lnTo>
                      <a:pt x="183" y="727"/>
                    </a:lnTo>
                    <a:lnTo>
                      <a:pt x="183" y="715"/>
                    </a:lnTo>
                    <a:lnTo>
                      <a:pt x="187" y="701"/>
                    </a:lnTo>
                    <a:lnTo>
                      <a:pt x="201" y="681"/>
                    </a:lnTo>
                    <a:lnTo>
                      <a:pt x="201" y="675"/>
                    </a:lnTo>
                    <a:lnTo>
                      <a:pt x="197" y="662"/>
                    </a:lnTo>
                    <a:lnTo>
                      <a:pt x="183" y="646"/>
                    </a:lnTo>
                    <a:lnTo>
                      <a:pt x="0" y="646"/>
                    </a:lnTo>
                    <a:lnTo>
                      <a:pt x="0" y="476"/>
                    </a:lnTo>
                    <a:lnTo>
                      <a:pt x="2" y="472"/>
                    </a:lnTo>
                    <a:lnTo>
                      <a:pt x="14" y="458"/>
                    </a:lnTo>
                    <a:lnTo>
                      <a:pt x="27" y="454"/>
                    </a:lnTo>
                    <a:lnTo>
                      <a:pt x="35" y="454"/>
                    </a:lnTo>
                    <a:lnTo>
                      <a:pt x="55" y="466"/>
                    </a:lnTo>
                    <a:lnTo>
                      <a:pt x="67" y="472"/>
                    </a:lnTo>
                    <a:lnTo>
                      <a:pt x="81" y="472"/>
                    </a:lnTo>
                    <a:lnTo>
                      <a:pt x="93" y="470"/>
                    </a:lnTo>
                    <a:lnTo>
                      <a:pt x="106" y="466"/>
                    </a:lnTo>
                    <a:lnTo>
                      <a:pt x="122" y="456"/>
                    </a:lnTo>
                    <a:lnTo>
                      <a:pt x="134" y="442"/>
                    </a:lnTo>
                    <a:lnTo>
                      <a:pt x="142" y="431"/>
                    </a:lnTo>
                    <a:lnTo>
                      <a:pt x="146" y="419"/>
                    </a:lnTo>
                    <a:lnTo>
                      <a:pt x="146" y="399"/>
                    </a:lnTo>
                    <a:lnTo>
                      <a:pt x="146" y="383"/>
                    </a:lnTo>
                    <a:lnTo>
                      <a:pt x="142" y="369"/>
                    </a:lnTo>
                    <a:lnTo>
                      <a:pt x="134" y="358"/>
                    </a:lnTo>
                    <a:lnTo>
                      <a:pt x="122" y="344"/>
                    </a:lnTo>
                    <a:lnTo>
                      <a:pt x="106" y="334"/>
                    </a:lnTo>
                    <a:lnTo>
                      <a:pt x="93" y="330"/>
                    </a:lnTo>
                    <a:lnTo>
                      <a:pt x="81" y="330"/>
                    </a:lnTo>
                    <a:lnTo>
                      <a:pt x="67" y="330"/>
                    </a:lnTo>
                    <a:lnTo>
                      <a:pt x="55" y="334"/>
                    </a:lnTo>
                    <a:lnTo>
                      <a:pt x="35" y="346"/>
                    </a:lnTo>
                    <a:lnTo>
                      <a:pt x="27" y="346"/>
                    </a:lnTo>
                    <a:lnTo>
                      <a:pt x="14" y="342"/>
                    </a:lnTo>
                    <a:lnTo>
                      <a:pt x="0" y="334"/>
                    </a:lnTo>
                    <a:lnTo>
                      <a:pt x="0" y="146"/>
                    </a:lnTo>
                    <a:lnTo>
                      <a:pt x="177" y="146"/>
                    </a:lnTo>
                    <a:close/>
                  </a:path>
                </a:pathLst>
              </a:custGeom>
              <a:solidFill>
                <a:srgbClr val="CC3399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lIns="62633" tIns="31317" rIns="62633" bIns="31317" anchor="ctr"/>
              <a:lstStyle/>
              <a:p>
                <a:pPr algn="ctr" defTabSz="622021">
                  <a:defRPr/>
                </a:pPr>
                <a:endParaRPr lang="en-GB" sz="1350" b="1" kern="0" dirty="0">
                  <a:solidFill>
                    <a:sysClr val="windowText" lastClr="000000"/>
                  </a:solidFill>
                </a:endParaRP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Master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MUsT 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Protocol</a:t>
                </a:r>
              </a:p>
              <a:p>
                <a:pPr algn="ctr" defTabSz="622021">
                  <a:defRPr/>
                </a:pPr>
                <a:r>
                  <a:rPr lang="en-GB" sz="1350" b="1" kern="0" dirty="0">
                    <a:solidFill>
                      <a:sysClr val="windowText" lastClr="000000"/>
                    </a:solidFill>
                  </a:rPr>
                  <a:t>Development</a:t>
                </a:r>
              </a:p>
              <a:p>
                <a:pPr algn="ctr" defTabSz="622021">
                  <a:defRPr/>
                </a:pPr>
                <a:endParaRPr lang="en-GB" sz="135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6497F7F0-1171-467A-95CD-074ECD5A2BD6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6566928" y="1614467"/>
                <a:ext cx="2675515" cy="1705221"/>
              </a:xfrm>
              <a:custGeom>
                <a:avLst/>
                <a:gdLst>
                  <a:gd name="T0" fmla="*/ 2202 w 650"/>
                  <a:gd name="T1" fmla="*/ 56 h 502"/>
                  <a:gd name="T2" fmla="*/ 2228 w 650"/>
                  <a:gd name="T3" fmla="*/ 174 h 502"/>
                  <a:gd name="T4" fmla="*/ 2118 w 650"/>
                  <a:gd name="T5" fmla="*/ 350 h 502"/>
                  <a:gd name="T6" fmla="*/ 2131 w 650"/>
                  <a:gd name="T7" fmla="*/ 486 h 502"/>
                  <a:gd name="T8" fmla="*/ 2215 w 650"/>
                  <a:gd name="T9" fmla="*/ 652 h 502"/>
                  <a:gd name="T10" fmla="*/ 2387 w 650"/>
                  <a:gd name="T11" fmla="*/ 759 h 502"/>
                  <a:gd name="T12" fmla="*/ 2581 w 650"/>
                  <a:gd name="T13" fmla="*/ 775 h 502"/>
                  <a:gd name="T14" fmla="*/ 2783 w 650"/>
                  <a:gd name="T15" fmla="*/ 759 h 502"/>
                  <a:gd name="T16" fmla="*/ 2951 w 650"/>
                  <a:gd name="T17" fmla="*/ 652 h 502"/>
                  <a:gd name="T18" fmla="*/ 3042 w 650"/>
                  <a:gd name="T19" fmla="*/ 486 h 502"/>
                  <a:gd name="T20" fmla="*/ 3042 w 650"/>
                  <a:gd name="T21" fmla="*/ 350 h 502"/>
                  <a:gd name="T22" fmla="*/ 2938 w 650"/>
                  <a:gd name="T23" fmla="*/ 174 h 502"/>
                  <a:gd name="T24" fmla="*/ 2951 w 650"/>
                  <a:gd name="T25" fmla="*/ 56 h 502"/>
                  <a:gd name="T26" fmla="*/ 3028 w 650"/>
                  <a:gd name="T27" fmla="*/ 0 h 502"/>
                  <a:gd name="T28" fmla="*/ 4234 w 650"/>
                  <a:gd name="T29" fmla="*/ 970 h 502"/>
                  <a:gd name="T30" fmla="*/ 4064 w 650"/>
                  <a:gd name="T31" fmla="*/ 1092 h 502"/>
                  <a:gd name="T32" fmla="*/ 3903 w 650"/>
                  <a:gd name="T33" fmla="*/ 1027 h 502"/>
                  <a:gd name="T34" fmla="*/ 3719 w 650"/>
                  <a:gd name="T35" fmla="*/ 993 h 502"/>
                  <a:gd name="T36" fmla="*/ 3550 w 650"/>
                  <a:gd name="T37" fmla="*/ 1027 h 502"/>
                  <a:gd name="T38" fmla="*/ 3373 w 650"/>
                  <a:gd name="T39" fmla="*/ 1157 h 502"/>
                  <a:gd name="T40" fmla="*/ 3296 w 650"/>
                  <a:gd name="T41" fmla="*/ 1284 h 502"/>
                  <a:gd name="T42" fmla="*/ 3296 w 650"/>
                  <a:gd name="T43" fmla="*/ 1479 h 502"/>
                  <a:gd name="T44" fmla="*/ 3373 w 650"/>
                  <a:gd name="T45" fmla="*/ 1615 h 502"/>
                  <a:gd name="T46" fmla="*/ 3550 w 650"/>
                  <a:gd name="T47" fmla="*/ 1736 h 502"/>
                  <a:gd name="T48" fmla="*/ 3719 w 650"/>
                  <a:gd name="T49" fmla="*/ 1772 h 502"/>
                  <a:gd name="T50" fmla="*/ 3903 w 650"/>
                  <a:gd name="T51" fmla="*/ 1736 h 502"/>
                  <a:gd name="T52" fmla="*/ 4064 w 650"/>
                  <a:gd name="T53" fmla="*/ 1671 h 502"/>
                  <a:gd name="T54" fmla="*/ 4234 w 650"/>
                  <a:gd name="T55" fmla="*/ 1757 h 502"/>
                  <a:gd name="T56" fmla="*/ 3028 w 650"/>
                  <a:gd name="T57" fmla="*/ 2729 h 502"/>
                  <a:gd name="T58" fmla="*/ 2951 w 650"/>
                  <a:gd name="T59" fmla="*/ 2664 h 502"/>
                  <a:gd name="T60" fmla="*/ 2927 w 650"/>
                  <a:gd name="T61" fmla="*/ 2555 h 502"/>
                  <a:gd name="T62" fmla="*/ 3042 w 650"/>
                  <a:gd name="T63" fmla="*/ 2388 h 502"/>
                  <a:gd name="T64" fmla="*/ 3042 w 650"/>
                  <a:gd name="T65" fmla="*/ 2233 h 502"/>
                  <a:gd name="T66" fmla="*/ 2951 w 650"/>
                  <a:gd name="T67" fmla="*/ 2081 h 502"/>
                  <a:gd name="T68" fmla="*/ 2770 w 650"/>
                  <a:gd name="T69" fmla="*/ 1976 h 502"/>
                  <a:gd name="T70" fmla="*/ 2581 w 650"/>
                  <a:gd name="T71" fmla="*/ 1953 h 502"/>
                  <a:gd name="T72" fmla="*/ 2387 w 650"/>
                  <a:gd name="T73" fmla="*/ 1976 h 502"/>
                  <a:gd name="T74" fmla="*/ 2202 w 650"/>
                  <a:gd name="T75" fmla="*/ 2081 h 502"/>
                  <a:gd name="T76" fmla="*/ 2118 w 650"/>
                  <a:gd name="T77" fmla="*/ 2233 h 502"/>
                  <a:gd name="T78" fmla="*/ 2118 w 650"/>
                  <a:gd name="T79" fmla="*/ 2388 h 502"/>
                  <a:gd name="T80" fmla="*/ 2228 w 650"/>
                  <a:gd name="T81" fmla="*/ 2555 h 502"/>
                  <a:gd name="T82" fmla="*/ 2202 w 650"/>
                  <a:gd name="T83" fmla="*/ 2664 h 502"/>
                  <a:gd name="T84" fmla="*/ 932 w 650"/>
                  <a:gd name="T85" fmla="*/ 2729 h 502"/>
                  <a:gd name="T86" fmla="*/ 932 w 650"/>
                  <a:gd name="T87" fmla="*/ 1772 h 502"/>
                  <a:gd name="T88" fmla="*/ 768 w 650"/>
                  <a:gd name="T89" fmla="*/ 1680 h 502"/>
                  <a:gd name="T90" fmla="*/ 600 w 650"/>
                  <a:gd name="T91" fmla="*/ 1749 h 502"/>
                  <a:gd name="T92" fmla="*/ 422 w 650"/>
                  <a:gd name="T93" fmla="*/ 1780 h 502"/>
                  <a:gd name="T94" fmla="*/ 254 w 650"/>
                  <a:gd name="T95" fmla="*/ 1749 h 502"/>
                  <a:gd name="T96" fmla="*/ 73 w 650"/>
                  <a:gd name="T97" fmla="*/ 1615 h 502"/>
                  <a:gd name="T98" fmla="*/ 0 w 650"/>
                  <a:gd name="T99" fmla="*/ 1492 h 502"/>
                  <a:gd name="T100" fmla="*/ 0 w 650"/>
                  <a:gd name="T101" fmla="*/ 1293 h 502"/>
                  <a:gd name="T102" fmla="*/ 73 w 650"/>
                  <a:gd name="T103" fmla="*/ 1157 h 502"/>
                  <a:gd name="T104" fmla="*/ 254 w 650"/>
                  <a:gd name="T105" fmla="*/ 1027 h 502"/>
                  <a:gd name="T106" fmla="*/ 422 w 650"/>
                  <a:gd name="T107" fmla="*/ 1006 h 502"/>
                  <a:gd name="T108" fmla="*/ 600 w 650"/>
                  <a:gd name="T109" fmla="*/ 1027 h 502"/>
                  <a:gd name="T110" fmla="*/ 768 w 650"/>
                  <a:gd name="T111" fmla="*/ 1092 h 502"/>
                  <a:gd name="T112" fmla="*/ 932 w 650"/>
                  <a:gd name="T113" fmla="*/ 1027 h 502"/>
                  <a:gd name="T114" fmla="*/ 2094 w 650"/>
                  <a:gd name="T115" fmla="*/ 0 h 5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50"/>
                  <a:gd name="T175" fmla="*/ 0 h 502"/>
                  <a:gd name="T176" fmla="*/ 650 w 650"/>
                  <a:gd name="T177" fmla="*/ 502 h 5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50" h="502">
                    <a:moveTo>
                      <a:pt x="327" y="0"/>
                    </a:moveTo>
                    <a:lnTo>
                      <a:pt x="338" y="10"/>
                    </a:lnTo>
                    <a:lnTo>
                      <a:pt x="342" y="24"/>
                    </a:lnTo>
                    <a:lnTo>
                      <a:pt x="342" y="32"/>
                    </a:lnTo>
                    <a:lnTo>
                      <a:pt x="331" y="52"/>
                    </a:lnTo>
                    <a:lnTo>
                      <a:pt x="325" y="64"/>
                    </a:lnTo>
                    <a:lnTo>
                      <a:pt x="325" y="77"/>
                    </a:lnTo>
                    <a:lnTo>
                      <a:pt x="327" y="89"/>
                    </a:lnTo>
                    <a:lnTo>
                      <a:pt x="331" y="103"/>
                    </a:lnTo>
                    <a:lnTo>
                      <a:pt x="340" y="119"/>
                    </a:lnTo>
                    <a:lnTo>
                      <a:pt x="354" y="131"/>
                    </a:lnTo>
                    <a:lnTo>
                      <a:pt x="366" y="139"/>
                    </a:lnTo>
                    <a:lnTo>
                      <a:pt x="378" y="142"/>
                    </a:lnTo>
                    <a:lnTo>
                      <a:pt x="396" y="142"/>
                    </a:lnTo>
                    <a:lnTo>
                      <a:pt x="413" y="142"/>
                    </a:lnTo>
                    <a:lnTo>
                      <a:pt x="427" y="139"/>
                    </a:lnTo>
                    <a:lnTo>
                      <a:pt x="439" y="131"/>
                    </a:lnTo>
                    <a:lnTo>
                      <a:pt x="453" y="119"/>
                    </a:lnTo>
                    <a:lnTo>
                      <a:pt x="461" y="103"/>
                    </a:lnTo>
                    <a:lnTo>
                      <a:pt x="467" y="89"/>
                    </a:lnTo>
                    <a:lnTo>
                      <a:pt x="467" y="77"/>
                    </a:lnTo>
                    <a:lnTo>
                      <a:pt x="467" y="64"/>
                    </a:lnTo>
                    <a:lnTo>
                      <a:pt x="461" y="52"/>
                    </a:lnTo>
                    <a:lnTo>
                      <a:pt x="451" y="32"/>
                    </a:lnTo>
                    <a:lnTo>
                      <a:pt x="449" y="24"/>
                    </a:lnTo>
                    <a:lnTo>
                      <a:pt x="453" y="10"/>
                    </a:lnTo>
                    <a:lnTo>
                      <a:pt x="469" y="0"/>
                    </a:lnTo>
                    <a:lnTo>
                      <a:pt x="465" y="0"/>
                    </a:lnTo>
                    <a:lnTo>
                      <a:pt x="650" y="0"/>
                    </a:lnTo>
                    <a:lnTo>
                      <a:pt x="650" y="178"/>
                    </a:lnTo>
                    <a:lnTo>
                      <a:pt x="638" y="196"/>
                    </a:lnTo>
                    <a:lnTo>
                      <a:pt x="624" y="200"/>
                    </a:lnTo>
                    <a:lnTo>
                      <a:pt x="616" y="200"/>
                    </a:lnTo>
                    <a:lnTo>
                      <a:pt x="599" y="188"/>
                    </a:lnTo>
                    <a:lnTo>
                      <a:pt x="585" y="182"/>
                    </a:lnTo>
                    <a:lnTo>
                      <a:pt x="571" y="182"/>
                    </a:lnTo>
                    <a:lnTo>
                      <a:pt x="559" y="184"/>
                    </a:lnTo>
                    <a:lnTo>
                      <a:pt x="545" y="188"/>
                    </a:lnTo>
                    <a:lnTo>
                      <a:pt x="530" y="198"/>
                    </a:lnTo>
                    <a:lnTo>
                      <a:pt x="518" y="212"/>
                    </a:lnTo>
                    <a:lnTo>
                      <a:pt x="510" y="223"/>
                    </a:lnTo>
                    <a:lnTo>
                      <a:pt x="506" y="235"/>
                    </a:lnTo>
                    <a:lnTo>
                      <a:pt x="506" y="253"/>
                    </a:lnTo>
                    <a:lnTo>
                      <a:pt x="506" y="271"/>
                    </a:lnTo>
                    <a:lnTo>
                      <a:pt x="510" y="283"/>
                    </a:lnTo>
                    <a:lnTo>
                      <a:pt x="518" y="296"/>
                    </a:lnTo>
                    <a:lnTo>
                      <a:pt x="530" y="310"/>
                    </a:lnTo>
                    <a:lnTo>
                      <a:pt x="545" y="318"/>
                    </a:lnTo>
                    <a:lnTo>
                      <a:pt x="559" y="324"/>
                    </a:lnTo>
                    <a:lnTo>
                      <a:pt x="571" y="324"/>
                    </a:lnTo>
                    <a:lnTo>
                      <a:pt x="585" y="324"/>
                    </a:lnTo>
                    <a:lnTo>
                      <a:pt x="599" y="318"/>
                    </a:lnTo>
                    <a:lnTo>
                      <a:pt x="616" y="306"/>
                    </a:lnTo>
                    <a:lnTo>
                      <a:pt x="624" y="306"/>
                    </a:lnTo>
                    <a:lnTo>
                      <a:pt x="636" y="314"/>
                    </a:lnTo>
                    <a:lnTo>
                      <a:pt x="650" y="322"/>
                    </a:lnTo>
                    <a:lnTo>
                      <a:pt x="650" y="500"/>
                    </a:lnTo>
                    <a:lnTo>
                      <a:pt x="465" y="500"/>
                    </a:lnTo>
                    <a:lnTo>
                      <a:pt x="467" y="502"/>
                    </a:lnTo>
                    <a:lnTo>
                      <a:pt x="453" y="488"/>
                    </a:lnTo>
                    <a:lnTo>
                      <a:pt x="449" y="476"/>
                    </a:lnTo>
                    <a:lnTo>
                      <a:pt x="449" y="468"/>
                    </a:lnTo>
                    <a:lnTo>
                      <a:pt x="461" y="450"/>
                    </a:lnTo>
                    <a:lnTo>
                      <a:pt x="467" y="437"/>
                    </a:lnTo>
                    <a:lnTo>
                      <a:pt x="467" y="423"/>
                    </a:lnTo>
                    <a:lnTo>
                      <a:pt x="467" y="409"/>
                    </a:lnTo>
                    <a:lnTo>
                      <a:pt x="461" y="397"/>
                    </a:lnTo>
                    <a:lnTo>
                      <a:pt x="453" y="381"/>
                    </a:lnTo>
                    <a:lnTo>
                      <a:pt x="439" y="369"/>
                    </a:lnTo>
                    <a:lnTo>
                      <a:pt x="425" y="362"/>
                    </a:lnTo>
                    <a:lnTo>
                      <a:pt x="413" y="358"/>
                    </a:lnTo>
                    <a:lnTo>
                      <a:pt x="396" y="358"/>
                    </a:lnTo>
                    <a:lnTo>
                      <a:pt x="378" y="358"/>
                    </a:lnTo>
                    <a:lnTo>
                      <a:pt x="366" y="362"/>
                    </a:lnTo>
                    <a:lnTo>
                      <a:pt x="352" y="369"/>
                    </a:lnTo>
                    <a:lnTo>
                      <a:pt x="338" y="381"/>
                    </a:lnTo>
                    <a:lnTo>
                      <a:pt x="331" y="397"/>
                    </a:lnTo>
                    <a:lnTo>
                      <a:pt x="325" y="409"/>
                    </a:lnTo>
                    <a:lnTo>
                      <a:pt x="325" y="423"/>
                    </a:lnTo>
                    <a:lnTo>
                      <a:pt x="325" y="437"/>
                    </a:lnTo>
                    <a:lnTo>
                      <a:pt x="331" y="450"/>
                    </a:lnTo>
                    <a:lnTo>
                      <a:pt x="342" y="468"/>
                    </a:lnTo>
                    <a:lnTo>
                      <a:pt x="342" y="476"/>
                    </a:lnTo>
                    <a:lnTo>
                      <a:pt x="338" y="488"/>
                    </a:lnTo>
                    <a:lnTo>
                      <a:pt x="327" y="500"/>
                    </a:lnTo>
                    <a:lnTo>
                      <a:pt x="143" y="500"/>
                    </a:lnTo>
                    <a:lnTo>
                      <a:pt x="143" y="330"/>
                    </a:lnTo>
                    <a:lnTo>
                      <a:pt x="143" y="324"/>
                    </a:lnTo>
                    <a:lnTo>
                      <a:pt x="132" y="312"/>
                    </a:lnTo>
                    <a:lnTo>
                      <a:pt x="118" y="308"/>
                    </a:lnTo>
                    <a:lnTo>
                      <a:pt x="110" y="308"/>
                    </a:lnTo>
                    <a:lnTo>
                      <a:pt x="92" y="320"/>
                    </a:lnTo>
                    <a:lnTo>
                      <a:pt x="78" y="326"/>
                    </a:lnTo>
                    <a:lnTo>
                      <a:pt x="65" y="326"/>
                    </a:lnTo>
                    <a:lnTo>
                      <a:pt x="53" y="324"/>
                    </a:lnTo>
                    <a:lnTo>
                      <a:pt x="39" y="320"/>
                    </a:lnTo>
                    <a:lnTo>
                      <a:pt x="23" y="310"/>
                    </a:lnTo>
                    <a:lnTo>
                      <a:pt x="11" y="296"/>
                    </a:lnTo>
                    <a:lnTo>
                      <a:pt x="3" y="285"/>
                    </a:lnTo>
                    <a:lnTo>
                      <a:pt x="0" y="273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3"/>
                    </a:lnTo>
                    <a:lnTo>
                      <a:pt x="11" y="212"/>
                    </a:lnTo>
                    <a:lnTo>
                      <a:pt x="23" y="198"/>
                    </a:lnTo>
                    <a:lnTo>
                      <a:pt x="39" y="188"/>
                    </a:lnTo>
                    <a:lnTo>
                      <a:pt x="53" y="184"/>
                    </a:lnTo>
                    <a:lnTo>
                      <a:pt x="65" y="184"/>
                    </a:lnTo>
                    <a:lnTo>
                      <a:pt x="78" y="184"/>
                    </a:lnTo>
                    <a:lnTo>
                      <a:pt x="92" y="188"/>
                    </a:lnTo>
                    <a:lnTo>
                      <a:pt x="110" y="200"/>
                    </a:lnTo>
                    <a:lnTo>
                      <a:pt x="118" y="200"/>
                    </a:lnTo>
                    <a:lnTo>
                      <a:pt x="132" y="196"/>
                    </a:lnTo>
                    <a:lnTo>
                      <a:pt x="143" y="188"/>
                    </a:lnTo>
                    <a:lnTo>
                      <a:pt x="143" y="0"/>
                    </a:lnTo>
                    <a:lnTo>
                      <a:pt x="321" y="0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FFFF99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wrap="none" lIns="62633" tIns="31317" rIns="62633" bIns="31317" anchor="ctr"/>
              <a:lstStyle/>
              <a:p>
                <a:pPr algn="ctr" defTabSz="622021">
                  <a:defRPr/>
                </a:pPr>
                <a:r>
                  <a:rPr lang="en-US" sz="1350" b="1" dirty="0"/>
                  <a:t>Biomarker </a:t>
                </a:r>
              </a:p>
              <a:p>
                <a:pPr algn="ctr" defTabSz="622021">
                  <a:defRPr/>
                </a:pPr>
                <a:r>
                  <a:rPr lang="en-US" sz="1350" b="1" dirty="0"/>
                  <a:t>Qualification</a:t>
                </a:r>
              </a:p>
            </p:txBody>
          </p:sp>
        </p:grp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2DEFF6A3-1E28-48CB-94F0-63F7C4F67DAE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423219" y="4075034"/>
              <a:ext cx="2001677" cy="1663749"/>
            </a:xfrm>
            <a:custGeom>
              <a:avLst/>
              <a:gdLst>
                <a:gd name="T0" fmla="*/ 4229 w 648"/>
                <a:gd name="T1" fmla="*/ 0 h 653"/>
                <a:gd name="T2" fmla="*/ 4156 w 648"/>
                <a:gd name="T3" fmla="*/ 1055 h 653"/>
                <a:gd name="T4" fmla="*/ 4012 w 648"/>
                <a:gd name="T5" fmla="*/ 1076 h 653"/>
                <a:gd name="T6" fmla="*/ 3807 w 648"/>
                <a:gd name="T7" fmla="*/ 990 h 653"/>
                <a:gd name="T8" fmla="*/ 3642 w 648"/>
                <a:gd name="T9" fmla="*/ 990 h 653"/>
                <a:gd name="T10" fmla="*/ 3448 w 648"/>
                <a:gd name="T11" fmla="*/ 1064 h 653"/>
                <a:gd name="T12" fmla="*/ 3315 w 648"/>
                <a:gd name="T13" fmla="*/ 1219 h 653"/>
                <a:gd name="T14" fmla="*/ 3297 w 648"/>
                <a:gd name="T15" fmla="*/ 1377 h 653"/>
                <a:gd name="T16" fmla="*/ 3315 w 648"/>
                <a:gd name="T17" fmla="*/ 1541 h 653"/>
                <a:gd name="T18" fmla="*/ 3448 w 648"/>
                <a:gd name="T19" fmla="*/ 1682 h 653"/>
                <a:gd name="T20" fmla="*/ 3642 w 648"/>
                <a:gd name="T21" fmla="*/ 1759 h 653"/>
                <a:gd name="T22" fmla="*/ 3807 w 648"/>
                <a:gd name="T23" fmla="*/ 1772 h 653"/>
                <a:gd name="T24" fmla="*/ 4012 w 648"/>
                <a:gd name="T25" fmla="*/ 1671 h 653"/>
                <a:gd name="T26" fmla="*/ 4156 w 648"/>
                <a:gd name="T27" fmla="*/ 1694 h 653"/>
                <a:gd name="T28" fmla="*/ 4229 w 648"/>
                <a:gd name="T29" fmla="*/ 2758 h 653"/>
                <a:gd name="T30" fmla="*/ 3059 w 648"/>
                <a:gd name="T31" fmla="*/ 2770 h 653"/>
                <a:gd name="T32" fmla="*/ 2943 w 648"/>
                <a:gd name="T33" fmla="*/ 2922 h 653"/>
                <a:gd name="T34" fmla="*/ 3022 w 648"/>
                <a:gd name="T35" fmla="*/ 3057 h 653"/>
                <a:gd name="T36" fmla="*/ 3059 w 648"/>
                <a:gd name="T37" fmla="*/ 3200 h 653"/>
                <a:gd name="T38" fmla="*/ 3022 w 648"/>
                <a:gd name="T39" fmla="*/ 3353 h 653"/>
                <a:gd name="T40" fmla="*/ 2878 w 648"/>
                <a:gd name="T41" fmla="*/ 3501 h 653"/>
                <a:gd name="T42" fmla="*/ 2714 w 648"/>
                <a:gd name="T43" fmla="*/ 3566 h 653"/>
                <a:gd name="T44" fmla="*/ 2480 w 648"/>
                <a:gd name="T45" fmla="*/ 3566 h 653"/>
                <a:gd name="T46" fmla="*/ 2330 w 648"/>
                <a:gd name="T47" fmla="*/ 3501 h 653"/>
                <a:gd name="T48" fmla="*/ 2172 w 648"/>
                <a:gd name="T49" fmla="*/ 3353 h 653"/>
                <a:gd name="T50" fmla="*/ 2134 w 648"/>
                <a:gd name="T51" fmla="*/ 3200 h 653"/>
                <a:gd name="T52" fmla="*/ 2172 w 648"/>
                <a:gd name="T53" fmla="*/ 3057 h 653"/>
                <a:gd name="T54" fmla="*/ 2252 w 648"/>
                <a:gd name="T55" fmla="*/ 2922 h 653"/>
                <a:gd name="T56" fmla="*/ 2134 w 648"/>
                <a:gd name="T57" fmla="*/ 2758 h 653"/>
                <a:gd name="T58" fmla="*/ 940 w 648"/>
                <a:gd name="T59" fmla="*/ 1749 h 653"/>
                <a:gd name="T60" fmla="*/ 848 w 648"/>
                <a:gd name="T61" fmla="*/ 1694 h 653"/>
                <a:gd name="T62" fmla="*/ 719 w 648"/>
                <a:gd name="T63" fmla="*/ 1671 h 653"/>
                <a:gd name="T64" fmla="*/ 518 w 648"/>
                <a:gd name="T65" fmla="*/ 1772 h 653"/>
                <a:gd name="T66" fmla="*/ 333 w 648"/>
                <a:gd name="T67" fmla="*/ 1759 h 653"/>
                <a:gd name="T68" fmla="*/ 157 w 648"/>
                <a:gd name="T69" fmla="*/ 1682 h 653"/>
                <a:gd name="T70" fmla="*/ 24 w 648"/>
                <a:gd name="T71" fmla="*/ 1541 h 653"/>
                <a:gd name="T72" fmla="*/ 0 w 648"/>
                <a:gd name="T73" fmla="*/ 1377 h 653"/>
                <a:gd name="T74" fmla="*/ 24 w 648"/>
                <a:gd name="T75" fmla="*/ 1219 h 653"/>
                <a:gd name="T76" fmla="*/ 157 w 648"/>
                <a:gd name="T77" fmla="*/ 1064 h 653"/>
                <a:gd name="T78" fmla="*/ 333 w 648"/>
                <a:gd name="T79" fmla="*/ 990 h 653"/>
                <a:gd name="T80" fmla="*/ 518 w 648"/>
                <a:gd name="T81" fmla="*/ 990 h 653"/>
                <a:gd name="T82" fmla="*/ 719 w 648"/>
                <a:gd name="T83" fmla="*/ 1076 h 653"/>
                <a:gd name="T84" fmla="*/ 848 w 648"/>
                <a:gd name="T85" fmla="*/ 1055 h 653"/>
                <a:gd name="T86" fmla="*/ 940 w 648"/>
                <a:gd name="T87" fmla="*/ 0 h 653"/>
                <a:gd name="T88" fmla="*/ 2134 w 648"/>
                <a:gd name="T89" fmla="*/ 12 h 653"/>
                <a:gd name="T90" fmla="*/ 2252 w 648"/>
                <a:gd name="T91" fmla="*/ 158 h 653"/>
                <a:gd name="T92" fmla="*/ 2162 w 648"/>
                <a:gd name="T93" fmla="*/ 301 h 653"/>
                <a:gd name="T94" fmla="*/ 2134 w 648"/>
                <a:gd name="T95" fmla="*/ 444 h 653"/>
                <a:gd name="T96" fmla="*/ 2162 w 648"/>
                <a:gd name="T97" fmla="*/ 590 h 653"/>
                <a:gd name="T98" fmla="*/ 2315 w 648"/>
                <a:gd name="T99" fmla="*/ 745 h 653"/>
                <a:gd name="T100" fmla="*/ 2480 w 648"/>
                <a:gd name="T101" fmla="*/ 810 h 653"/>
                <a:gd name="T102" fmla="*/ 2714 w 648"/>
                <a:gd name="T103" fmla="*/ 810 h 653"/>
                <a:gd name="T104" fmla="*/ 2863 w 648"/>
                <a:gd name="T105" fmla="*/ 745 h 653"/>
                <a:gd name="T106" fmla="*/ 3022 w 648"/>
                <a:gd name="T107" fmla="*/ 590 h 653"/>
                <a:gd name="T108" fmla="*/ 3059 w 648"/>
                <a:gd name="T109" fmla="*/ 444 h 653"/>
                <a:gd name="T110" fmla="*/ 3022 w 648"/>
                <a:gd name="T111" fmla="*/ 301 h 653"/>
                <a:gd name="T112" fmla="*/ 2943 w 648"/>
                <a:gd name="T113" fmla="*/ 158 h 653"/>
                <a:gd name="T114" fmla="*/ 3059 w 648"/>
                <a:gd name="T115" fmla="*/ 12 h 6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653"/>
                <a:gd name="T176" fmla="*/ 648 w 648"/>
                <a:gd name="T177" fmla="*/ 653 h 6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653">
                  <a:moveTo>
                    <a:pt x="473" y="0"/>
                  </a:moveTo>
                  <a:lnTo>
                    <a:pt x="648" y="0"/>
                  </a:lnTo>
                  <a:lnTo>
                    <a:pt x="648" y="185"/>
                  </a:lnTo>
                  <a:lnTo>
                    <a:pt x="637" y="193"/>
                  </a:lnTo>
                  <a:lnTo>
                    <a:pt x="623" y="199"/>
                  </a:lnTo>
                  <a:lnTo>
                    <a:pt x="615" y="197"/>
                  </a:lnTo>
                  <a:lnTo>
                    <a:pt x="597" y="187"/>
                  </a:lnTo>
                  <a:lnTo>
                    <a:pt x="583" y="181"/>
                  </a:lnTo>
                  <a:lnTo>
                    <a:pt x="570" y="181"/>
                  </a:lnTo>
                  <a:lnTo>
                    <a:pt x="558" y="181"/>
                  </a:lnTo>
                  <a:lnTo>
                    <a:pt x="544" y="187"/>
                  </a:lnTo>
                  <a:lnTo>
                    <a:pt x="528" y="195"/>
                  </a:lnTo>
                  <a:lnTo>
                    <a:pt x="516" y="209"/>
                  </a:lnTo>
                  <a:lnTo>
                    <a:pt x="508" y="223"/>
                  </a:lnTo>
                  <a:lnTo>
                    <a:pt x="505" y="235"/>
                  </a:lnTo>
                  <a:lnTo>
                    <a:pt x="505" y="252"/>
                  </a:lnTo>
                  <a:lnTo>
                    <a:pt x="505" y="270"/>
                  </a:lnTo>
                  <a:lnTo>
                    <a:pt x="508" y="282"/>
                  </a:lnTo>
                  <a:lnTo>
                    <a:pt x="516" y="294"/>
                  </a:lnTo>
                  <a:lnTo>
                    <a:pt x="528" y="308"/>
                  </a:lnTo>
                  <a:lnTo>
                    <a:pt x="544" y="318"/>
                  </a:lnTo>
                  <a:lnTo>
                    <a:pt x="558" y="322"/>
                  </a:lnTo>
                  <a:lnTo>
                    <a:pt x="570" y="324"/>
                  </a:lnTo>
                  <a:lnTo>
                    <a:pt x="583" y="324"/>
                  </a:lnTo>
                  <a:lnTo>
                    <a:pt x="597" y="318"/>
                  </a:lnTo>
                  <a:lnTo>
                    <a:pt x="615" y="306"/>
                  </a:lnTo>
                  <a:lnTo>
                    <a:pt x="623" y="306"/>
                  </a:lnTo>
                  <a:lnTo>
                    <a:pt x="637" y="310"/>
                  </a:lnTo>
                  <a:lnTo>
                    <a:pt x="648" y="320"/>
                  </a:lnTo>
                  <a:lnTo>
                    <a:pt x="648" y="505"/>
                  </a:lnTo>
                  <a:lnTo>
                    <a:pt x="473" y="505"/>
                  </a:lnTo>
                  <a:lnTo>
                    <a:pt x="469" y="507"/>
                  </a:lnTo>
                  <a:lnTo>
                    <a:pt x="455" y="521"/>
                  </a:lnTo>
                  <a:lnTo>
                    <a:pt x="451" y="535"/>
                  </a:lnTo>
                  <a:lnTo>
                    <a:pt x="451" y="541"/>
                  </a:lnTo>
                  <a:lnTo>
                    <a:pt x="463" y="560"/>
                  </a:lnTo>
                  <a:lnTo>
                    <a:pt x="469" y="572"/>
                  </a:lnTo>
                  <a:lnTo>
                    <a:pt x="469" y="586"/>
                  </a:lnTo>
                  <a:lnTo>
                    <a:pt x="469" y="600"/>
                  </a:lnTo>
                  <a:lnTo>
                    <a:pt x="463" y="614"/>
                  </a:lnTo>
                  <a:lnTo>
                    <a:pt x="455" y="628"/>
                  </a:lnTo>
                  <a:lnTo>
                    <a:pt x="441" y="641"/>
                  </a:lnTo>
                  <a:lnTo>
                    <a:pt x="428" y="647"/>
                  </a:lnTo>
                  <a:lnTo>
                    <a:pt x="416" y="653"/>
                  </a:lnTo>
                  <a:lnTo>
                    <a:pt x="398" y="653"/>
                  </a:lnTo>
                  <a:lnTo>
                    <a:pt x="380" y="653"/>
                  </a:lnTo>
                  <a:lnTo>
                    <a:pt x="369" y="647"/>
                  </a:lnTo>
                  <a:lnTo>
                    <a:pt x="357" y="641"/>
                  </a:lnTo>
                  <a:lnTo>
                    <a:pt x="343" y="628"/>
                  </a:lnTo>
                  <a:lnTo>
                    <a:pt x="333" y="614"/>
                  </a:lnTo>
                  <a:lnTo>
                    <a:pt x="327" y="600"/>
                  </a:lnTo>
                  <a:lnTo>
                    <a:pt x="327" y="586"/>
                  </a:lnTo>
                  <a:lnTo>
                    <a:pt x="327" y="572"/>
                  </a:lnTo>
                  <a:lnTo>
                    <a:pt x="333" y="560"/>
                  </a:lnTo>
                  <a:lnTo>
                    <a:pt x="345" y="541"/>
                  </a:lnTo>
                  <a:lnTo>
                    <a:pt x="345" y="535"/>
                  </a:lnTo>
                  <a:lnTo>
                    <a:pt x="341" y="521"/>
                  </a:lnTo>
                  <a:lnTo>
                    <a:pt x="327" y="505"/>
                  </a:lnTo>
                  <a:lnTo>
                    <a:pt x="144" y="505"/>
                  </a:lnTo>
                  <a:lnTo>
                    <a:pt x="144" y="320"/>
                  </a:lnTo>
                  <a:lnTo>
                    <a:pt x="144" y="324"/>
                  </a:lnTo>
                  <a:lnTo>
                    <a:pt x="130" y="310"/>
                  </a:lnTo>
                  <a:lnTo>
                    <a:pt x="118" y="306"/>
                  </a:lnTo>
                  <a:lnTo>
                    <a:pt x="110" y="306"/>
                  </a:lnTo>
                  <a:lnTo>
                    <a:pt x="91" y="318"/>
                  </a:lnTo>
                  <a:lnTo>
                    <a:pt x="79" y="324"/>
                  </a:lnTo>
                  <a:lnTo>
                    <a:pt x="65" y="324"/>
                  </a:lnTo>
                  <a:lnTo>
                    <a:pt x="51" y="322"/>
                  </a:lnTo>
                  <a:lnTo>
                    <a:pt x="39" y="318"/>
                  </a:lnTo>
                  <a:lnTo>
                    <a:pt x="24" y="308"/>
                  </a:lnTo>
                  <a:lnTo>
                    <a:pt x="10" y="294"/>
                  </a:lnTo>
                  <a:lnTo>
                    <a:pt x="4" y="282"/>
                  </a:lnTo>
                  <a:lnTo>
                    <a:pt x="0" y="270"/>
                  </a:lnTo>
                  <a:lnTo>
                    <a:pt x="0" y="252"/>
                  </a:lnTo>
                  <a:lnTo>
                    <a:pt x="0" y="235"/>
                  </a:lnTo>
                  <a:lnTo>
                    <a:pt x="4" y="223"/>
                  </a:lnTo>
                  <a:lnTo>
                    <a:pt x="10" y="209"/>
                  </a:lnTo>
                  <a:lnTo>
                    <a:pt x="24" y="195"/>
                  </a:lnTo>
                  <a:lnTo>
                    <a:pt x="39" y="187"/>
                  </a:lnTo>
                  <a:lnTo>
                    <a:pt x="51" y="181"/>
                  </a:lnTo>
                  <a:lnTo>
                    <a:pt x="65" y="181"/>
                  </a:lnTo>
                  <a:lnTo>
                    <a:pt x="79" y="181"/>
                  </a:lnTo>
                  <a:lnTo>
                    <a:pt x="91" y="187"/>
                  </a:lnTo>
                  <a:lnTo>
                    <a:pt x="110" y="197"/>
                  </a:lnTo>
                  <a:lnTo>
                    <a:pt x="118" y="199"/>
                  </a:lnTo>
                  <a:lnTo>
                    <a:pt x="130" y="193"/>
                  </a:lnTo>
                  <a:lnTo>
                    <a:pt x="144" y="185"/>
                  </a:lnTo>
                  <a:lnTo>
                    <a:pt x="144" y="0"/>
                  </a:lnTo>
                  <a:lnTo>
                    <a:pt x="321" y="0"/>
                  </a:lnTo>
                  <a:lnTo>
                    <a:pt x="327" y="2"/>
                  </a:lnTo>
                  <a:lnTo>
                    <a:pt x="341" y="16"/>
                  </a:lnTo>
                  <a:lnTo>
                    <a:pt x="345" y="29"/>
                  </a:lnTo>
                  <a:lnTo>
                    <a:pt x="345" y="35"/>
                  </a:lnTo>
                  <a:lnTo>
                    <a:pt x="331" y="55"/>
                  </a:lnTo>
                  <a:lnTo>
                    <a:pt x="327" y="69"/>
                  </a:lnTo>
                  <a:lnTo>
                    <a:pt x="327" y="81"/>
                  </a:lnTo>
                  <a:lnTo>
                    <a:pt x="327" y="95"/>
                  </a:lnTo>
                  <a:lnTo>
                    <a:pt x="331" y="108"/>
                  </a:lnTo>
                  <a:lnTo>
                    <a:pt x="341" y="122"/>
                  </a:lnTo>
                  <a:lnTo>
                    <a:pt x="355" y="136"/>
                  </a:lnTo>
                  <a:lnTo>
                    <a:pt x="367" y="142"/>
                  </a:lnTo>
                  <a:lnTo>
                    <a:pt x="380" y="148"/>
                  </a:lnTo>
                  <a:lnTo>
                    <a:pt x="398" y="148"/>
                  </a:lnTo>
                  <a:lnTo>
                    <a:pt x="416" y="148"/>
                  </a:lnTo>
                  <a:lnTo>
                    <a:pt x="428" y="142"/>
                  </a:lnTo>
                  <a:lnTo>
                    <a:pt x="439" y="136"/>
                  </a:lnTo>
                  <a:lnTo>
                    <a:pt x="453" y="122"/>
                  </a:lnTo>
                  <a:lnTo>
                    <a:pt x="463" y="108"/>
                  </a:lnTo>
                  <a:lnTo>
                    <a:pt x="467" y="95"/>
                  </a:lnTo>
                  <a:lnTo>
                    <a:pt x="469" y="81"/>
                  </a:lnTo>
                  <a:lnTo>
                    <a:pt x="469" y="69"/>
                  </a:lnTo>
                  <a:lnTo>
                    <a:pt x="463" y="55"/>
                  </a:lnTo>
                  <a:lnTo>
                    <a:pt x="451" y="35"/>
                  </a:lnTo>
                  <a:lnTo>
                    <a:pt x="451" y="29"/>
                  </a:lnTo>
                  <a:lnTo>
                    <a:pt x="455" y="16"/>
                  </a:lnTo>
                  <a:lnTo>
                    <a:pt x="469" y="2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330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  Collaboration</a:t>
              </a:r>
            </a:p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2C2F0F3-88BD-437E-91CE-803B77A33C9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745497" y="3714071"/>
              <a:ext cx="2001677" cy="2019647"/>
            </a:xfrm>
            <a:custGeom>
              <a:avLst/>
              <a:gdLst>
                <a:gd name="T0" fmla="*/ 3289 w 648"/>
                <a:gd name="T1" fmla="*/ 762 h 793"/>
                <a:gd name="T2" fmla="*/ 3381 w 648"/>
                <a:gd name="T3" fmla="*/ 1817 h 793"/>
                <a:gd name="T4" fmla="*/ 3510 w 648"/>
                <a:gd name="T5" fmla="*/ 1838 h 793"/>
                <a:gd name="T6" fmla="*/ 3726 w 648"/>
                <a:gd name="T7" fmla="*/ 1752 h 793"/>
                <a:gd name="T8" fmla="*/ 3898 w 648"/>
                <a:gd name="T9" fmla="*/ 1752 h 793"/>
                <a:gd name="T10" fmla="*/ 4080 w 648"/>
                <a:gd name="T11" fmla="*/ 1829 h 793"/>
                <a:gd name="T12" fmla="*/ 4205 w 648"/>
                <a:gd name="T13" fmla="*/ 1980 h 793"/>
                <a:gd name="T14" fmla="*/ 4229 w 648"/>
                <a:gd name="T15" fmla="*/ 2139 h 793"/>
                <a:gd name="T16" fmla="*/ 4205 w 648"/>
                <a:gd name="T17" fmla="*/ 2303 h 793"/>
                <a:gd name="T18" fmla="*/ 4080 w 648"/>
                <a:gd name="T19" fmla="*/ 2445 h 793"/>
                <a:gd name="T20" fmla="*/ 3898 w 648"/>
                <a:gd name="T21" fmla="*/ 2519 h 793"/>
                <a:gd name="T22" fmla="*/ 3726 w 648"/>
                <a:gd name="T23" fmla="*/ 2531 h 793"/>
                <a:gd name="T24" fmla="*/ 3510 w 648"/>
                <a:gd name="T25" fmla="*/ 2433 h 793"/>
                <a:gd name="T26" fmla="*/ 3381 w 648"/>
                <a:gd name="T27" fmla="*/ 2454 h 793"/>
                <a:gd name="T28" fmla="*/ 3289 w 648"/>
                <a:gd name="T29" fmla="*/ 3517 h 793"/>
                <a:gd name="T30" fmla="*/ 2110 w 648"/>
                <a:gd name="T31" fmla="*/ 3530 h 793"/>
                <a:gd name="T32" fmla="*/ 1990 w 648"/>
                <a:gd name="T33" fmla="*/ 3681 h 793"/>
                <a:gd name="T34" fmla="*/ 2067 w 648"/>
                <a:gd name="T35" fmla="*/ 3818 h 793"/>
                <a:gd name="T36" fmla="*/ 2110 w 648"/>
                <a:gd name="T37" fmla="*/ 3973 h 793"/>
                <a:gd name="T38" fmla="*/ 2067 w 648"/>
                <a:gd name="T39" fmla="*/ 4112 h 793"/>
                <a:gd name="T40" fmla="*/ 1917 w 648"/>
                <a:gd name="T41" fmla="*/ 4262 h 793"/>
                <a:gd name="T42" fmla="*/ 1764 w 648"/>
                <a:gd name="T43" fmla="*/ 4327 h 793"/>
                <a:gd name="T44" fmla="*/ 1631 w 648"/>
                <a:gd name="T45" fmla="*/ 4327 h 793"/>
                <a:gd name="T46" fmla="*/ 1443 w 648"/>
                <a:gd name="T47" fmla="*/ 4292 h 793"/>
                <a:gd name="T48" fmla="*/ 1271 w 648"/>
                <a:gd name="T49" fmla="*/ 4190 h 793"/>
                <a:gd name="T50" fmla="*/ 1181 w 648"/>
                <a:gd name="T51" fmla="*/ 4038 h 793"/>
                <a:gd name="T52" fmla="*/ 1181 w 648"/>
                <a:gd name="T53" fmla="*/ 3896 h 793"/>
                <a:gd name="T54" fmla="*/ 1299 w 648"/>
                <a:gd name="T55" fmla="*/ 3716 h 793"/>
                <a:gd name="T56" fmla="*/ 1271 w 648"/>
                <a:gd name="T57" fmla="*/ 3607 h 793"/>
                <a:gd name="T58" fmla="*/ 0 w 648"/>
                <a:gd name="T59" fmla="*/ 3517 h 793"/>
                <a:gd name="T60" fmla="*/ 1157 w 648"/>
                <a:gd name="T61" fmla="*/ 762 h 793"/>
                <a:gd name="T62" fmla="*/ 1271 w 648"/>
                <a:gd name="T63" fmla="*/ 709 h 793"/>
                <a:gd name="T64" fmla="*/ 1299 w 648"/>
                <a:gd name="T65" fmla="*/ 602 h 793"/>
                <a:gd name="T66" fmla="*/ 1181 w 648"/>
                <a:gd name="T67" fmla="*/ 431 h 793"/>
                <a:gd name="T68" fmla="*/ 1181 w 648"/>
                <a:gd name="T69" fmla="*/ 278 h 793"/>
                <a:gd name="T70" fmla="*/ 1271 w 648"/>
                <a:gd name="T71" fmla="*/ 123 h 793"/>
                <a:gd name="T72" fmla="*/ 1456 w 648"/>
                <a:gd name="T73" fmla="*/ 21 h 793"/>
                <a:gd name="T74" fmla="*/ 1645 w 648"/>
                <a:gd name="T75" fmla="*/ 0 h 793"/>
                <a:gd name="T76" fmla="*/ 1841 w 648"/>
                <a:gd name="T77" fmla="*/ 21 h 793"/>
                <a:gd name="T78" fmla="*/ 2005 w 648"/>
                <a:gd name="T79" fmla="*/ 123 h 793"/>
                <a:gd name="T80" fmla="*/ 2110 w 648"/>
                <a:gd name="T81" fmla="*/ 278 h 793"/>
                <a:gd name="T82" fmla="*/ 2110 w 648"/>
                <a:gd name="T83" fmla="*/ 431 h 793"/>
                <a:gd name="T84" fmla="*/ 1990 w 648"/>
                <a:gd name="T85" fmla="*/ 602 h 793"/>
                <a:gd name="T86" fmla="*/ 2015 w 648"/>
                <a:gd name="T87" fmla="*/ 709 h 793"/>
                <a:gd name="T88" fmla="*/ 2134 w 648"/>
                <a:gd name="T89" fmla="*/ 762 h 7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48"/>
                <a:gd name="T136" fmla="*/ 0 h 793"/>
                <a:gd name="T137" fmla="*/ 648 w 648"/>
                <a:gd name="T138" fmla="*/ 793 h 7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48" h="793">
                  <a:moveTo>
                    <a:pt x="327" y="140"/>
                  </a:moveTo>
                  <a:lnTo>
                    <a:pt x="504" y="140"/>
                  </a:lnTo>
                  <a:lnTo>
                    <a:pt x="504" y="325"/>
                  </a:lnTo>
                  <a:lnTo>
                    <a:pt x="518" y="333"/>
                  </a:lnTo>
                  <a:lnTo>
                    <a:pt x="532" y="339"/>
                  </a:lnTo>
                  <a:lnTo>
                    <a:pt x="538" y="337"/>
                  </a:lnTo>
                  <a:lnTo>
                    <a:pt x="558" y="327"/>
                  </a:lnTo>
                  <a:lnTo>
                    <a:pt x="571" y="321"/>
                  </a:lnTo>
                  <a:lnTo>
                    <a:pt x="583" y="321"/>
                  </a:lnTo>
                  <a:lnTo>
                    <a:pt x="597" y="321"/>
                  </a:lnTo>
                  <a:lnTo>
                    <a:pt x="611" y="327"/>
                  </a:lnTo>
                  <a:lnTo>
                    <a:pt x="625" y="335"/>
                  </a:lnTo>
                  <a:lnTo>
                    <a:pt x="638" y="349"/>
                  </a:lnTo>
                  <a:lnTo>
                    <a:pt x="644" y="363"/>
                  </a:lnTo>
                  <a:lnTo>
                    <a:pt x="648" y="375"/>
                  </a:lnTo>
                  <a:lnTo>
                    <a:pt x="648" y="392"/>
                  </a:lnTo>
                  <a:lnTo>
                    <a:pt x="648" y="410"/>
                  </a:lnTo>
                  <a:lnTo>
                    <a:pt x="644" y="422"/>
                  </a:lnTo>
                  <a:lnTo>
                    <a:pt x="638" y="434"/>
                  </a:lnTo>
                  <a:lnTo>
                    <a:pt x="625" y="448"/>
                  </a:lnTo>
                  <a:lnTo>
                    <a:pt x="611" y="458"/>
                  </a:lnTo>
                  <a:lnTo>
                    <a:pt x="597" y="462"/>
                  </a:lnTo>
                  <a:lnTo>
                    <a:pt x="583" y="464"/>
                  </a:lnTo>
                  <a:lnTo>
                    <a:pt x="571" y="464"/>
                  </a:lnTo>
                  <a:lnTo>
                    <a:pt x="558" y="458"/>
                  </a:lnTo>
                  <a:lnTo>
                    <a:pt x="538" y="446"/>
                  </a:lnTo>
                  <a:lnTo>
                    <a:pt x="532" y="446"/>
                  </a:lnTo>
                  <a:lnTo>
                    <a:pt x="518" y="450"/>
                  </a:lnTo>
                  <a:lnTo>
                    <a:pt x="504" y="460"/>
                  </a:lnTo>
                  <a:lnTo>
                    <a:pt x="504" y="645"/>
                  </a:lnTo>
                  <a:lnTo>
                    <a:pt x="321" y="645"/>
                  </a:lnTo>
                  <a:lnTo>
                    <a:pt x="323" y="647"/>
                  </a:lnTo>
                  <a:lnTo>
                    <a:pt x="309" y="661"/>
                  </a:lnTo>
                  <a:lnTo>
                    <a:pt x="305" y="675"/>
                  </a:lnTo>
                  <a:lnTo>
                    <a:pt x="305" y="683"/>
                  </a:lnTo>
                  <a:lnTo>
                    <a:pt x="317" y="700"/>
                  </a:lnTo>
                  <a:lnTo>
                    <a:pt x="323" y="714"/>
                  </a:lnTo>
                  <a:lnTo>
                    <a:pt x="323" y="728"/>
                  </a:lnTo>
                  <a:lnTo>
                    <a:pt x="321" y="740"/>
                  </a:lnTo>
                  <a:lnTo>
                    <a:pt x="317" y="754"/>
                  </a:lnTo>
                  <a:lnTo>
                    <a:pt x="307" y="768"/>
                  </a:lnTo>
                  <a:lnTo>
                    <a:pt x="294" y="781"/>
                  </a:lnTo>
                  <a:lnTo>
                    <a:pt x="282" y="787"/>
                  </a:lnTo>
                  <a:lnTo>
                    <a:pt x="270" y="793"/>
                  </a:lnTo>
                  <a:lnTo>
                    <a:pt x="252" y="793"/>
                  </a:lnTo>
                  <a:lnTo>
                    <a:pt x="250" y="793"/>
                  </a:lnTo>
                  <a:lnTo>
                    <a:pt x="234" y="793"/>
                  </a:lnTo>
                  <a:lnTo>
                    <a:pt x="221" y="787"/>
                  </a:lnTo>
                  <a:lnTo>
                    <a:pt x="209" y="781"/>
                  </a:lnTo>
                  <a:lnTo>
                    <a:pt x="195" y="768"/>
                  </a:lnTo>
                  <a:lnTo>
                    <a:pt x="185" y="754"/>
                  </a:lnTo>
                  <a:lnTo>
                    <a:pt x="181" y="740"/>
                  </a:lnTo>
                  <a:lnTo>
                    <a:pt x="179" y="728"/>
                  </a:lnTo>
                  <a:lnTo>
                    <a:pt x="181" y="714"/>
                  </a:lnTo>
                  <a:lnTo>
                    <a:pt x="185" y="700"/>
                  </a:lnTo>
                  <a:lnTo>
                    <a:pt x="199" y="681"/>
                  </a:lnTo>
                  <a:lnTo>
                    <a:pt x="199" y="675"/>
                  </a:lnTo>
                  <a:lnTo>
                    <a:pt x="195" y="661"/>
                  </a:lnTo>
                  <a:lnTo>
                    <a:pt x="183" y="645"/>
                  </a:lnTo>
                  <a:lnTo>
                    <a:pt x="0" y="645"/>
                  </a:lnTo>
                  <a:lnTo>
                    <a:pt x="0" y="140"/>
                  </a:lnTo>
                  <a:lnTo>
                    <a:pt x="177" y="140"/>
                  </a:lnTo>
                  <a:lnTo>
                    <a:pt x="181" y="142"/>
                  </a:lnTo>
                  <a:lnTo>
                    <a:pt x="195" y="130"/>
                  </a:lnTo>
                  <a:lnTo>
                    <a:pt x="199" y="118"/>
                  </a:lnTo>
                  <a:lnTo>
                    <a:pt x="199" y="110"/>
                  </a:lnTo>
                  <a:lnTo>
                    <a:pt x="185" y="90"/>
                  </a:lnTo>
                  <a:lnTo>
                    <a:pt x="181" y="79"/>
                  </a:lnTo>
                  <a:lnTo>
                    <a:pt x="181" y="65"/>
                  </a:lnTo>
                  <a:lnTo>
                    <a:pt x="181" y="51"/>
                  </a:lnTo>
                  <a:lnTo>
                    <a:pt x="185" y="39"/>
                  </a:lnTo>
                  <a:lnTo>
                    <a:pt x="195" y="23"/>
                  </a:lnTo>
                  <a:lnTo>
                    <a:pt x="209" y="9"/>
                  </a:lnTo>
                  <a:lnTo>
                    <a:pt x="223" y="4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82" y="4"/>
                  </a:lnTo>
                  <a:lnTo>
                    <a:pt x="294" y="9"/>
                  </a:lnTo>
                  <a:lnTo>
                    <a:pt x="307" y="23"/>
                  </a:lnTo>
                  <a:lnTo>
                    <a:pt x="317" y="39"/>
                  </a:lnTo>
                  <a:lnTo>
                    <a:pt x="323" y="51"/>
                  </a:lnTo>
                  <a:lnTo>
                    <a:pt x="323" y="65"/>
                  </a:lnTo>
                  <a:lnTo>
                    <a:pt x="323" y="79"/>
                  </a:lnTo>
                  <a:lnTo>
                    <a:pt x="317" y="90"/>
                  </a:lnTo>
                  <a:lnTo>
                    <a:pt x="305" y="110"/>
                  </a:lnTo>
                  <a:lnTo>
                    <a:pt x="305" y="118"/>
                  </a:lnTo>
                  <a:lnTo>
                    <a:pt x="309" y="130"/>
                  </a:lnTo>
                  <a:lnTo>
                    <a:pt x="323" y="142"/>
                  </a:lnTo>
                  <a:lnTo>
                    <a:pt x="327" y="140"/>
                  </a:lnTo>
                  <a:close/>
                </a:path>
              </a:pathLst>
            </a:custGeom>
            <a:solidFill>
              <a:srgbClr val="9966FF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Physiologically Based        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Pharmacokinetic       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Models       </a:t>
              </a: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0458A5B1-354D-4815-8AAA-1A14492E5F9E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2292619" y="4988645"/>
              <a:ext cx="1562004" cy="1655069"/>
            </a:xfrm>
            <a:custGeom>
              <a:avLst/>
              <a:gdLst>
                <a:gd name="T0" fmla="*/ 3308 w 505"/>
                <a:gd name="T1" fmla="*/ 777 h 649"/>
                <a:gd name="T2" fmla="*/ 3219 w 505"/>
                <a:gd name="T3" fmla="*/ 1853 h 649"/>
                <a:gd name="T4" fmla="*/ 3086 w 505"/>
                <a:gd name="T5" fmla="*/ 1874 h 649"/>
                <a:gd name="T6" fmla="*/ 2882 w 505"/>
                <a:gd name="T7" fmla="*/ 1787 h 649"/>
                <a:gd name="T8" fmla="*/ 2713 w 505"/>
                <a:gd name="T9" fmla="*/ 1787 h 649"/>
                <a:gd name="T10" fmla="*/ 2521 w 505"/>
                <a:gd name="T11" fmla="*/ 1861 h 649"/>
                <a:gd name="T12" fmla="*/ 2392 w 505"/>
                <a:gd name="T13" fmla="*/ 2009 h 649"/>
                <a:gd name="T14" fmla="*/ 2367 w 505"/>
                <a:gd name="T15" fmla="*/ 2175 h 649"/>
                <a:gd name="T16" fmla="*/ 2392 w 505"/>
                <a:gd name="T17" fmla="*/ 2334 h 649"/>
                <a:gd name="T18" fmla="*/ 2521 w 505"/>
                <a:gd name="T19" fmla="*/ 2477 h 649"/>
                <a:gd name="T20" fmla="*/ 2713 w 505"/>
                <a:gd name="T21" fmla="*/ 2551 h 649"/>
                <a:gd name="T22" fmla="*/ 2882 w 505"/>
                <a:gd name="T23" fmla="*/ 2563 h 649"/>
                <a:gd name="T24" fmla="*/ 3086 w 505"/>
                <a:gd name="T25" fmla="*/ 2464 h 649"/>
                <a:gd name="T26" fmla="*/ 3219 w 505"/>
                <a:gd name="T27" fmla="*/ 2485 h 649"/>
                <a:gd name="T28" fmla="*/ 3308 w 505"/>
                <a:gd name="T29" fmla="*/ 3555 h 649"/>
                <a:gd name="T30" fmla="*/ 0 w 505"/>
                <a:gd name="T31" fmla="*/ 2586 h 649"/>
                <a:gd name="T32" fmla="*/ 92 w 505"/>
                <a:gd name="T33" fmla="*/ 2485 h 649"/>
                <a:gd name="T34" fmla="*/ 225 w 505"/>
                <a:gd name="T35" fmla="*/ 2464 h 649"/>
                <a:gd name="T36" fmla="*/ 438 w 505"/>
                <a:gd name="T37" fmla="*/ 2563 h 649"/>
                <a:gd name="T38" fmla="*/ 610 w 505"/>
                <a:gd name="T39" fmla="*/ 2551 h 649"/>
                <a:gd name="T40" fmla="*/ 805 w 505"/>
                <a:gd name="T41" fmla="*/ 2477 h 649"/>
                <a:gd name="T42" fmla="*/ 917 w 505"/>
                <a:gd name="T43" fmla="*/ 2334 h 649"/>
                <a:gd name="T44" fmla="*/ 956 w 505"/>
                <a:gd name="T45" fmla="*/ 2175 h 649"/>
                <a:gd name="T46" fmla="*/ 917 w 505"/>
                <a:gd name="T47" fmla="*/ 2009 h 649"/>
                <a:gd name="T48" fmla="*/ 805 w 505"/>
                <a:gd name="T49" fmla="*/ 1861 h 649"/>
                <a:gd name="T50" fmla="*/ 610 w 505"/>
                <a:gd name="T51" fmla="*/ 1787 h 649"/>
                <a:gd name="T52" fmla="*/ 438 w 505"/>
                <a:gd name="T53" fmla="*/ 1787 h 649"/>
                <a:gd name="T54" fmla="*/ 234 w 505"/>
                <a:gd name="T55" fmla="*/ 1874 h 649"/>
                <a:gd name="T56" fmla="*/ 92 w 505"/>
                <a:gd name="T57" fmla="*/ 1853 h 649"/>
                <a:gd name="T58" fmla="*/ 0 w 505"/>
                <a:gd name="T59" fmla="*/ 777 h 649"/>
                <a:gd name="T60" fmla="*/ 1205 w 505"/>
                <a:gd name="T61" fmla="*/ 790 h 649"/>
                <a:gd name="T62" fmla="*/ 1317 w 505"/>
                <a:gd name="T63" fmla="*/ 647 h 649"/>
                <a:gd name="T64" fmla="*/ 1233 w 505"/>
                <a:gd name="T65" fmla="*/ 509 h 649"/>
                <a:gd name="T66" fmla="*/ 1194 w 505"/>
                <a:gd name="T67" fmla="*/ 358 h 649"/>
                <a:gd name="T68" fmla="*/ 1233 w 505"/>
                <a:gd name="T69" fmla="*/ 215 h 649"/>
                <a:gd name="T70" fmla="*/ 1383 w 505"/>
                <a:gd name="T71" fmla="*/ 65 h 649"/>
                <a:gd name="T72" fmla="*/ 1551 w 505"/>
                <a:gd name="T73" fmla="*/ 0 h 649"/>
                <a:gd name="T74" fmla="*/ 1781 w 505"/>
                <a:gd name="T75" fmla="*/ 0 h 649"/>
                <a:gd name="T76" fmla="*/ 1941 w 505"/>
                <a:gd name="T77" fmla="*/ 65 h 649"/>
                <a:gd name="T78" fmla="*/ 2098 w 505"/>
                <a:gd name="T79" fmla="*/ 215 h 649"/>
                <a:gd name="T80" fmla="*/ 2135 w 505"/>
                <a:gd name="T81" fmla="*/ 358 h 649"/>
                <a:gd name="T82" fmla="*/ 2098 w 505"/>
                <a:gd name="T83" fmla="*/ 509 h 649"/>
                <a:gd name="T84" fmla="*/ 2017 w 505"/>
                <a:gd name="T85" fmla="*/ 647 h 649"/>
                <a:gd name="T86" fmla="*/ 2122 w 505"/>
                <a:gd name="T87" fmla="*/ 790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5"/>
                <a:gd name="T133" fmla="*/ 0 h 649"/>
                <a:gd name="T134" fmla="*/ 505 w 505"/>
                <a:gd name="T135" fmla="*/ 649 h 6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5" h="649">
                  <a:moveTo>
                    <a:pt x="328" y="142"/>
                  </a:moveTo>
                  <a:lnTo>
                    <a:pt x="505" y="142"/>
                  </a:lnTo>
                  <a:lnTo>
                    <a:pt x="505" y="328"/>
                  </a:lnTo>
                  <a:lnTo>
                    <a:pt x="491" y="338"/>
                  </a:lnTo>
                  <a:lnTo>
                    <a:pt x="479" y="344"/>
                  </a:lnTo>
                  <a:lnTo>
                    <a:pt x="471" y="342"/>
                  </a:lnTo>
                  <a:lnTo>
                    <a:pt x="454" y="330"/>
                  </a:lnTo>
                  <a:lnTo>
                    <a:pt x="440" y="326"/>
                  </a:lnTo>
                  <a:lnTo>
                    <a:pt x="426" y="326"/>
                  </a:lnTo>
                  <a:lnTo>
                    <a:pt x="414" y="326"/>
                  </a:lnTo>
                  <a:lnTo>
                    <a:pt x="400" y="330"/>
                  </a:lnTo>
                  <a:lnTo>
                    <a:pt x="385" y="340"/>
                  </a:lnTo>
                  <a:lnTo>
                    <a:pt x="373" y="355"/>
                  </a:lnTo>
                  <a:lnTo>
                    <a:pt x="365" y="367"/>
                  </a:lnTo>
                  <a:lnTo>
                    <a:pt x="361" y="379"/>
                  </a:lnTo>
                  <a:lnTo>
                    <a:pt x="361" y="397"/>
                  </a:lnTo>
                  <a:lnTo>
                    <a:pt x="361" y="415"/>
                  </a:lnTo>
                  <a:lnTo>
                    <a:pt x="365" y="426"/>
                  </a:lnTo>
                  <a:lnTo>
                    <a:pt x="373" y="438"/>
                  </a:lnTo>
                  <a:lnTo>
                    <a:pt x="385" y="452"/>
                  </a:lnTo>
                  <a:lnTo>
                    <a:pt x="400" y="462"/>
                  </a:lnTo>
                  <a:lnTo>
                    <a:pt x="414" y="466"/>
                  </a:lnTo>
                  <a:lnTo>
                    <a:pt x="426" y="468"/>
                  </a:lnTo>
                  <a:lnTo>
                    <a:pt x="440" y="468"/>
                  </a:lnTo>
                  <a:lnTo>
                    <a:pt x="454" y="462"/>
                  </a:lnTo>
                  <a:lnTo>
                    <a:pt x="471" y="450"/>
                  </a:lnTo>
                  <a:lnTo>
                    <a:pt x="479" y="450"/>
                  </a:lnTo>
                  <a:lnTo>
                    <a:pt x="491" y="454"/>
                  </a:lnTo>
                  <a:lnTo>
                    <a:pt x="505" y="472"/>
                  </a:lnTo>
                  <a:lnTo>
                    <a:pt x="505" y="649"/>
                  </a:lnTo>
                  <a:lnTo>
                    <a:pt x="0" y="649"/>
                  </a:lnTo>
                  <a:lnTo>
                    <a:pt x="0" y="472"/>
                  </a:lnTo>
                  <a:lnTo>
                    <a:pt x="0" y="468"/>
                  </a:lnTo>
                  <a:lnTo>
                    <a:pt x="14" y="454"/>
                  </a:lnTo>
                  <a:lnTo>
                    <a:pt x="28" y="450"/>
                  </a:lnTo>
                  <a:lnTo>
                    <a:pt x="34" y="450"/>
                  </a:lnTo>
                  <a:lnTo>
                    <a:pt x="54" y="462"/>
                  </a:lnTo>
                  <a:lnTo>
                    <a:pt x="67" y="468"/>
                  </a:lnTo>
                  <a:lnTo>
                    <a:pt x="79" y="468"/>
                  </a:lnTo>
                  <a:lnTo>
                    <a:pt x="93" y="466"/>
                  </a:lnTo>
                  <a:lnTo>
                    <a:pt x="107" y="462"/>
                  </a:lnTo>
                  <a:lnTo>
                    <a:pt x="123" y="452"/>
                  </a:lnTo>
                  <a:lnTo>
                    <a:pt x="134" y="438"/>
                  </a:lnTo>
                  <a:lnTo>
                    <a:pt x="140" y="426"/>
                  </a:lnTo>
                  <a:lnTo>
                    <a:pt x="146" y="415"/>
                  </a:lnTo>
                  <a:lnTo>
                    <a:pt x="146" y="397"/>
                  </a:lnTo>
                  <a:lnTo>
                    <a:pt x="146" y="379"/>
                  </a:lnTo>
                  <a:lnTo>
                    <a:pt x="140" y="367"/>
                  </a:lnTo>
                  <a:lnTo>
                    <a:pt x="134" y="355"/>
                  </a:lnTo>
                  <a:lnTo>
                    <a:pt x="123" y="340"/>
                  </a:lnTo>
                  <a:lnTo>
                    <a:pt x="107" y="330"/>
                  </a:lnTo>
                  <a:lnTo>
                    <a:pt x="93" y="326"/>
                  </a:lnTo>
                  <a:lnTo>
                    <a:pt x="79" y="326"/>
                  </a:lnTo>
                  <a:lnTo>
                    <a:pt x="67" y="326"/>
                  </a:lnTo>
                  <a:lnTo>
                    <a:pt x="54" y="330"/>
                  </a:lnTo>
                  <a:lnTo>
                    <a:pt x="36" y="342"/>
                  </a:lnTo>
                  <a:lnTo>
                    <a:pt x="28" y="344"/>
                  </a:lnTo>
                  <a:lnTo>
                    <a:pt x="14" y="338"/>
                  </a:lnTo>
                  <a:lnTo>
                    <a:pt x="0" y="328"/>
                  </a:lnTo>
                  <a:lnTo>
                    <a:pt x="0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96" y="132"/>
                  </a:lnTo>
                  <a:lnTo>
                    <a:pt x="201" y="118"/>
                  </a:lnTo>
                  <a:lnTo>
                    <a:pt x="201" y="111"/>
                  </a:lnTo>
                  <a:lnTo>
                    <a:pt x="188" y="93"/>
                  </a:lnTo>
                  <a:lnTo>
                    <a:pt x="184" y="79"/>
                  </a:lnTo>
                  <a:lnTo>
                    <a:pt x="182" y="65"/>
                  </a:lnTo>
                  <a:lnTo>
                    <a:pt x="184" y="53"/>
                  </a:lnTo>
                  <a:lnTo>
                    <a:pt x="188" y="39"/>
                  </a:lnTo>
                  <a:lnTo>
                    <a:pt x="197" y="24"/>
                  </a:lnTo>
                  <a:lnTo>
                    <a:pt x="211" y="12"/>
                  </a:lnTo>
                  <a:lnTo>
                    <a:pt x="223" y="4"/>
                  </a:lnTo>
                  <a:lnTo>
                    <a:pt x="237" y="0"/>
                  </a:lnTo>
                  <a:lnTo>
                    <a:pt x="253" y="0"/>
                  </a:lnTo>
                  <a:lnTo>
                    <a:pt x="272" y="0"/>
                  </a:lnTo>
                  <a:lnTo>
                    <a:pt x="284" y="4"/>
                  </a:lnTo>
                  <a:lnTo>
                    <a:pt x="296" y="12"/>
                  </a:lnTo>
                  <a:lnTo>
                    <a:pt x="310" y="24"/>
                  </a:lnTo>
                  <a:lnTo>
                    <a:pt x="320" y="39"/>
                  </a:lnTo>
                  <a:lnTo>
                    <a:pt x="324" y="53"/>
                  </a:lnTo>
                  <a:lnTo>
                    <a:pt x="326" y="65"/>
                  </a:lnTo>
                  <a:lnTo>
                    <a:pt x="324" y="79"/>
                  </a:lnTo>
                  <a:lnTo>
                    <a:pt x="320" y="93"/>
                  </a:lnTo>
                  <a:lnTo>
                    <a:pt x="308" y="111"/>
                  </a:lnTo>
                  <a:lnTo>
                    <a:pt x="308" y="118"/>
                  </a:lnTo>
                  <a:lnTo>
                    <a:pt x="312" y="132"/>
                  </a:lnTo>
                  <a:lnTo>
                    <a:pt x="324" y="144"/>
                  </a:lnTo>
                  <a:lnTo>
                    <a:pt x="328" y="142"/>
                  </a:lnTo>
                  <a:close/>
                </a:path>
              </a:pathLst>
            </a:custGeom>
            <a:solidFill>
              <a:srgbClr val="00B0F0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Translational</a:t>
              </a:r>
            </a:p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Medicine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269857-EADD-42D3-809B-FDE3A31EAA74}"/>
                </a:ext>
              </a:extLst>
            </p:cNvPr>
            <p:cNvSpPr txBox="1"/>
            <p:nvPr/>
          </p:nvSpPr>
          <p:spPr>
            <a:xfrm>
              <a:off x="1571412" y="1672314"/>
              <a:ext cx="6138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Science Based Regulatory Policy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D14C49D-FFC0-4A55-AFF8-FA80F05606E8}"/>
              </a:ext>
            </a:extLst>
          </p:cNvPr>
          <p:cNvSpPr/>
          <p:nvPr/>
        </p:nvSpPr>
        <p:spPr>
          <a:xfrm>
            <a:off x="3401294" y="3808602"/>
            <a:ext cx="2252886" cy="18062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C526E1E-7D97-459C-9D55-8615D1271D94}"/>
              </a:ext>
            </a:extLst>
          </p:cNvPr>
          <p:cNvSpPr/>
          <p:nvPr/>
        </p:nvSpPr>
        <p:spPr>
          <a:xfrm rot="2801956">
            <a:off x="1015659" y="1922082"/>
            <a:ext cx="3651137" cy="1291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43799-3D3B-4052-B805-DD4F04F71773}"/>
              </a:ext>
            </a:extLst>
          </p:cNvPr>
          <p:cNvSpPr txBox="1"/>
          <p:nvPr/>
        </p:nvSpPr>
        <p:spPr>
          <a:xfrm>
            <a:off x="578519" y="469783"/>
            <a:ext cx="251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Collaboration is the KEY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To success</a:t>
            </a:r>
          </a:p>
        </p:txBody>
      </p:sp>
    </p:spTree>
    <p:extLst>
      <p:ext uri="{BB962C8B-B14F-4D97-AF65-F5344CB8AC3E}">
        <p14:creationId xmlns:p14="http://schemas.microsoft.com/office/powerpoint/2010/main" val="2192917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4772-591A-4922-9C2C-42FB550F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46" y="1062967"/>
            <a:ext cx="8509103" cy="4286043"/>
          </a:xfrm>
        </p:spPr>
        <p:txBody>
          <a:bodyPr/>
          <a:lstStyle/>
          <a:p>
            <a:r>
              <a:rPr lang="en-US" dirty="0"/>
              <a:t>Developing a Science Based Regulatory Policy can only be done with the input of all stakeholders.</a:t>
            </a:r>
          </a:p>
          <a:p>
            <a:pPr lvl="1"/>
            <a:r>
              <a:rPr lang="en-US" dirty="0"/>
              <a:t>The FDA cannot do it alone</a:t>
            </a:r>
          </a:p>
          <a:p>
            <a:pPr lvl="1"/>
            <a:r>
              <a:rPr lang="en-US" dirty="0"/>
              <a:t>The Industry cannot do it alone</a:t>
            </a:r>
          </a:p>
          <a:p>
            <a:pPr lvl="1"/>
            <a:r>
              <a:rPr lang="en-US" dirty="0"/>
              <a:t>Academia, Clinicians, and the Public cannot do it alone.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5C52D-E181-4934-A067-DDA84095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03" y="3429000"/>
            <a:ext cx="7922191" cy="30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3DF992-3957-4272-A6C1-562E0522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Great room at the FDA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16BA4-35CE-437C-95F5-0013B7F2F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969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41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3517-10B1-4C87-817D-BDA37BFE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48" y="178983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Contact Info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F969B-590B-4251-826B-E4B3BDD5740E}"/>
              </a:ext>
            </a:extLst>
          </p:cNvPr>
          <p:cNvSpPr txBox="1"/>
          <p:nvPr/>
        </p:nvSpPr>
        <p:spPr>
          <a:xfrm>
            <a:off x="5018476" y="2334883"/>
            <a:ext cx="33139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 Dennis Bashaw, PharmD.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Senior Science Advisor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 of Clinical Pharmacology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 of Translational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Food and Drug Administration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Edward.bashaw@fda.hhs.gov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B6BDB-57A4-46BC-8BBA-229AEE37C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84" y="4396986"/>
            <a:ext cx="1664009" cy="1664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456ED-29C8-4889-BAB6-C12950DB031C}"/>
              </a:ext>
            </a:extLst>
          </p:cNvPr>
          <p:cNvSpPr txBox="1"/>
          <p:nvPr/>
        </p:nvSpPr>
        <p:spPr>
          <a:xfrm>
            <a:off x="6143363" y="6047956"/>
            <a:ext cx="796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LinkedIn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7152D-E0EB-420E-877B-685DB317C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5" y="2002242"/>
            <a:ext cx="3313984" cy="43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7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60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90B2-9F44-4453-ACF7-E5857DA6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9" y="930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The Current State of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Dermal Absorption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05B2AC-D36D-4FAD-B05B-A82F8AD3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0550" y="6474620"/>
            <a:ext cx="45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F53A51-6448-41EC-BBA3-4FC2471A56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B6C73484-E94F-41F7-AEEB-2CC4128DB09C}"/>
              </a:ext>
            </a:extLst>
          </p:cNvPr>
          <p:cNvSpPr>
            <a:spLocks/>
          </p:cNvSpPr>
          <p:nvPr/>
        </p:nvSpPr>
        <p:spPr bwMode="blackWhite">
          <a:xfrm rot="2683039">
            <a:off x="2581594" y="1656753"/>
            <a:ext cx="1555391" cy="1278916"/>
          </a:xfrm>
          <a:custGeom>
            <a:avLst/>
            <a:gdLst>
              <a:gd name="T0" fmla="*/ 1270 w 504"/>
              <a:gd name="T1" fmla="*/ 65 h 502"/>
              <a:gd name="T2" fmla="*/ 1298 w 504"/>
              <a:gd name="T3" fmla="*/ 174 h 502"/>
              <a:gd name="T4" fmla="*/ 1178 w 504"/>
              <a:gd name="T5" fmla="*/ 350 h 502"/>
              <a:gd name="T6" fmla="*/ 1178 w 504"/>
              <a:gd name="T7" fmla="*/ 497 h 502"/>
              <a:gd name="T8" fmla="*/ 1270 w 504"/>
              <a:gd name="T9" fmla="*/ 652 h 502"/>
              <a:gd name="T10" fmla="*/ 1451 w 504"/>
              <a:gd name="T11" fmla="*/ 759 h 502"/>
              <a:gd name="T12" fmla="*/ 1641 w 504"/>
              <a:gd name="T13" fmla="*/ 775 h 502"/>
              <a:gd name="T14" fmla="*/ 1837 w 504"/>
              <a:gd name="T15" fmla="*/ 759 h 502"/>
              <a:gd name="T16" fmla="*/ 1998 w 504"/>
              <a:gd name="T17" fmla="*/ 652 h 502"/>
              <a:gd name="T18" fmla="*/ 2102 w 504"/>
              <a:gd name="T19" fmla="*/ 497 h 502"/>
              <a:gd name="T20" fmla="*/ 2102 w 504"/>
              <a:gd name="T21" fmla="*/ 350 h 502"/>
              <a:gd name="T22" fmla="*/ 1983 w 504"/>
              <a:gd name="T23" fmla="*/ 174 h 502"/>
              <a:gd name="T24" fmla="*/ 2011 w 504"/>
              <a:gd name="T25" fmla="*/ 65 h 502"/>
              <a:gd name="T26" fmla="*/ 3280 w 504"/>
              <a:gd name="T27" fmla="*/ 0 h 502"/>
              <a:gd name="T28" fmla="*/ 3196 w 504"/>
              <a:gd name="T29" fmla="*/ 1071 h 502"/>
              <a:gd name="T30" fmla="*/ 3064 w 504"/>
              <a:gd name="T31" fmla="*/ 1092 h 502"/>
              <a:gd name="T32" fmla="*/ 2858 w 504"/>
              <a:gd name="T33" fmla="*/ 1006 h 502"/>
              <a:gd name="T34" fmla="*/ 2681 w 504"/>
              <a:gd name="T35" fmla="*/ 1006 h 502"/>
              <a:gd name="T36" fmla="*/ 2500 w 504"/>
              <a:gd name="T37" fmla="*/ 1083 h 502"/>
              <a:gd name="T38" fmla="*/ 2373 w 504"/>
              <a:gd name="T39" fmla="*/ 1219 h 502"/>
              <a:gd name="T40" fmla="*/ 2349 w 504"/>
              <a:gd name="T41" fmla="*/ 1382 h 502"/>
              <a:gd name="T42" fmla="*/ 2373 w 504"/>
              <a:gd name="T43" fmla="*/ 1557 h 502"/>
              <a:gd name="T44" fmla="*/ 2500 w 504"/>
              <a:gd name="T45" fmla="*/ 1692 h 502"/>
              <a:gd name="T46" fmla="*/ 2681 w 504"/>
              <a:gd name="T47" fmla="*/ 1772 h 502"/>
              <a:gd name="T48" fmla="*/ 2858 w 504"/>
              <a:gd name="T49" fmla="*/ 1780 h 502"/>
              <a:gd name="T50" fmla="*/ 3064 w 504"/>
              <a:gd name="T51" fmla="*/ 1680 h 502"/>
              <a:gd name="T52" fmla="*/ 3196 w 504"/>
              <a:gd name="T53" fmla="*/ 1703 h 502"/>
              <a:gd name="T54" fmla="*/ 3280 w 504"/>
              <a:gd name="T55" fmla="*/ 2729 h 502"/>
              <a:gd name="T56" fmla="*/ 2102 w 504"/>
              <a:gd name="T57" fmla="*/ 2742 h 502"/>
              <a:gd name="T58" fmla="*/ 1983 w 504"/>
              <a:gd name="T59" fmla="*/ 2599 h 502"/>
              <a:gd name="T60" fmla="*/ 2063 w 504"/>
              <a:gd name="T61" fmla="*/ 2457 h 502"/>
              <a:gd name="T62" fmla="*/ 2102 w 504"/>
              <a:gd name="T63" fmla="*/ 2319 h 502"/>
              <a:gd name="T64" fmla="*/ 2063 w 504"/>
              <a:gd name="T65" fmla="*/ 2168 h 502"/>
              <a:gd name="T66" fmla="*/ 1914 w 504"/>
              <a:gd name="T67" fmla="*/ 2016 h 502"/>
              <a:gd name="T68" fmla="*/ 1757 w 504"/>
              <a:gd name="T69" fmla="*/ 1953 h 502"/>
              <a:gd name="T70" fmla="*/ 1524 w 504"/>
              <a:gd name="T71" fmla="*/ 1953 h 502"/>
              <a:gd name="T72" fmla="*/ 1359 w 504"/>
              <a:gd name="T73" fmla="*/ 2016 h 502"/>
              <a:gd name="T74" fmla="*/ 1202 w 504"/>
              <a:gd name="T75" fmla="*/ 2168 h 502"/>
              <a:gd name="T76" fmla="*/ 1178 w 504"/>
              <a:gd name="T77" fmla="*/ 2319 h 502"/>
              <a:gd name="T78" fmla="*/ 1202 w 504"/>
              <a:gd name="T79" fmla="*/ 2457 h 502"/>
              <a:gd name="T80" fmla="*/ 1298 w 504"/>
              <a:gd name="T81" fmla="*/ 2599 h 502"/>
              <a:gd name="T82" fmla="*/ 1193 w 504"/>
              <a:gd name="T83" fmla="*/ 2729 h 502"/>
              <a:gd name="T84" fmla="*/ 0 w 504"/>
              <a:gd name="T85" fmla="*/ 0 h 502"/>
              <a:gd name="T86" fmla="*/ 1193 w 504"/>
              <a:gd name="T87" fmla="*/ 0 h 5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04"/>
              <a:gd name="T133" fmla="*/ 0 h 502"/>
              <a:gd name="T134" fmla="*/ 504 w 504"/>
              <a:gd name="T135" fmla="*/ 502 h 50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04" h="502">
                <a:moveTo>
                  <a:pt x="183" y="0"/>
                </a:moveTo>
                <a:lnTo>
                  <a:pt x="195" y="12"/>
                </a:lnTo>
                <a:lnTo>
                  <a:pt x="199" y="24"/>
                </a:lnTo>
                <a:lnTo>
                  <a:pt x="199" y="32"/>
                </a:lnTo>
                <a:lnTo>
                  <a:pt x="185" y="52"/>
                </a:lnTo>
                <a:lnTo>
                  <a:pt x="181" y="64"/>
                </a:lnTo>
                <a:lnTo>
                  <a:pt x="181" y="77"/>
                </a:lnTo>
                <a:lnTo>
                  <a:pt x="181" y="91"/>
                </a:lnTo>
                <a:lnTo>
                  <a:pt x="185" y="103"/>
                </a:lnTo>
                <a:lnTo>
                  <a:pt x="195" y="119"/>
                </a:lnTo>
                <a:lnTo>
                  <a:pt x="209" y="131"/>
                </a:lnTo>
                <a:lnTo>
                  <a:pt x="223" y="139"/>
                </a:lnTo>
                <a:lnTo>
                  <a:pt x="234" y="142"/>
                </a:lnTo>
                <a:lnTo>
                  <a:pt x="252" y="142"/>
                </a:lnTo>
                <a:lnTo>
                  <a:pt x="270" y="142"/>
                </a:lnTo>
                <a:lnTo>
                  <a:pt x="282" y="139"/>
                </a:lnTo>
                <a:lnTo>
                  <a:pt x="294" y="131"/>
                </a:lnTo>
                <a:lnTo>
                  <a:pt x="307" y="119"/>
                </a:lnTo>
                <a:lnTo>
                  <a:pt x="317" y="103"/>
                </a:lnTo>
                <a:lnTo>
                  <a:pt x="323" y="91"/>
                </a:lnTo>
                <a:lnTo>
                  <a:pt x="323" y="77"/>
                </a:lnTo>
                <a:lnTo>
                  <a:pt x="323" y="64"/>
                </a:lnTo>
                <a:lnTo>
                  <a:pt x="317" y="52"/>
                </a:lnTo>
                <a:lnTo>
                  <a:pt x="305" y="32"/>
                </a:lnTo>
                <a:lnTo>
                  <a:pt x="305" y="24"/>
                </a:lnTo>
                <a:lnTo>
                  <a:pt x="309" y="12"/>
                </a:lnTo>
                <a:lnTo>
                  <a:pt x="321" y="0"/>
                </a:lnTo>
                <a:lnTo>
                  <a:pt x="504" y="0"/>
                </a:lnTo>
                <a:lnTo>
                  <a:pt x="504" y="188"/>
                </a:lnTo>
                <a:lnTo>
                  <a:pt x="491" y="196"/>
                </a:lnTo>
                <a:lnTo>
                  <a:pt x="479" y="200"/>
                </a:lnTo>
                <a:lnTo>
                  <a:pt x="471" y="200"/>
                </a:lnTo>
                <a:lnTo>
                  <a:pt x="451" y="188"/>
                </a:lnTo>
                <a:lnTo>
                  <a:pt x="439" y="184"/>
                </a:lnTo>
                <a:lnTo>
                  <a:pt x="426" y="184"/>
                </a:lnTo>
                <a:lnTo>
                  <a:pt x="412" y="184"/>
                </a:lnTo>
                <a:lnTo>
                  <a:pt x="400" y="188"/>
                </a:lnTo>
                <a:lnTo>
                  <a:pt x="384" y="198"/>
                </a:lnTo>
                <a:lnTo>
                  <a:pt x="372" y="212"/>
                </a:lnTo>
                <a:lnTo>
                  <a:pt x="365" y="223"/>
                </a:lnTo>
                <a:lnTo>
                  <a:pt x="361" y="237"/>
                </a:lnTo>
                <a:lnTo>
                  <a:pt x="361" y="253"/>
                </a:lnTo>
                <a:lnTo>
                  <a:pt x="361" y="273"/>
                </a:lnTo>
                <a:lnTo>
                  <a:pt x="365" y="285"/>
                </a:lnTo>
                <a:lnTo>
                  <a:pt x="372" y="296"/>
                </a:lnTo>
                <a:lnTo>
                  <a:pt x="384" y="310"/>
                </a:lnTo>
                <a:lnTo>
                  <a:pt x="400" y="320"/>
                </a:lnTo>
                <a:lnTo>
                  <a:pt x="412" y="324"/>
                </a:lnTo>
                <a:lnTo>
                  <a:pt x="426" y="326"/>
                </a:lnTo>
                <a:lnTo>
                  <a:pt x="439" y="326"/>
                </a:lnTo>
                <a:lnTo>
                  <a:pt x="451" y="320"/>
                </a:lnTo>
                <a:lnTo>
                  <a:pt x="471" y="308"/>
                </a:lnTo>
                <a:lnTo>
                  <a:pt x="479" y="308"/>
                </a:lnTo>
                <a:lnTo>
                  <a:pt x="491" y="312"/>
                </a:lnTo>
                <a:lnTo>
                  <a:pt x="504" y="322"/>
                </a:lnTo>
                <a:lnTo>
                  <a:pt x="504" y="500"/>
                </a:lnTo>
                <a:lnTo>
                  <a:pt x="327" y="500"/>
                </a:lnTo>
                <a:lnTo>
                  <a:pt x="323" y="502"/>
                </a:lnTo>
                <a:lnTo>
                  <a:pt x="309" y="490"/>
                </a:lnTo>
                <a:lnTo>
                  <a:pt x="305" y="476"/>
                </a:lnTo>
                <a:lnTo>
                  <a:pt x="305" y="470"/>
                </a:lnTo>
                <a:lnTo>
                  <a:pt x="317" y="450"/>
                </a:lnTo>
                <a:lnTo>
                  <a:pt x="323" y="437"/>
                </a:lnTo>
                <a:lnTo>
                  <a:pt x="323" y="425"/>
                </a:lnTo>
                <a:lnTo>
                  <a:pt x="323" y="411"/>
                </a:lnTo>
                <a:lnTo>
                  <a:pt x="317" y="397"/>
                </a:lnTo>
                <a:lnTo>
                  <a:pt x="307" y="383"/>
                </a:lnTo>
                <a:lnTo>
                  <a:pt x="294" y="369"/>
                </a:lnTo>
                <a:lnTo>
                  <a:pt x="282" y="364"/>
                </a:lnTo>
                <a:lnTo>
                  <a:pt x="270" y="358"/>
                </a:lnTo>
                <a:lnTo>
                  <a:pt x="252" y="358"/>
                </a:lnTo>
                <a:lnTo>
                  <a:pt x="234" y="358"/>
                </a:lnTo>
                <a:lnTo>
                  <a:pt x="223" y="364"/>
                </a:lnTo>
                <a:lnTo>
                  <a:pt x="209" y="369"/>
                </a:lnTo>
                <a:lnTo>
                  <a:pt x="195" y="383"/>
                </a:lnTo>
                <a:lnTo>
                  <a:pt x="185" y="397"/>
                </a:lnTo>
                <a:lnTo>
                  <a:pt x="181" y="411"/>
                </a:lnTo>
                <a:lnTo>
                  <a:pt x="181" y="425"/>
                </a:lnTo>
                <a:lnTo>
                  <a:pt x="181" y="437"/>
                </a:lnTo>
                <a:lnTo>
                  <a:pt x="185" y="450"/>
                </a:lnTo>
                <a:lnTo>
                  <a:pt x="199" y="470"/>
                </a:lnTo>
                <a:lnTo>
                  <a:pt x="199" y="476"/>
                </a:lnTo>
                <a:lnTo>
                  <a:pt x="195" y="490"/>
                </a:lnTo>
                <a:lnTo>
                  <a:pt x="183" y="500"/>
                </a:lnTo>
                <a:lnTo>
                  <a:pt x="0" y="500"/>
                </a:lnTo>
                <a:lnTo>
                  <a:pt x="0" y="0"/>
                </a:lnTo>
                <a:lnTo>
                  <a:pt x="177" y="0"/>
                </a:lnTo>
                <a:lnTo>
                  <a:pt x="183" y="0"/>
                </a:lnTo>
                <a:close/>
              </a:path>
            </a:pathLst>
          </a:custGeom>
          <a:solidFill>
            <a:srgbClr val="00B050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/>
              <a:t>Clinical</a:t>
            </a:r>
          </a:p>
          <a:p>
            <a:pPr defTabSz="622021">
              <a:defRPr/>
            </a:pPr>
            <a:r>
              <a:rPr lang="en-GB" sz="1350" b="1" kern="0" dirty="0"/>
              <a:t>Pharmacology</a:t>
            </a: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5E78C7E2-DC33-4B33-9196-026745E5CC81}"/>
              </a:ext>
            </a:extLst>
          </p:cNvPr>
          <p:cNvSpPr>
            <a:spLocks/>
          </p:cNvSpPr>
          <p:nvPr/>
        </p:nvSpPr>
        <p:spPr bwMode="blackWhite">
          <a:xfrm rot="6611663">
            <a:off x="6511253" y="4930430"/>
            <a:ext cx="1995066" cy="1646387"/>
          </a:xfrm>
          <a:custGeom>
            <a:avLst/>
            <a:gdLst>
              <a:gd name="T0" fmla="*/ 2954 w 646"/>
              <a:gd name="T1" fmla="*/ 3467 h 646"/>
              <a:gd name="T2" fmla="*/ 2930 w 646"/>
              <a:gd name="T3" fmla="*/ 3358 h 646"/>
              <a:gd name="T4" fmla="*/ 3047 w 646"/>
              <a:gd name="T5" fmla="*/ 3174 h 646"/>
              <a:gd name="T6" fmla="*/ 3047 w 646"/>
              <a:gd name="T7" fmla="*/ 3035 h 646"/>
              <a:gd name="T8" fmla="*/ 2954 w 646"/>
              <a:gd name="T9" fmla="*/ 2880 h 646"/>
              <a:gd name="T10" fmla="*/ 2778 w 646"/>
              <a:gd name="T11" fmla="*/ 2778 h 646"/>
              <a:gd name="T12" fmla="*/ 2584 w 646"/>
              <a:gd name="T13" fmla="*/ 2743 h 646"/>
              <a:gd name="T14" fmla="*/ 2388 w 646"/>
              <a:gd name="T15" fmla="*/ 2778 h 646"/>
              <a:gd name="T16" fmla="*/ 2223 w 646"/>
              <a:gd name="T17" fmla="*/ 2880 h 646"/>
              <a:gd name="T18" fmla="*/ 2134 w 646"/>
              <a:gd name="T19" fmla="*/ 3035 h 646"/>
              <a:gd name="T20" fmla="*/ 2119 w 646"/>
              <a:gd name="T21" fmla="*/ 3174 h 646"/>
              <a:gd name="T22" fmla="*/ 2238 w 646"/>
              <a:gd name="T23" fmla="*/ 3358 h 646"/>
              <a:gd name="T24" fmla="*/ 2210 w 646"/>
              <a:gd name="T25" fmla="*/ 3467 h 646"/>
              <a:gd name="T26" fmla="*/ 940 w 646"/>
              <a:gd name="T27" fmla="*/ 3532 h 646"/>
              <a:gd name="T28" fmla="*/ 940 w 646"/>
              <a:gd name="T29" fmla="*/ 2570 h 646"/>
              <a:gd name="T30" fmla="*/ 768 w 646"/>
              <a:gd name="T31" fmla="*/ 2470 h 646"/>
              <a:gd name="T32" fmla="*/ 594 w 646"/>
              <a:gd name="T33" fmla="*/ 2535 h 646"/>
              <a:gd name="T34" fmla="*/ 422 w 646"/>
              <a:gd name="T35" fmla="*/ 2570 h 646"/>
              <a:gd name="T36" fmla="*/ 254 w 646"/>
              <a:gd name="T37" fmla="*/ 2535 h 646"/>
              <a:gd name="T38" fmla="*/ 77 w 646"/>
              <a:gd name="T39" fmla="*/ 2417 h 646"/>
              <a:gd name="T40" fmla="*/ 0 w 646"/>
              <a:gd name="T41" fmla="*/ 2281 h 646"/>
              <a:gd name="T42" fmla="*/ 0 w 646"/>
              <a:gd name="T43" fmla="*/ 2082 h 646"/>
              <a:gd name="T44" fmla="*/ 77 w 646"/>
              <a:gd name="T45" fmla="*/ 1959 h 646"/>
              <a:gd name="T46" fmla="*/ 254 w 646"/>
              <a:gd name="T47" fmla="*/ 1825 h 646"/>
              <a:gd name="T48" fmla="*/ 422 w 646"/>
              <a:gd name="T49" fmla="*/ 1793 h 646"/>
              <a:gd name="T50" fmla="*/ 594 w 646"/>
              <a:gd name="T51" fmla="*/ 1825 h 646"/>
              <a:gd name="T52" fmla="*/ 768 w 646"/>
              <a:gd name="T53" fmla="*/ 1894 h 646"/>
              <a:gd name="T54" fmla="*/ 940 w 646"/>
              <a:gd name="T55" fmla="*/ 1793 h 646"/>
              <a:gd name="T56" fmla="*/ 940 w 646"/>
              <a:gd name="T57" fmla="*/ 798 h 646"/>
              <a:gd name="T58" fmla="*/ 2210 w 646"/>
              <a:gd name="T59" fmla="*/ 717 h 646"/>
              <a:gd name="T60" fmla="*/ 2238 w 646"/>
              <a:gd name="T61" fmla="*/ 608 h 646"/>
              <a:gd name="T62" fmla="*/ 2119 w 646"/>
              <a:gd name="T63" fmla="*/ 432 h 646"/>
              <a:gd name="T64" fmla="*/ 2119 w 646"/>
              <a:gd name="T65" fmla="*/ 285 h 646"/>
              <a:gd name="T66" fmla="*/ 2210 w 646"/>
              <a:gd name="T67" fmla="*/ 130 h 646"/>
              <a:gd name="T68" fmla="*/ 2388 w 646"/>
              <a:gd name="T69" fmla="*/ 21 h 646"/>
              <a:gd name="T70" fmla="*/ 2584 w 646"/>
              <a:gd name="T71" fmla="*/ 0 h 646"/>
              <a:gd name="T72" fmla="*/ 2778 w 646"/>
              <a:gd name="T73" fmla="*/ 21 h 646"/>
              <a:gd name="T74" fmla="*/ 2954 w 646"/>
              <a:gd name="T75" fmla="*/ 130 h 646"/>
              <a:gd name="T76" fmla="*/ 3047 w 646"/>
              <a:gd name="T77" fmla="*/ 285 h 646"/>
              <a:gd name="T78" fmla="*/ 3047 w 646"/>
              <a:gd name="T79" fmla="*/ 432 h 646"/>
              <a:gd name="T80" fmla="*/ 2930 w 646"/>
              <a:gd name="T81" fmla="*/ 608 h 646"/>
              <a:gd name="T82" fmla="*/ 2954 w 646"/>
              <a:gd name="T83" fmla="*/ 717 h 646"/>
              <a:gd name="T84" fmla="*/ 4213 w 646"/>
              <a:gd name="T85" fmla="*/ 798 h 646"/>
              <a:gd name="T86" fmla="*/ 3072 w 646"/>
              <a:gd name="T87" fmla="*/ 3532 h 6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46"/>
              <a:gd name="T133" fmla="*/ 0 h 646"/>
              <a:gd name="T134" fmla="*/ 646 w 646"/>
              <a:gd name="T135" fmla="*/ 646 h 64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46" h="646">
                <a:moveTo>
                  <a:pt x="471" y="646"/>
                </a:moveTo>
                <a:lnTo>
                  <a:pt x="453" y="634"/>
                </a:lnTo>
                <a:lnTo>
                  <a:pt x="449" y="620"/>
                </a:lnTo>
                <a:lnTo>
                  <a:pt x="449" y="614"/>
                </a:lnTo>
                <a:lnTo>
                  <a:pt x="461" y="594"/>
                </a:lnTo>
                <a:lnTo>
                  <a:pt x="467" y="581"/>
                </a:lnTo>
                <a:lnTo>
                  <a:pt x="467" y="569"/>
                </a:lnTo>
                <a:lnTo>
                  <a:pt x="467" y="555"/>
                </a:lnTo>
                <a:lnTo>
                  <a:pt x="461" y="543"/>
                </a:lnTo>
                <a:lnTo>
                  <a:pt x="453" y="527"/>
                </a:lnTo>
                <a:lnTo>
                  <a:pt x="439" y="514"/>
                </a:lnTo>
                <a:lnTo>
                  <a:pt x="426" y="508"/>
                </a:lnTo>
                <a:lnTo>
                  <a:pt x="414" y="502"/>
                </a:lnTo>
                <a:lnTo>
                  <a:pt x="396" y="502"/>
                </a:lnTo>
                <a:lnTo>
                  <a:pt x="378" y="502"/>
                </a:lnTo>
                <a:lnTo>
                  <a:pt x="366" y="508"/>
                </a:lnTo>
                <a:lnTo>
                  <a:pt x="355" y="514"/>
                </a:lnTo>
                <a:lnTo>
                  <a:pt x="341" y="527"/>
                </a:lnTo>
                <a:lnTo>
                  <a:pt x="331" y="543"/>
                </a:lnTo>
                <a:lnTo>
                  <a:pt x="327" y="555"/>
                </a:lnTo>
                <a:lnTo>
                  <a:pt x="325" y="569"/>
                </a:lnTo>
                <a:lnTo>
                  <a:pt x="325" y="581"/>
                </a:lnTo>
                <a:lnTo>
                  <a:pt x="331" y="594"/>
                </a:lnTo>
                <a:lnTo>
                  <a:pt x="343" y="614"/>
                </a:lnTo>
                <a:lnTo>
                  <a:pt x="343" y="620"/>
                </a:lnTo>
                <a:lnTo>
                  <a:pt x="339" y="634"/>
                </a:lnTo>
                <a:lnTo>
                  <a:pt x="327" y="646"/>
                </a:lnTo>
                <a:lnTo>
                  <a:pt x="144" y="646"/>
                </a:lnTo>
                <a:lnTo>
                  <a:pt x="144" y="468"/>
                </a:lnTo>
                <a:lnTo>
                  <a:pt x="144" y="470"/>
                </a:lnTo>
                <a:lnTo>
                  <a:pt x="132" y="456"/>
                </a:lnTo>
                <a:lnTo>
                  <a:pt x="118" y="452"/>
                </a:lnTo>
                <a:lnTo>
                  <a:pt x="110" y="452"/>
                </a:lnTo>
                <a:lnTo>
                  <a:pt x="91" y="464"/>
                </a:lnTo>
                <a:lnTo>
                  <a:pt x="79" y="470"/>
                </a:lnTo>
                <a:lnTo>
                  <a:pt x="65" y="470"/>
                </a:lnTo>
                <a:lnTo>
                  <a:pt x="53" y="470"/>
                </a:lnTo>
                <a:lnTo>
                  <a:pt x="39" y="464"/>
                </a:lnTo>
                <a:lnTo>
                  <a:pt x="24" y="456"/>
                </a:lnTo>
                <a:lnTo>
                  <a:pt x="12" y="442"/>
                </a:lnTo>
                <a:lnTo>
                  <a:pt x="4" y="429"/>
                </a:lnTo>
                <a:lnTo>
                  <a:pt x="0" y="417"/>
                </a:lnTo>
                <a:lnTo>
                  <a:pt x="0" y="399"/>
                </a:lnTo>
                <a:lnTo>
                  <a:pt x="0" y="381"/>
                </a:lnTo>
                <a:lnTo>
                  <a:pt x="4" y="369"/>
                </a:lnTo>
                <a:lnTo>
                  <a:pt x="12" y="358"/>
                </a:lnTo>
                <a:lnTo>
                  <a:pt x="24" y="344"/>
                </a:lnTo>
                <a:lnTo>
                  <a:pt x="39" y="334"/>
                </a:lnTo>
                <a:lnTo>
                  <a:pt x="53" y="330"/>
                </a:lnTo>
                <a:lnTo>
                  <a:pt x="65" y="328"/>
                </a:lnTo>
                <a:lnTo>
                  <a:pt x="79" y="328"/>
                </a:lnTo>
                <a:lnTo>
                  <a:pt x="91" y="334"/>
                </a:lnTo>
                <a:lnTo>
                  <a:pt x="110" y="346"/>
                </a:lnTo>
                <a:lnTo>
                  <a:pt x="118" y="346"/>
                </a:lnTo>
                <a:lnTo>
                  <a:pt x="132" y="342"/>
                </a:lnTo>
                <a:lnTo>
                  <a:pt x="144" y="328"/>
                </a:lnTo>
                <a:lnTo>
                  <a:pt x="144" y="324"/>
                </a:lnTo>
                <a:lnTo>
                  <a:pt x="144" y="146"/>
                </a:lnTo>
                <a:lnTo>
                  <a:pt x="327" y="146"/>
                </a:lnTo>
                <a:lnTo>
                  <a:pt x="339" y="131"/>
                </a:lnTo>
                <a:lnTo>
                  <a:pt x="343" y="119"/>
                </a:lnTo>
                <a:lnTo>
                  <a:pt x="343" y="111"/>
                </a:lnTo>
                <a:lnTo>
                  <a:pt x="331" y="91"/>
                </a:lnTo>
                <a:lnTo>
                  <a:pt x="325" y="79"/>
                </a:lnTo>
                <a:lnTo>
                  <a:pt x="325" y="65"/>
                </a:lnTo>
                <a:lnTo>
                  <a:pt x="325" y="52"/>
                </a:lnTo>
                <a:lnTo>
                  <a:pt x="331" y="38"/>
                </a:lnTo>
                <a:lnTo>
                  <a:pt x="339" y="24"/>
                </a:lnTo>
                <a:lnTo>
                  <a:pt x="353" y="12"/>
                </a:lnTo>
                <a:lnTo>
                  <a:pt x="366" y="4"/>
                </a:lnTo>
                <a:lnTo>
                  <a:pt x="378" y="0"/>
                </a:lnTo>
                <a:lnTo>
                  <a:pt x="396" y="0"/>
                </a:lnTo>
                <a:lnTo>
                  <a:pt x="414" y="0"/>
                </a:lnTo>
                <a:lnTo>
                  <a:pt x="426" y="4"/>
                </a:lnTo>
                <a:lnTo>
                  <a:pt x="437" y="12"/>
                </a:lnTo>
                <a:lnTo>
                  <a:pt x="453" y="24"/>
                </a:lnTo>
                <a:lnTo>
                  <a:pt x="461" y="38"/>
                </a:lnTo>
                <a:lnTo>
                  <a:pt x="467" y="52"/>
                </a:lnTo>
                <a:lnTo>
                  <a:pt x="467" y="65"/>
                </a:lnTo>
                <a:lnTo>
                  <a:pt x="467" y="79"/>
                </a:lnTo>
                <a:lnTo>
                  <a:pt x="461" y="91"/>
                </a:lnTo>
                <a:lnTo>
                  <a:pt x="449" y="111"/>
                </a:lnTo>
                <a:lnTo>
                  <a:pt x="449" y="119"/>
                </a:lnTo>
                <a:lnTo>
                  <a:pt x="453" y="131"/>
                </a:lnTo>
                <a:lnTo>
                  <a:pt x="465" y="146"/>
                </a:lnTo>
                <a:lnTo>
                  <a:pt x="646" y="146"/>
                </a:lnTo>
                <a:lnTo>
                  <a:pt x="646" y="646"/>
                </a:lnTo>
                <a:lnTo>
                  <a:pt x="471" y="64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Big data</a:t>
            </a:r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2A037522-2DD6-458E-B91D-08E284844248}"/>
              </a:ext>
            </a:extLst>
          </p:cNvPr>
          <p:cNvSpPr>
            <a:spLocks/>
          </p:cNvSpPr>
          <p:nvPr/>
        </p:nvSpPr>
        <p:spPr bwMode="blackWhite">
          <a:xfrm rot="2268045">
            <a:off x="2249131" y="2742422"/>
            <a:ext cx="1562004" cy="1291938"/>
          </a:xfrm>
          <a:custGeom>
            <a:avLst/>
            <a:gdLst>
              <a:gd name="T0" fmla="*/ 3308 w 505"/>
              <a:gd name="T1" fmla="*/ 2758 h 507"/>
              <a:gd name="T2" fmla="*/ 3219 w 505"/>
              <a:gd name="T3" fmla="*/ 1694 h 507"/>
              <a:gd name="T4" fmla="*/ 3086 w 505"/>
              <a:gd name="T5" fmla="*/ 1672 h 507"/>
              <a:gd name="T6" fmla="*/ 2882 w 505"/>
              <a:gd name="T7" fmla="*/ 1772 h 507"/>
              <a:gd name="T8" fmla="*/ 2700 w 505"/>
              <a:gd name="T9" fmla="*/ 1760 h 507"/>
              <a:gd name="T10" fmla="*/ 2521 w 505"/>
              <a:gd name="T11" fmla="*/ 1682 h 507"/>
              <a:gd name="T12" fmla="*/ 2392 w 505"/>
              <a:gd name="T13" fmla="*/ 1541 h 507"/>
              <a:gd name="T14" fmla="*/ 2354 w 505"/>
              <a:gd name="T15" fmla="*/ 1377 h 507"/>
              <a:gd name="T16" fmla="*/ 2392 w 505"/>
              <a:gd name="T17" fmla="*/ 1219 h 507"/>
              <a:gd name="T18" fmla="*/ 2521 w 505"/>
              <a:gd name="T19" fmla="*/ 1064 h 507"/>
              <a:gd name="T20" fmla="*/ 2700 w 505"/>
              <a:gd name="T21" fmla="*/ 990 h 507"/>
              <a:gd name="T22" fmla="*/ 2882 w 505"/>
              <a:gd name="T23" fmla="*/ 990 h 507"/>
              <a:gd name="T24" fmla="*/ 3086 w 505"/>
              <a:gd name="T25" fmla="*/ 1076 h 507"/>
              <a:gd name="T26" fmla="*/ 3219 w 505"/>
              <a:gd name="T27" fmla="*/ 1055 h 507"/>
              <a:gd name="T28" fmla="*/ 3308 w 505"/>
              <a:gd name="T29" fmla="*/ 0 h 507"/>
              <a:gd name="T30" fmla="*/ 2122 w 505"/>
              <a:gd name="T31" fmla="*/ 12 h 507"/>
              <a:gd name="T32" fmla="*/ 2017 w 505"/>
              <a:gd name="T33" fmla="*/ 159 h 507"/>
              <a:gd name="T34" fmla="*/ 2098 w 505"/>
              <a:gd name="T35" fmla="*/ 301 h 507"/>
              <a:gd name="T36" fmla="*/ 2122 w 505"/>
              <a:gd name="T37" fmla="*/ 444 h 507"/>
              <a:gd name="T38" fmla="*/ 2098 w 505"/>
              <a:gd name="T39" fmla="*/ 590 h 507"/>
              <a:gd name="T40" fmla="*/ 1941 w 505"/>
              <a:gd name="T41" fmla="*/ 745 h 507"/>
              <a:gd name="T42" fmla="*/ 1768 w 505"/>
              <a:gd name="T43" fmla="*/ 810 h 507"/>
              <a:gd name="T44" fmla="*/ 1540 w 505"/>
              <a:gd name="T45" fmla="*/ 810 h 507"/>
              <a:gd name="T46" fmla="*/ 1383 w 505"/>
              <a:gd name="T47" fmla="*/ 745 h 507"/>
              <a:gd name="T48" fmla="*/ 1233 w 505"/>
              <a:gd name="T49" fmla="*/ 590 h 507"/>
              <a:gd name="T50" fmla="*/ 1194 w 505"/>
              <a:gd name="T51" fmla="*/ 444 h 507"/>
              <a:gd name="T52" fmla="*/ 1233 w 505"/>
              <a:gd name="T53" fmla="*/ 301 h 507"/>
              <a:gd name="T54" fmla="*/ 1302 w 505"/>
              <a:gd name="T55" fmla="*/ 159 h 507"/>
              <a:gd name="T56" fmla="*/ 1194 w 505"/>
              <a:gd name="T57" fmla="*/ 12 h 507"/>
              <a:gd name="T58" fmla="*/ 0 w 505"/>
              <a:gd name="T59" fmla="*/ 0 h 507"/>
              <a:gd name="T60" fmla="*/ 92 w 505"/>
              <a:gd name="T61" fmla="*/ 1055 h 507"/>
              <a:gd name="T62" fmla="*/ 225 w 505"/>
              <a:gd name="T63" fmla="*/ 1076 h 507"/>
              <a:gd name="T64" fmla="*/ 427 w 505"/>
              <a:gd name="T65" fmla="*/ 990 h 507"/>
              <a:gd name="T66" fmla="*/ 610 w 505"/>
              <a:gd name="T67" fmla="*/ 990 h 507"/>
              <a:gd name="T68" fmla="*/ 792 w 505"/>
              <a:gd name="T69" fmla="*/ 1064 h 507"/>
              <a:gd name="T70" fmla="*/ 917 w 505"/>
              <a:gd name="T71" fmla="*/ 1219 h 507"/>
              <a:gd name="T72" fmla="*/ 941 w 505"/>
              <a:gd name="T73" fmla="*/ 1377 h 507"/>
              <a:gd name="T74" fmla="*/ 917 w 505"/>
              <a:gd name="T75" fmla="*/ 1541 h 507"/>
              <a:gd name="T76" fmla="*/ 792 w 505"/>
              <a:gd name="T77" fmla="*/ 1682 h 507"/>
              <a:gd name="T78" fmla="*/ 610 w 505"/>
              <a:gd name="T79" fmla="*/ 1760 h 507"/>
              <a:gd name="T80" fmla="*/ 427 w 505"/>
              <a:gd name="T81" fmla="*/ 1772 h 507"/>
              <a:gd name="T82" fmla="*/ 225 w 505"/>
              <a:gd name="T83" fmla="*/ 1672 h 507"/>
              <a:gd name="T84" fmla="*/ 92 w 505"/>
              <a:gd name="T85" fmla="*/ 1694 h 507"/>
              <a:gd name="T86" fmla="*/ 0 w 505"/>
              <a:gd name="T87" fmla="*/ 1749 h 507"/>
              <a:gd name="T88" fmla="*/ 1205 w 505"/>
              <a:gd name="T89" fmla="*/ 2758 h 507"/>
              <a:gd name="T90" fmla="*/ 1317 w 505"/>
              <a:gd name="T91" fmla="*/ 2628 h 507"/>
              <a:gd name="T92" fmla="*/ 1233 w 505"/>
              <a:gd name="T93" fmla="*/ 2482 h 507"/>
              <a:gd name="T94" fmla="*/ 1194 w 505"/>
              <a:gd name="T95" fmla="*/ 2339 h 507"/>
              <a:gd name="T96" fmla="*/ 1233 w 505"/>
              <a:gd name="T97" fmla="*/ 2196 h 507"/>
              <a:gd name="T98" fmla="*/ 1383 w 505"/>
              <a:gd name="T99" fmla="*/ 2050 h 507"/>
              <a:gd name="T100" fmla="*/ 1551 w 505"/>
              <a:gd name="T101" fmla="*/ 1982 h 507"/>
              <a:gd name="T102" fmla="*/ 1781 w 505"/>
              <a:gd name="T103" fmla="*/ 1982 h 507"/>
              <a:gd name="T104" fmla="*/ 1941 w 505"/>
              <a:gd name="T105" fmla="*/ 2050 h 507"/>
              <a:gd name="T106" fmla="*/ 2098 w 505"/>
              <a:gd name="T107" fmla="*/ 2196 h 507"/>
              <a:gd name="T108" fmla="*/ 2135 w 505"/>
              <a:gd name="T109" fmla="*/ 2339 h 507"/>
              <a:gd name="T110" fmla="*/ 2098 w 505"/>
              <a:gd name="T111" fmla="*/ 2482 h 507"/>
              <a:gd name="T112" fmla="*/ 2017 w 505"/>
              <a:gd name="T113" fmla="*/ 2628 h 507"/>
              <a:gd name="T114" fmla="*/ 2122 w 505"/>
              <a:gd name="T115" fmla="*/ 2771 h 5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5"/>
              <a:gd name="T175" fmla="*/ 0 h 507"/>
              <a:gd name="T176" fmla="*/ 505 w 505"/>
              <a:gd name="T177" fmla="*/ 507 h 5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5" h="507">
                <a:moveTo>
                  <a:pt x="328" y="505"/>
                </a:moveTo>
                <a:lnTo>
                  <a:pt x="505" y="505"/>
                </a:lnTo>
                <a:lnTo>
                  <a:pt x="505" y="320"/>
                </a:lnTo>
                <a:lnTo>
                  <a:pt x="491" y="310"/>
                </a:lnTo>
                <a:lnTo>
                  <a:pt x="477" y="306"/>
                </a:lnTo>
                <a:lnTo>
                  <a:pt x="471" y="306"/>
                </a:lnTo>
                <a:lnTo>
                  <a:pt x="452" y="318"/>
                </a:lnTo>
                <a:lnTo>
                  <a:pt x="440" y="324"/>
                </a:lnTo>
                <a:lnTo>
                  <a:pt x="426" y="324"/>
                </a:lnTo>
                <a:lnTo>
                  <a:pt x="412" y="322"/>
                </a:lnTo>
                <a:lnTo>
                  <a:pt x="398" y="318"/>
                </a:lnTo>
                <a:lnTo>
                  <a:pt x="385" y="308"/>
                </a:lnTo>
                <a:lnTo>
                  <a:pt x="371" y="294"/>
                </a:lnTo>
                <a:lnTo>
                  <a:pt x="365" y="282"/>
                </a:lnTo>
                <a:lnTo>
                  <a:pt x="359" y="270"/>
                </a:lnTo>
                <a:lnTo>
                  <a:pt x="359" y="252"/>
                </a:lnTo>
                <a:lnTo>
                  <a:pt x="359" y="235"/>
                </a:lnTo>
                <a:lnTo>
                  <a:pt x="365" y="223"/>
                </a:lnTo>
                <a:lnTo>
                  <a:pt x="371" y="209"/>
                </a:lnTo>
                <a:lnTo>
                  <a:pt x="385" y="195"/>
                </a:lnTo>
                <a:lnTo>
                  <a:pt x="398" y="187"/>
                </a:lnTo>
                <a:lnTo>
                  <a:pt x="412" y="181"/>
                </a:lnTo>
                <a:lnTo>
                  <a:pt x="426" y="181"/>
                </a:lnTo>
                <a:lnTo>
                  <a:pt x="440" y="181"/>
                </a:lnTo>
                <a:lnTo>
                  <a:pt x="452" y="187"/>
                </a:lnTo>
                <a:lnTo>
                  <a:pt x="471" y="197"/>
                </a:lnTo>
                <a:lnTo>
                  <a:pt x="477" y="199"/>
                </a:lnTo>
                <a:lnTo>
                  <a:pt x="491" y="193"/>
                </a:lnTo>
                <a:lnTo>
                  <a:pt x="505" y="185"/>
                </a:lnTo>
                <a:lnTo>
                  <a:pt x="505" y="0"/>
                </a:lnTo>
                <a:lnTo>
                  <a:pt x="328" y="0"/>
                </a:lnTo>
                <a:lnTo>
                  <a:pt x="324" y="2"/>
                </a:lnTo>
                <a:lnTo>
                  <a:pt x="312" y="16"/>
                </a:lnTo>
                <a:lnTo>
                  <a:pt x="308" y="29"/>
                </a:lnTo>
                <a:lnTo>
                  <a:pt x="308" y="35"/>
                </a:lnTo>
                <a:lnTo>
                  <a:pt x="320" y="55"/>
                </a:lnTo>
                <a:lnTo>
                  <a:pt x="324" y="69"/>
                </a:lnTo>
                <a:lnTo>
                  <a:pt x="324" y="81"/>
                </a:lnTo>
                <a:lnTo>
                  <a:pt x="324" y="95"/>
                </a:lnTo>
                <a:lnTo>
                  <a:pt x="320" y="108"/>
                </a:lnTo>
                <a:lnTo>
                  <a:pt x="310" y="122"/>
                </a:lnTo>
                <a:lnTo>
                  <a:pt x="296" y="136"/>
                </a:lnTo>
                <a:lnTo>
                  <a:pt x="284" y="142"/>
                </a:lnTo>
                <a:lnTo>
                  <a:pt x="270" y="148"/>
                </a:lnTo>
                <a:lnTo>
                  <a:pt x="253" y="148"/>
                </a:lnTo>
                <a:lnTo>
                  <a:pt x="235" y="148"/>
                </a:lnTo>
                <a:lnTo>
                  <a:pt x="223" y="142"/>
                </a:lnTo>
                <a:lnTo>
                  <a:pt x="211" y="136"/>
                </a:lnTo>
                <a:lnTo>
                  <a:pt x="197" y="122"/>
                </a:lnTo>
                <a:lnTo>
                  <a:pt x="188" y="108"/>
                </a:lnTo>
                <a:lnTo>
                  <a:pt x="184" y="95"/>
                </a:lnTo>
                <a:lnTo>
                  <a:pt x="182" y="81"/>
                </a:lnTo>
                <a:lnTo>
                  <a:pt x="182" y="69"/>
                </a:lnTo>
                <a:lnTo>
                  <a:pt x="188" y="55"/>
                </a:lnTo>
                <a:lnTo>
                  <a:pt x="199" y="35"/>
                </a:lnTo>
                <a:lnTo>
                  <a:pt x="199" y="29"/>
                </a:lnTo>
                <a:lnTo>
                  <a:pt x="196" y="16"/>
                </a:lnTo>
                <a:lnTo>
                  <a:pt x="182" y="2"/>
                </a:lnTo>
                <a:lnTo>
                  <a:pt x="178" y="0"/>
                </a:lnTo>
                <a:lnTo>
                  <a:pt x="0" y="0"/>
                </a:lnTo>
                <a:lnTo>
                  <a:pt x="0" y="185"/>
                </a:lnTo>
                <a:lnTo>
                  <a:pt x="14" y="193"/>
                </a:lnTo>
                <a:lnTo>
                  <a:pt x="26" y="199"/>
                </a:lnTo>
                <a:lnTo>
                  <a:pt x="34" y="197"/>
                </a:lnTo>
                <a:lnTo>
                  <a:pt x="54" y="187"/>
                </a:lnTo>
                <a:lnTo>
                  <a:pt x="65" y="181"/>
                </a:lnTo>
                <a:lnTo>
                  <a:pt x="79" y="181"/>
                </a:lnTo>
                <a:lnTo>
                  <a:pt x="93" y="181"/>
                </a:lnTo>
                <a:lnTo>
                  <a:pt x="105" y="187"/>
                </a:lnTo>
                <a:lnTo>
                  <a:pt x="121" y="195"/>
                </a:lnTo>
                <a:lnTo>
                  <a:pt x="134" y="209"/>
                </a:lnTo>
                <a:lnTo>
                  <a:pt x="140" y="223"/>
                </a:lnTo>
                <a:lnTo>
                  <a:pt x="144" y="235"/>
                </a:lnTo>
                <a:lnTo>
                  <a:pt x="144" y="252"/>
                </a:lnTo>
                <a:lnTo>
                  <a:pt x="144" y="270"/>
                </a:lnTo>
                <a:lnTo>
                  <a:pt x="140" y="282"/>
                </a:lnTo>
                <a:lnTo>
                  <a:pt x="134" y="294"/>
                </a:lnTo>
                <a:lnTo>
                  <a:pt x="121" y="308"/>
                </a:lnTo>
                <a:lnTo>
                  <a:pt x="105" y="318"/>
                </a:lnTo>
                <a:lnTo>
                  <a:pt x="93" y="322"/>
                </a:lnTo>
                <a:lnTo>
                  <a:pt x="79" y="324"/>
                </a:lnTo>
                <a:lnTo>
                  <a:pt x="65" y="324"/>
                </a:lnTo>
                <a:lnTo>
                  <a:pt x="54" y="318"/>
                </a:lnTo>
                <a:lnTo>
                  <a:pt x="34" y="306"/>
                </a:lnTo>
                <a:lnTo>
                  <a:pt x="26" y="306"/>
                </a:lnTo>
                <a:lnTo>
                  <a:pt x="14" y="310"/>
                </a:lnTo>
                <a:lnTo>
                  <a:pt x="0" y="324"/>
                </a:lnTo>
                <a:lnTo>
                  <a:pt x="0" y="320"/>
                </a:lnTo>
                <a:lnTo>
                  <a:pt x="0" y="505"/>
                </a:lnTo>
                <a:lnTo>
                  <a:pt x="184" y="505"/>
                </a:lnTo>
                <a:lnTo>
                  <a:pt x="196" y="493"/>
                </a:lnTo>
                <a:lnTo>
                  <a:pt x="201" y="481"/>
                </a:lnTo>
                <a:lnTo>
                  <a:pt x="201" y="474"/>
                </a:lnTo>
                <a:lnTo>
                  <a:pt x="188" y="454"/>
                </a:lnTo>
                <a:lnTo>
                  <a:pt x="184" y="442"/>
                </a:lnTo>
                <a:lnTo>
                  <a:pt x="182" y="428"/>
                </a:lnTo>
                <a:lnTo>
                  <a:pt x="184" y="414"/>
                </a:lnTo>
                <a:lnTo>
                  <a:pt x="188" y="402"/>
                </a:lnTo>
                <a:lnTo>
                  <a:pt x="197" y="387"/>
                </a:lnTo>
                <a:lnTo>
                  <a:pt x="211" y="375"/>
                </a:lnTo>
                <a:lnTo>
                  <a:pt x="223" y="367"/>
                </a:lnTo>
                <a:lnTo>
                  <a:pt x="237" y="363"/>
                </a:lnTo>
                <a:lnTo>
                  <a:pt x="253" y="363"/>
                </a:lnTo>
                <a:lnTo>
                  <a:pt x="272" y="363"/>
                </a:lnTo>
                <a:lnTo>
                  <a:pt x="284" y="367"/>
                </a:lnTo>
                <a:lnTo>
                  <a:pt x="296" y="375"/>
                </a:lnTo>
                <a:lnTo>
                  <a:pt x="310" y="387"/>
                </a:lnTo>
                <a:lnTo>
                  <a:pt x="320" y="402"/>
                </a:lnTo>
                <a:lnTo>
                  <a:pt x="324" y="414"/>
                </a:lnTo>
                <a:lnTo>
                  <a:pt x="326" y="428"/>
                </a:lnTo>
                <a:lnTo>
                  <a:pt x="324" y="442"/>
                </a:lnTo>
                <a:lnTo>
                  <a:pt x="320" y="454"/>
                </a:lnTo>
                <a:lnTo>
                  <a:pt x="308" y="474"/>
                </a:lnTo>
                <a:lnTo>
                  <a:pt x="308" y="481"/>
                </a:lnTo>
                <a:lnTo>
                  <a:pt x="312" y="493"/>
                </a:lnTo>
                <a:lnTo>
                  <a:pt x="324" y="507"/>
                </a:lnTo>
                <a:lnTo>
                  <a:pt x="328" y="50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IVPT/</a:t>
            </a:r>
          </a:p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IVRT</a:t>
            </a: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FFDD3DBD-ECFE-4CCE-A3D9-841A77F4B335}"/>
              </a:ext>
            </a:extLst>
          </p:cNvPr>
          <p:cNvSpPr>
            <a:spLocks/>
          </p:cNvSpPr>
          <p:nvPr/>
        </p:nvSpPr>
        <p:spPr bwMode="blackWhite">
          <a:xfrm rot="4977355">
            <a:off x="590273" y="3904685"/>
            <a:ext cx="2449617" cy="2025433"/>
          </a:xfrm>
          <a:custGeom>
            <a:avLst/>
            <a:gdLst>
              <a:gd name="T0" fmla="*/ 4226 w 794"/>
              <a:gd name="T1" fmla="*/ 775 h 795"/>
              <a:gd name="T2" fmla="*/ 4306 w 794"/>
              <a:gd name="T3" fmla="*/ 1830 h 795"/>
              <a:gd name="T4" fmla="*/ 4442 w 794"/>
              <a:gd name="T5" fmla="*/ 1851 h 795"/>
              <a:gd name="T6" fmla="*/ 4651 w 794"/>
              <a:gd name="T7" fmla="*/ 1765 h 795"/>
              <a:gd name="T8" fmla="*/ 4812 w 794"/>
              <a:gd name="T9" fmla="*/ 1765 h 795"/>
              <a:gd name="T10" fmla="*/ 4993 w 794"/>
              <a:gd name="T11" fmla="*/ 1838 h 795"/>
              <a:gd name="T12" fmla="*/ 5125 w 794"/>
              <a:gd name="T13" fmla="*/ 1993 h 795"/>
              <a:gd name="T14" fmla="*/ 5163 w 794"/>
              <a:gd name="T15" fmla="*/ 2152 h 795"/>
              <a:gd name="T16" fmla="*/ 5125 w 794"/>
              <a:gd name="T17" fmla="*/ 2316 h 795"/>
              <a:gd name="T18" fmla="*/ 4993 w 794"/>
              <a:gd name="T19" fmla="*/ 2457 h 795"/>
              <a:gd name="T20" fmla="*/ 4812 w 794"/>
              <a:gd name="T21" fmla="*/ 2534 h 795"/>
              <a:gd name="T22" fmla="*/ 4651 w 794"/>
              <a:gd name="T23" fmla="*/ 2546 h 795"/>
              <a:gd name="T24" fmla="*/ 4427 w 794"/>
              <a:gd name="T25" fmla="*/ 2446 h 795"/>
              <a:gd name="T26" fmla="*/ 4306 w 794"/>
              <a:gd name="T27" fmla="*/ 2469 h 795"/>
              <a:gd name="T28" fmla="*/ 4226 w 794"/>
              <a:gd name="T29" fmla="*/ 3533 h 795"/>
              <a:gd name="T30" fmla="*/ 3039 w 794"/>
              <a:gd name="T31" fmla="*/ 3545 h 795"/>
              <a:gd name="T32" fmla="*/ 2934 w 794"/>
              <a:gd name="T33" fmla="*/ 3696 h 795"/>
              <a:gd name="T34" fmla="*/ 2996 w 794"/>
              <a:gd name="T35" fmla="*/ 3846 h 795"/>
              <a:gd name="T36" fmla="*/ 3048 w 794"/>
              <a:gd name="T37" fmla="*/ 3989 h 795"/>
              <a:gd name="T38" fmla="*/ 2996 w 794"/>
              <a:gd name="T39" fmla="*/ 4128 h 795"/>
              <a:gd name="T40" fmla="*/ 2854 w 794"/>
              <a:gd name="T41" fmla="*/ 4276 h 795"/>
              <a:gd name="T42" fmla="*/ 2686 w 794"/>
              <a:gd name="T43" fmla="*/ 4341 h 795"/>
              <a:gd name="T44" fmla="*/ 2460 w 794"/>
              <a:gd name="T45" fmla="*/ 4341 h 795"/>
              <a:gd name="T46" fmla="*/ 2303 w 794"/>
              <a:gd name="T47" fmla="*/ 4276 h 795"/>
              <a:gd name="T48" fmla="*/ 2152 w 794"/>
              <a:gd name="T49" fmla="*/ 4128 h 795"/>
              <a:gd name="T50" fmla="*/ 2115 w 794"/>
              <a:gd name="T51" fmla="*/ 3989 h 795"/>
              <a:gd name="T52" fmla="*/ 2152 w 794"/>
              <a:gd name="T53" fmla="*/ 3846 h 795"/>
              <a:gd name="T54" fmla="*/ 2223 w 794"/>
              <a:gd name="T55" fmla="*/ 3696 h 795"/>
              <a:gd name="T56" fmla="*/ 2126 w 794"/>
              <a:gd name="T57" fmla="*/ 3533 h 795"/>
              <a:gd name="T58" fmla="*/ 930 w 794"/>
              <a:gd name="T59" fmla="*/ 2524 h 795"/>
              <a:gd name="T60" fmla="*/ 857 w 794"/>
              <a:gd name="T61" fmla="*/ 2469 h 795"/>
              <a:gd name="T62" fmla="*/ 728 w 794"/>
              <a:gd name="T63" fmla="*/ 2446 h 795"/>
              <a:gd name="T64" fmla="*/ 510 w 794"/>
              <a:gd name="T65" fmla="*/ 2546 h 795"/>
              <a:gd name="T66" fmla="*/ 345 w 794"/>
              <a:gd name="T67" fmla="*/ 2534 h 795"/>
              <a:gd name="T68" fmla="*/ 149 w 794"/>
              <a:gd name="T69" fmla="*/ 2457 h 795"/>
              <a:gd name="T70" fmla="*/ 32 w 794"/>
              <a:gd name="T71" fmla="*/ 2316 h 795"/>
              <a:gd name="T72" fmla="*/ 0 w 794"/>
              <a:gd name="T73" fmla="*/ 2152 h 795"/>
              <a:gd name="T74" fmla="*/ 32 w 794"/>
              <a:gd name="T75" fmla="*/ 1993 h 795"/>
              <a:gd name="T76" fmla="*/ 149 w 794"/>
              <a:gd name="T77" fmla="*/ 1838 h 795"/>
              <a:gd name="T78" fmla="*/ 345 w 794"/>
              <a:gd name="T79" fmla="*/ 1765 h 795"/>
              <a:gd name="T80" fmla="*/ 510 w 794"/>
              <a:gd name="T81" fmla="*/ 1765 h 795"/>
              <a:gd name="T82" fmla="*/ 715 w 794"/>
              <a:gd name="T83" fmla="*/ 1851 h 795"/>
              <a:gd name="T84" fmla="*/ 857 w 794"/>
              <a:gd name="T85" fmla="*/ 1830 h 795"/>
              <a:gd name="T86" fmla="*/ 930 w 794"/>
              <a:gd name="T87" fmla="*/ 775 h 795"/>
              <a:gd name="T88" fmla="*/ 2115 w 794"/>
              <a:gd name="T89" fmla="*/ 787 h 795"/>
              <a:gd name="T90" fmla="*/ 2223 w 794"/>
              <a:gd name="T91" fmla="*/ 645 h 795"/>
              <a:gd name="T92" fmla="*/ 2152 w 794"/>
              <a:gd name="T93" fmla="*/ 502 h 795"/>
              <a:gd name="T94" fmla="*/ 2115 w 794"/>
              <a:gd name="T95" fmla="*/ 354 h 795"/>
              <a:gd name="T96" fmla="*/ 2152 w 794"/>
              <a:gd name="T97" fmla="*/ 215 h 795"/>
              <a:gd name="T98" fmla="*/ 2288 w 794"/>
              <a:gd name="T99" fmla="*/ 58 h 795"/>
              <a:gd name="T100" fmla="*/ 2460 w 794"/>
              <a:gd name="T101" fmla="*/ 0 h 795"/>
              <a:gd name="T102" fmla="*/ 2686 w 794"/>
              <a:gd name="T103" fmla="*/ 0 h 795"/>
              <a:gd name="T104" fmla="*/ 2854 w 794"/>
              <a:gd name="T105" fmla="*/ 58 h 795"/>
              <a:gd name="T106" fmla="*/ 2996 w 794"/>
              <a:gd name="T107" fmla="*/ 215 h 795"/>
              <a:gd name="T108" fmla="*/ 3039 w 794"/>
              <a:gd name="T109" fmla="*/ 354 h 795"/>
              <a:gd name="T110" fmla="*/ 2996 w 794"/>
              <a:gd name="T111" fmla="*/ 502 h 795"/>
              <a:gd name="T112" fmla="*/ 2919 w 794"/>
              <a:gd name="T113" fmla="*/ 645 h 795"/>
              <a:gd name="T114" fmla="*/ 3039 w 794"/>
              <a:gd name="T115" fmla="*/ 787 h 7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4"/>
              <a:gd name="T175" fmla="*/ 0 h 795"/>
              <a:gd name="T176" fmla="*/ 794 w 794"/>
              <a:gd name="T177" fmla="*/ 795 h 7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4" h="795">
                <a:moveTo>
                  <a:pt x="465" y="142"/>
                </a:moveTo>
                <a:lnTo>
                  <a:pt x="650" y="142"/>
                </a:lnTo>
                <a:lnTo>
                  <a:pt x="650" y="317"/>
                </a:lnTo>
                <a:lnTo>
                  <a:pt x="662" y="335"/>
                </a:lnTo>
                <a:lnTo>
                  <a:pt x="675" y="341"/>
                </a:lnTo>
                <a:lnTo>
                  <a:pt x="683" y="339"/>
                </a:lnTo>
                <a:lnTo>
                  <a:pt x="701" y="329"/>
                </a:lnTo>
                <a:lnTo>
                  <a:pt x="715" y="323"/>
                </a:lnTo>
                <a:lnTo>
                  <a:pt x="729" y="323"/>
                </a:lnTo>
                <a:lnTo>
                  <a:pt x="740" y="323"/>
                </a:lnTo>
                <a:lnTo>
                  <a:pt x="754" y="329"/>
                </a:lnTo>
                <a:lnTo>
                  <a:pt x="768" y="337"/>
                </a:lnTo>
                <a:lnTo>
                  <a:pt x="782" y="351"/>
                </a:lnTo>
                <a:lnTo>
                  <a:pt x="788" y="365"/>
                </a:lnTo>
                <a:lnTo>
                  <a:pt x="794" y="377"/>
                </a:lnTo>
                <a:lnTo>
                  <a:pt x="794" y="394"/>
                </a:lnTo>
                <a:lnTo>
                  <a:pt x="794" y="412"/>
                </a:lnTo>
                <a:lnTo>
                  <a:pt x="788" y="424"/>
                </a:lnTo>
                <a:lnTo>
                  <a:pt x="782" y="436"/>
                </a:lnTo>
                <a:lnTo>
                  <a:pt x="768" y="450"/>
                </a:lnTo>
                <a:lnTo>
                  <a:pt x="754" y="460"/>
                </a:lnTo>
                <a:lnTo>
                  <a:pt x="740" y="464"/>
                </a:lnTo>
                <a:lnTo>
                  <a:pt x="729" y="466"/>
                </a:lnTo>
                <a:lnTo>
                  <a:pt x="715" y="466"/>
                </a:lnTo>
                <a:lnTo>
                  <a:pt x="701" y="460"/>
                </a:lnTo>
                <a:lnTo>
                  <a:pt x="681" y="448"/>
                </a:lnTo>
                <a:lnTo>
                  <a:pt x="675" y="448"/>
                </a:lnTo>
                <a:lnTo>
                  <a:pt x="662" y="452"/>
                </a:lnTo>
                <a:lnTo>
                  <a:pt x="650" y="462"/>
                </a:lnTo>
                <a:lnTo>
                  <a:pt x="650" y="647"/>
                </a:lnTo>
                <a:lnTo>
                  <a:pt x="472" y="647"/>
                </a:lnTo>
                <a:lnTo>
                  <a:pt x="467" y="649"/>
                </a:lnTo>
                <a:lnTo>
                  <a:pt x="455" y="665"/>
                </a:lnTo>
                <a:lnTo>
                  <a:pt x="451" y="677"/>
                </a:lnTo>
                <a:lnTo>
                  <a:pt x="451" y="685"/>
                </a:lnTo>
                <a:lnTo>
                  <a:pt x="461" y="704"/>
                </a:lnTo>
                <a:lnTo>
                  <a:pt x="467" y="716"/>
                </a:lnTo>
                <a:lnTo>
                  <a:pt x="469" y="730"/>
                </a:lnTo>
                <a:lnTo>
                  <a:pt x="467" y="742"/>
                </a:lnTo>
                <a:lnTo>
                  <a:pt x="461" y="756"/>
                </a:lnTo>
                <a:lnTo>
                  <a:pt x="453" y="772"/>
                </a:lnTo>
                <a:lnTo>
                  <a:pt x="439" y="783"/>
                </a:lnTo>
                <a:lnTo>
                  <a:pt x="427" y="791"/>
                </a:lnTo>
                <a:lnTo>
                  <a:pt x="413" y="795"/>
                </a:lnTo>
                <a:lnTo>
                  <a:pt x="396" y="795"/>
                </a:lnTo>
                <a:lnTo>
                  <a:pt x="378" y="795"/>
                </a:lnTo>
                <a:lnTo>
                  <a:pt x="366" y="791"/>
                </a:lnTo>
                <a:lnTo>
                  <a:pt x="354" y="783"/>
                </a:lnTo>
                <a:lnTo>
                  <a:pt x="340" y="772"/>
                </a:lnTo>
                <a:lnTo>
                  <a:pt x="331" y="756"/>
                </a:lnTo>
                <a:lnTo>
                  <a:pt x="327" y="742"/>
                </a:lnTo>
                <a:lnTo>
                  <a:pt x="325" y="730"/>
                </a:lnTo>
                <a:lnTo>
                  <a:pt x="325" y="716"/>
                </a:lnTo>
                <a:lnTo>
                  <a:pt x="331" y="704"/>
                </a:lnTo>
                <a:lnTo>
                  <a:pt x="342" y="685"/>
                </a:lnTo>
                <a:lnTo>
                  <a:pt x="342" y="677"/>
                </a:lnTo>
                <a:lnTo>
                  <a:pt x="338" y="665"/>
                </a:lnTo>
                <a:lnTo>
                  <a:pt x="327" y="647"/>
                </a:lnTo>
                <a:lnTo>
                  <a:pt x="143" y="647"/>
                </a:lnTo>
                <a:lnTo>
                  <a:pt x="143" y="462"/>
                </a:lnTo>
                <a:lnTo>
                  <a:pt x="145" y="466"/>
                </a:lnTo>
                <a:lnTo>
                  <a:pt x="132" y="452"/>
                </a:lnTo>
                <a:lnTo>
                  <a:pt x="118" y="448"/>
                </a:lnTo>
                <a:lnTo>
                  <a:pt x="112" y="448"/>
                </a:lnTo>
                <a:lnTo>
                  <a:pt x="92" y="460"/>
                </a:lnTo>
                <a:lnTo>
                  <a:pt x="78" y="466"/>
                </a:lnTo>
                <a:lnTo>
                  <a:pt x="67" y="466"/>
                </a:lnTo>
                <a:lnTo>
                  <a:pt x="53" y="464"/>
                </a:lnTo>
                <a:lnTo>
                  <a:pt x="39" y="460"/>
                </a:lnTo>
                <a:lnTo>
                  <a:pt x="23" y="450"/>
                </a:lnTo>
                <a:lnTo>
                  <a:pt x="11" y="436"/>
                </a:lnTo>
                <a:lnTo>
                  <a:pt x="5" y="424"/>
                </a:lnTo>
                <a:lnTo>
                  <a:pt x="0" y="412"/>
                </a:lnTo>
                <a:lnTo>
                  <a:pt x="0" y="394"/>
                </a:lnTo>
                <a:lnTo>
                  <a:pt x="0" y="377"/>
                </a:lnTo>
                <a:lnTo>
                  <a:pt x="5" y="365"/>
                </a:lnTo>
                <a:lnTo>
                  <a:pt x="11" y="351"/>
                </a:lnTo>
                <a:lnTo>
                  <a:pt x="23" y="337"/>
                </a:lnTo>
                <a:lnTo>
                  <a:pt x="39" y="329"/>
                </a:lnTo>
                <a:lnTo>
                  <a:pt x="53" y="323"/>
                </a:lnTo>
                <a:lnTo>
                  <a:pt x="67" y="323"/>
                </a:lnTo>
                <a:lnTo>
                  <a:pt x="78" y="323"/>
                </a:lnTo>
                <a:lnTo>
                  <a:pt x="92" y="329"/>
                </a:lnTo>
                <a:lnTo>
                  <a:pt x="110" y="339"/>
                </a:lnTo>
                <a:lnTo>
                  <a:pt x="118" y="341"/>
                </a:lnTo>
                <a:lnTo>
                  <a:pt x="132" y="335"/>
                </a:lnTo>
                <a:lnTo>
                  <a:pt x="143" y="327"/>
                </a:lnTo>
                <a:lnTo>
                  <a:pt x="143" y="142"/>
                </a:lnTo>
                <a:lnTo>
                  <a:pt x="327" y="142"/>
                </a:lnTo>
                <a:lnTo>
                  <a:pt x="325" y="144"/>
                </a:lnTo>
                <a:lnTo>
                  <a:pt x="338" y="132"/>
                </a:lnTo>
                <a:lnTo>
                  <a:pt x="342" y="118"/>
                </a:lnTo>
                <a:lnTo>
                  <a:pt x="342" y="112"/>
                </a:lnTo>
                <a:lnTo>
                  <a:pt x="331" y="92"/>
                </a:lnTo>
                <a:lnTo>
                  <a:pt x="325" y="79"/>
                </a:lnTo>
                <a:lnTo>
                  <a:pt x="325" y="65"/>
                </a:lnTo>
                <a:lnTo>
                  <a:pt x="325" y="53"/>
                </a:lnTo>
                <a:lnTo>
                  <a:pt x="331" y="39"/>
                </a:lnTo>
                <a:lnTo>
                  <a:pt x="338" y="23"/>
                </a:lnTo>
                <a:lnTo>
                  <a:pt x="352" y="11"/>
                </a:lnTo>
                <a:lnTo>
                  <a:pt x="366" y="4"/>
                </a:lnTo>
                <a:lnTo>
                  <a:pt x="378" y="0"/>
                </a:lnTo>
                <a:lnTo>
                  <a:pt x="396" y="0"/>
                </a:lnTo>
                <a:lnTo>
                  <a:pt x="413" y="0"/>
                </a:lnTo>
                <a:lnTo>
                  <a:pt x="425" y="4"/>
                </a:lnTo>
                <a:lnTo>
                  <a:pt x="439" y="11"/>
                </a:lnTo>
                <a:lnTo>
                  <a:pt x="453" y="23"/>
                </a:lnTo>
                <a:lnTo>
                  <a:pt x="461" y="39"/>
                </a:lnTo>
                <a:lnTo>
                  <a:pt x="467" y="53"/>
                </a:lnTo>
                <a:lnTo>
                  <a:pt x="467" y="65"/>
                </a:lnTo>
                <a:lnTo>
                  <a:pt x="467" y="79"/>
                </a:lnTo>
                <a:lnTo>
                  <a:pt x="461" y="92"/>
                </a:lnTo>
                <a:lnTo>
                  <a:pt x="449" y="110"/>
                </a:lnTo>
                <a:lnTo>
                  <a:pt x="449" y="118"/>
                </a:lnTo>
                <a:lnTo>
                  <a:pt x="453" y="132"/>
                </a:lnTo>
                <a:lnTo>
                  <a:pt x="467" y="144"/>
                </a:lnTo>
                <a:lnTo>
                  <a:pt x="465" y="142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Open Flow</a:t>
            </a:r>
          </a:p>
          <a:p>
            <a:pPr algn="ctr" defTabSz="622021">
              <a:defRPr/>
            </a:pPr>
            <a:r>
              <a:rPr lang="en-GB" sz="1350" b="1" kern="0" dirty="0" err="1">
                <a:solidFill>
                  <a:sysClr val="windowText" lastClr="000000"/>
                </a:solidFill>
              </a:rPr>
              <a:t>Microperfusion</a:t>
            </a:r>
            <a:endParaRPr lang="en-GB" sz="135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Freeform 41">
            <a:extLst>
              <a:ext uri="{FF2B5EF4-FFF2-40B4-BE49-F238E27FC236}">
                <a16:creationId xmlns:a16="http://schemas.microsoft.com/office/drawing/2014/main" id="{5EB2F52F-F08B-4028-8ABC-8CA3BA2920C7}"/>
              </a:ext>
            </a:extLst>
          </p:cNvPr>
          <p:cNvSpPr>
            <a:spLocks/>
          </p:cNvSpPr>
          <p:nvPr/>
        </p:nvSpPr>
        <p:spPr bwMode="blackWhite">
          <a:xfrm rot="18948845">
            <a:off x="6641236" y="2022301"/>
            <a:ext cx="1557044" cy="1649282"/>
          </a:xfrm>
          <a:custGeom>
            <a:avLst/>
            <a:gdLst>
              <a:gd name="T0" fmla="*/ 13 w 504"/>
              <a:gd name="T1" fmla="*/ 3540 h 647"/>
              <a:gd name="T2" fmla="*/ 1286 w 504"/>
              <a:gd name="T3" fmla="*/ 3475 h 647"/>
              <a:gd name="T4" fmla="*/ 1314 w 504"/>
              <a:gd name="T5" fmla="*/ 3369 h 647"/>
              <a:gd name="T6" fmla="*/ 1194 w 504"/>
              <a:gd name="T7" fmla="*/ 3182 h 647"/>
              <a:gd name="T8" fmla="*/ 1209 w 504"/>
              <a:gd name="T9" fmla="*/ 3043 h 647"/>
              <a:gd name="T10" fmla="*/ 1299 w 504"/>
              <a:gd name="T11" fmla="*/ 2893 h 647"/>
              <a:gd name="T12" fmla="*/ 1463 w 504"/>
              <a:gd name="T13" fmla="*/ 2784 h 647"/>
              <a:gd name="T14" fmla="*/ 1660 w 504"/>
              <a:gd name="T15" fmla="*/ 2750 h 647"/>
              <a:gd name="T16" fmla="*/ 1869 w 504"/>
              <a:gd name="T17" fmla="*/ 2784 h 647"/>
              <a:gd name="T18" fmla="*/ 2030 w 504"/>
              <a:gd name="T19" fmla="*/ 2893 h 647"/>
              <a:gd name="T20" fmla="*/ 2121 w 504"/>
              <a:gd name="T21" fmla="*/ 3043 h 647"/>
              <a:gd name="T22" fmla="*/ 2121 w 504"/>
              <a:gd name="T23" fmla="*/ 3182 h 647"/>
              <a:gd name="T24" fmla="*/ 2019 w 504"/>
              <a:gd name="T25" fmla="*/ 3369 h 647"/>
              <a:gd name="T26" fmla="*/ 2043 w 504"/>
              <a:gd name="T27" fmla="*/ 3475 h 647"/>
              <a:gd name="T28" fmla="*/ 3291 w 504"/>
              <a:gd name="T29" fmla="*/ 3540 h 647"/>
              <a:gd name="T30" fmla="*/ 2148 w 504"/>
              <a:gd name="T31" fmla="*/ 775 h 647"/>
              <a:gd name="T32" fmla="*/ 2030 w 504"/>
              <a:gd name="T33" fmla="*/ 710 h 647"/>
              <a:gd name="T34" fmla="*/ 2005 w 504"/>
              <a:gd name="T35" fmla="*/ 603 h 647"/>
              <a:gd name="T36" fmla="*/ 2121 w 504"/>
              <a:gd name="T37" fmla="*/ 432 h 647"/>
              <a:gd name="T38" fmla="*/ 2121 w 504"/>
              <a:gd name="T39" fmla="*/ 280 h 647"/>
              <a:gd name="T40" fmla="*/ 2030 w 504"/>
              <a:gd name="T41" fmla="*/ 127 h 647"/>
              <a:gd name="T42" fmla="*/ 1854 w 504"/>
              <a:gd name="T43" fmla="*/ 21 h 647"/>
              <a:gd name="T44" fmla="*/ 1660 w 504"/>
              <a:gd name="T45" fmla="*/ 0 h 647"/>
              <a:gd name="T46" fmla="*/ 1463 w 504"/>
              <a:gd name="T47" fmla="*/ 21 h 647"/>
              <a:gd name="T48" fmla="*/ 1299 w 504"/>
              <a:gd name="T49" fmla="*/ 127 h 647"/>
              <a:gd name="T50" fmla="*/ 1209 w 504"/>
              <a:gd name="T51" fmla="*/ 280 h 647"/>
              <a:gd name="T52" fmla="*/ 1194 w 504"/>
              <a:gd name="T53" fmla="*/ 432 h 647"/>
              <a:gd name="T54" fmla="*/ 1314 w 504"/>
              <a:gd name="T55" fmla="*/ 603 h 647"/>
              <a:gd name="T56" fmla="*/ 1286 w 504"/>
              <a:gd name="T57" fmla="*/ 710 h 647"/>
              <a:gd name="T58" fmla="*/ 1209 w 504"/>
              <a:gd name="T59" fmla="*/ 775 h 647"/>
              <a:gd name="T60" fmla="*/ 13 w 504"/>
              <a:gd name="T61" fmla="*/ 1788 h 647"/>
              <a:gd name="T62" fmla="*/ 174 w 504"/>
              <a:gd name="T63" fmla="*/ 1866 h 647"/>
              <a:gd name="T64" fmla="*/ 346 w 504"/>
              <a:gd name="T65" fmla="*/ 1801 h 647"/>
              <a:gd name="T66" fmla="*/ 527 w 504"/>
              <a:gd name="T67" fmla="*/ 1767 h 647"/>
              <a:gd name="T68" fmla="*/ 692 w 504"/>
              <a:gd name="T69" fmla="*/ 1801 h 647"/>
              <a:gd name="T70" fmla="*/ 873 w 504"/>
              <a:gd name="T71" fmla="*/ 1919 h 647"/>
              <a:gd name="T72" fmla="*/ 953 w 504"/>
              <a:gd name="T73" fmla="*/ 2062 h 647"/>
              <a:gd name="T74" fmla="*/ 953 w 504"/>
              <a:gd name="T75" fmla="*/ 2254 h 647"/>
              <a:gd name="T76" fmla="*/ 873 w 504"/>
              <a:gd name="T77" fmla="*/ 2384 h 647"/>
              <a:gd name="T78" fmla="*/ 692 w 504"/>
              <a:gd name="T79" fmla="*/ 2518 h 647"/>
              <a:gd name="T80" fmla="*/ 527 w 504"/>
              <a:gd name="T81" fmla="*/ 2550 h 647"/>
              <a:gd name="T82" fmla="*/ 346 w 504"/>
              <a:gd name="T83" fmla="*/ 2518 h 647"/>
              <a:gd name="T84" fmla="*/ 174 w 504"/>
              <a:gd name="T85" fmla="*/ 2449 h 647"/>
              <a:gd name="T86" fmla="*/ 0 w 504"/>
              <a:gd name="T87" fmla="*/ 2550 h 64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04"/>
              <a:gd name="T133" fmla="*/ 0 h 647"/>
              <a:gd name="T134" fmla="*/ 504 w 504"/>
              <a:gd name="T135" fmla="*/ 647 h 64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04" h="647">
                <a:moveTo>
                  <a:pt x="2" y="469"/>
                </a:moveTo>
                <a:lnTo>
                  <a:pt x="2" y="647"/>
                </a:lnTo>
                <a:lnTo>
                  <a:pt x="185" y="647"/>
                </a:lnTo>
                <a:lnTo>
                  <a:pt x="197" y="635"/>
                </a:lnTo>
                <a:lnTo>
                  <a:pt x="201" y="621"/>
                </a:lnTo>
                <a:lnTo>
                  <a:pt x="201" y="616"/>
                </a:lnTo>
                <a:lnTo>
                  <a:pt x="189" y="596"/>
                </a:lnTo>
                <a:lnTo>
                  <a:pt x="183" y="582"/>
                </a:lnTo>
                <a:lnTo>
                  <a:pt x="183" y="570"/>
                </a:lnTo>
                <a:lnTo>
                  <a:pt x="185" y="556"/>
                </a:lnTo>
                <a:lnTo>
                  <a:pt x="189" y="543"/>
                </a:lnTo>
                <a:lnTo>
                  <a:pt x="199" y="529"/>
                </a:lnTo>
                <a:lnTo>
                  <a:pt x="213" y="515"/>
                </a:lnTo>
                <a:lnTo>
                  <a:pt x="224" y="509"/>
                </a:lnTo>
                <a:lnTo>
                  <a:pt x="236" y="503"/>
                </a:lnTo>
                <a:lnTo>
                  <a:pt x="254" y="503"/>
                </a:lnTo>
                <a:lnTo>
                  <a:pt x="272" y="503"/>
                </a:lnTo>
                <a:lnTo>
                  <a:pt x="286" y="509"/>
                </a:lnTo>
                <a:lnTo>
                  <a:pt x="297" y="515"/>
                </a:lnTo>
                <a:lnTo>
                  <a:pt x="311" y="529"/>
                </a:lnTo>
                <a:lnTo>
                  <a:pt x="319" y="543"/>
                </a:lnTo>
                <a:lnTo>
                  <a:pt x="325" y="556"/>
                </a:lnTo>
                <a:lnTo>
                  <a:pt x="325" y="570"/>
                </a:lnTo>
                <a:lnTo>
                  <a:pt x="325" y="582"/>
                </a:lnTo>
                <a:lnTo>
                  <a:pt x="319" y="596"/>
                </a:lnTo>
                <a:lnTo>
                  <a:pt x="309" y="616"/>
                </a:lnTo>
                <a:lnTo>
                  <a:pt x="307" y="621"/>
                </a:lnTo>
                <a:lnTo>
                  <a:pt x="313" y="635"/>
                </a:lnTo>
                <a:lnTo>
                  <a:pt x="329" y="647"/>
                </a:lnTo>
                <a:lnTo>
                  <a:pt x="504" y="647"/>
                </a:lnTo>
                <a:lnTo>
                  <a:pt x="504" y="142"/>
                </a:lnTo>
                <a:lnTo>
                  <a:pt x="329" y="142"/>
                </a:lnTo>
                <a:lnTo>
                  <a:pt x="325" y="144"/>
                </a:lnTo>
                <a:lnTo>
                  <a:pt x="311" y="130"/>
                </a:lnTo>
                <a:lnTo>
                  <a:pt x="307" y="118"/>
                </a:lnTo>
                <a:lnTo>
                  <a:pt x="307" y="110"/>
                </a:lnTo>
                <a:lnTo>
                  <a:pt x="319" y="90"/>
                </a:lnTo>
                <a:lnTo>
                  <a:pt x="325" y="79"/>
                </a:lnTo>
                <a:lnTo>
                  <a:pt x="325" y="65"/>
                </a:lnTo>
                <a:lnTo>
                  <a:pt x="325" y="51"/>
                </a:lnTo>
                <a:lnTo>
                  <a:pt x="319" y="39"/>
                </a:lnTo>
                <a:lnTo>
                  <a:pt x="311" y="23"/>
                </a:lnTo>
                <a:lnTo>
                  <a:pt x="297" y="10"/>
                </a:lnTo>
                <a:lnTo>
                  <a:pt x="284" y="4"/>
                </a:lnTo>
                <a:lnTo>
                  <a:pt x="272" y="0"/>
                </a:lnTo>
                <a:lnTo>
                  <a:pt x="254" y="0"/>
                </a:lnTo>
                <a:lnTo>
                  <a:pt x="236" y="0"/>
                </a:lnTo>
                <a:lnTo>
                  <a:pt x="224" y="4"/>
                </a:lnTo>
                <a:lnTo>
                  <a:pt x="213" y="10"/>
                </a:lnTo>
                <a:lnTo>
                  <a:pt x="199" y="23"/>
                </a:lnTo>
                <a:lnTo>
                  <a:pt x="189" y="39"/>
                </a:lnTo>
                <a:lnTo>
                  <a:pt x="185" y="51"/>
                </a:lnTo>
                <a:lnTo>
                  <a:pt x="183" y="65"/>
                </a:lnTo>
                <a:lnTo>
                  <a:pt x="183" y="79"/>
                </a:lnTo>
                <a:lnTo>
                  <a:pt x="189" y="90"/>
                </a:lnTo>
                <a:lnTo>
                  <a:pt x="201" y="110"/>
                </a:lnTo>
                <a:lnTo>
                  <a:pt x="201" y="118"/>
                </a:lnTo>
                <a:lnTo>
                  <a:pt x="197" y="130"/>
                </a:lnTo>
                <a:lnTo>
                  <a:pt x="183" y="144"/>
                </a:lnTo>
                <a:lnTo>
                  <a:pt x="185" y="142"/>
                </a:lnTo>
                <a:lnTo>
                  <a:pt x="2" y="142"/>
                </a:lnTo>
                <a:lnTo>
                  <a:pt x="2" y="327"/>
                </a:lnTo>
                <a:lnTo>
                  <a:pt x="14" y="335"/>
                </a:lnTo>
                <a:lnTo>
                  <a:pt x="27" y="341"/>
                </a:lnTo>
                <a:lnTo>
                  <a:pt x="33" y="339"/>
                </a:lnTo>
                <a:lnTo>
                  <a:pt x="53" y="329"/>
                </a:lnTo>
                <a:lnTo>
                  <a:pt x="67" y="323"/>
                </a:lnTo>
                <a:lnTo>
                  <a:pt x="81" y="323"/>
                </a:lnTo>
                <a:lnTo>
                  <a:pt x="92" y="323"/>
                </a:lnTo>
                <a:lnTo>
                  <a:pt x="106" y="329"/>
                </a:lnTo>
                <a:lnTo>
                  <a:pt x="120" y="337"/>
                </a:lnTo>
                <a:lnTo>
                  <a:pt x="134" y="351"/>
                </a:lnTo>
                <a:lnTo>
                  <a:pt x="140" y="365"/>
                </a:lnTo>
                <a:lnTo>
                  <a:pt x="146" y="377"/>
                </a:lnTo>
                <a:lnTo>
                  <a:pt x="146" y="394"/>
                </a:lnTo>
                <a:lnTo>
                  <a:pt x="146" y="412"/>
                </a:lnTo>
                <a:lnTo>
                  <a:pt x="140" y="424"/>
                </a:lnTo>
                <a:lnTo>
                  <a:pt x="134" y="436"/>
                </a:lnTo>
                <a:lnTo>
                  <a:pt x="120" y="450"/>
                </a:lnTo>
                <a:lnTo>
                  <a:pt x="106" y="460"/>
                </a:lnTo>
                <a:lnTo>
                  <a:pt x="92" y="464"/>
                </a:lnTo>
                <a:lnTo>
                  <a:pt x="81" y="466"/>
                </a:lnTo>
                <a:lnTo>
                  <a:pt x="67" y="466"/>
                </a:lnTo>
                <a:lnTo>
                  <a:pt x="53" y="460"/>
                </a:lnTo>
                <a:lnTo>
                  <a:pt x="33" y="448"/>
                </a:lnTo>
                <a:lnTo>
                  <a:pt x="27" y="448"/>
                </a:lnTo>
                <a:lnTo>
                  <a:pt x="14" y="452"/>
                </a:lnTo>
                <a:lnTo>
                  <a:pt x="0" y="466"/>
                </a:lnTo>
                <a:lnTo>
                  <a:pt x="2" y="469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defTabSz="622021">
              <a:defRPr/>
            </a:pPr>
            <a:r>
              <a:rPr lang="en-GB" sz="1350" kern="0" dirty="0">
                <a:solidFill>
                  <a:sysClr val="windowText" lastClr="000000"/>
                </a:solidFill>
              </a:rPr>
              <a:t>            </a:t>
            </a:r>
            <a:r>
              <a:rPr lang="en-GB" sz="1350" b="1" kern="0" dirty="0" err="1">
                <a:solidFill>
                  <a:sysClr val="windowText" lastClr="000000"/>
                </a:solidFill>
              </a:rPr>
              <a:t>Microdialysis</a:t>
            </a:r>
            <a:endParaRPr lang="en-GB" sz="135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Freeform 42">
            <a:extLst>
              <a:ext uri="{FF2B5EF4-FFF2-40B4-BE49-F238E27FC236}">
                <a16:creationId xmlns:a16="http://schemas.microsoft.com/office/drawing/2014/main" id="{B0F164B7-2A79-42DA-B887-8D97D640A8CD}"/>
              </a:ext>
            </a:extLst>
          </p:cNvPr>
          <p:cNvSpPr>
            <a:spLocks/>
          </p:cNvSpPr>
          <p:nvPr/>
        </p:nvSpPr>
        <p:spPr bwMode="blackWhite">
          <a:xfrm>
            <a:off x="307964" y="5365244"/>
            <a:ext cx="2008289" cy="1291938"/>
          </a:xfrm>
          <a:custGeom>
            <a:avLst/>
            <a:gdLst>
              <a:gd name="T0" fmla="*/ 3305 w 650"/>
              <a:gd name="T1" fmla="*/ 0 h 507"/>
              <a:gd name="T2" fmla="*/ 3305 w 650"/>
              <a:gd name="T3" fmla="*/ 1018 h 507"/>
              <a:gd name="T4" fmla="*/ 3396 w 650"/>
              <a:gd name="T5" fmla="*/ 1071 h 507"/>
              <a:gd name="T6" fmla="*/ 3473 w 650"/>
              <a:gd name="T7" fmla="*/ 1104 h 507"/>
              <a:gd name="T8" fmla="*/ 3525 w 650"/>
              <a:gd name="T9" fmla="*/ 1104 h 507"/>
              <a:gd name="T10" fmla="*/ 3658 w 650"/>
              <a:gd name="T11" fmla="*/ 1039 h 507"/>
              <a:gd name="T12" fmla="*/ 3727 w 650"/>
              <a:gd name="T13" fmla="*/ 1006 h 507"/>
              <a:gd name="T14" fmla="*/ 3823 w 650"/>
              <a:gd name="T15" fmla="*/ 1006 h 507"/>
              <a:gd name="T16" fmla="*/ 3914 w 650"/>
              <a:gd name="T17" fmla="*/ 1018 h 507"/>
              <a:gd name="T18" fmla="*/ 3991 w 650"/>
              <a:gd name="T19" fmla="*/ 1039 h 507"/>
              <a:gd name="T20" fmla="*/ 4095 w 650"/>
              <a:gd name="T21" fmla="*/ 1092 h 507"/>
              <a:gd name="T22" fmla="*/ 4168 w 650"/>
              <a:gd name="T23" fmla="*/ 1164 h 507"/>
              <a:gd name="T24" fmla="*/ 4221 w 650"/>
              <a:gd name="T25" fmla="*/ 1228 h 507"/>
              <a:gd name="T26" fmla="*/ 4245 w 650"/>
              <a:gd name="T27" fmla="*/ 1293 h 507"/>
              <a:gd name="T28" fmla="*/ 4245 w 650"/>
              <a:gd name="T29" fmla="*/ 1393 h 507"/>
              <a:gd name="T30" fmla="*/ 4245 w 650"/>
              <a:gd name="T31" fmla="*/ 1492 h 507"/>
              <a:gd name="T32" fmla="*/ 4221 w 650"/>
              <a:gd name="T33" fmla="*/ 1552 h 507"/>
              <a:gd name="T34" fmla="*/ 4168 w 650"/>
              <a:gd name="T35" fmla="*/ 1617 h 507"/>
              <a:gd name="T36" fmla="*/ 4095 w 650"/>
              <a:gd name="T37" fmla="*/ 1707 h 507"/>
              <a:gd name="T38" fmla="*/ 3991 w 650"/>
              <a:gd name="T39" fmla="*/ 1749 h 507"/>
              <a:gd name="T40" fmla="*/ 3914 w 650"/>
              <a:gd name="T41" fmla="*/ 1772 h 507"/>
              <a:gd name="T42" fmla="*/ 3823 w 650"/>
              <a:gd name="T43" fmla="*/ 1781 h 507"/>
              <a:gd name="T44" fmla="*/ 3727 w 650"/>
              <a:gd name="T45" fmla="*/ 1781 h 507"/>
              <a:gd name="T46" fmla="*/ 3658 w 650"/>
              <a:gd name="T47" fmla="*/ 1749 h 507"/>
              <a:gd name="T48" fmla="*/ 3525 w 650"/>
              <a:gd name="T49" fmla="*/ 1682 h 507"/>
              <a:gd name="T50" fmla="*/ 3473 w 650"/>
              <a:gd name="T51" fmla="*/ 1682 h 507"/>
              <a:gd name="T52" fmla="*/ 3396 w 650"/>
              <a:gd name="T53" fmla="*/ 1716 h 507"/>
              <a:gd name="T54" fmla="*/ 3305 w 650"/>
              <a:gd name="T55" fmla="*/ 1802 h 507"/>
              <a:gd name="T56" fmla="*/ 3305 w 650"/>
              <a:gd name="T57" fmla="*/ 2771 h 507"/>
              <a:gd name="T58" fmla="*/ 0 w 650"/>
              <a:gd name="T59" fmla="*/ 2771 h 507"/>
              <a:gd name="T60" fmla="*/ 0 w 650"/>
              <a:gd name="T61" fmla="*/ 0 h 507"/>
              <a:gd name="T62" fmla="*/ 1157 w 650"/>
              <a:gd name="T63" fmla="*/ 0 h 507"/>
              <a:gd name="T64" fmla="*/ 1181 w 650"/>
              <a:gd name="T65" fmla="*/ 12 h 507"/>
              <a:gd name="T66" fmla="*/ 1271 w 650"/>
              <a:gd name="T67" fmla="*/ 86 h 507"/>
              <a:gd name="T68" fmla="*/ 1299 w 650"/>
              <a:gd name="T69" fmla="*/ 164 h 507"/>
              <a:gd name="T70" fmla="*/ 1299 w 650"/>
              <a:gd name="T71" fmla="*/ 196 h 507"/>
              <a:gd name="T72" fmla="*/ 1222 w 650"/>
              <a:gd name="T73" fmla="*/ 301 h 507"/>
              <a:gd name="T74" fmla="*/ 1181 w 650"/>
              <a:gd name="T75" fmla="*/ 379 h 507"/>
              <a:gd name="T76" fmla="*/ 1181 w 650"/>
              <a:gd name="T77" fmla="*/ 453 h 507"/>
              <a:gd name="T78" fmla="*/ 1194 w 650"/>
              <a:gd name="T79" fmla="*/ 518 h 507"/>
              <a:gd name="T80" fmla="*/ 1222 w 650"/>
              <a:gd name="T81" fmla="*/ 595 h 507"/>
              <a:gd name="T82" fmla="*/ 1271 w 650"/>
              <a:gd name="T83" fmla="*/ 673 h 507"/>
              <a:gd name="T84" fmla="*/ 1376 w 650"/>
              <a:gd name="T85" fmla="*/ 745 h 507"/>
              <a:gd name="T86" fmla="*/ 1456 w 650"/>
              <a:gd name="T87" fmla="*/ 775 h 507"/>
              <a:gd name="T88" fmla="*/ 1527 w 650"/>
              <a:gd name="T89" fmla="*/ 810 h 507"/>
              <a:gd name="T90" fmla="*/ 1645 w 650"/>
              <a:gd name="T91" fmla="*/ 810 h 507"/>
              <a:gd name="T92" fmla="*/ 1765 w 650"/>
              <a:gd name="T93" fmla="*/ 810 h 507"/>
              <a:gd name="T94" fmla="*/ 1841 w 650"/>
              <a:gd name="T95" fmla="*/ 775 h 507"/>
              <a:gd name="T96" fmla="*/ 1933 w 650"/>
              <a:gd name="T97" fmla="*/ 745 h 507"/>
              <a:gd name="T98" fmla="*/ 2019 w 650"/>
              <a:gd name="T99" fmla="*/ 673 h 507"/>
              <a:gd name="T100" fmla="*/ 2071 w 650"/>
              <a:gd name="T101" fmla="*/ 595 h 507"/>
              <a:gd name="T102" fmla="*/ 2110 w 650"/>
              <a:gd name="T103" fmla="*/ 518 h 507"/>
              <a:gd name="T104" fmla="*/ 2110 w 650"/>
              <a:gd name="T105" fmla="*/ 453 h 507"/>
              <a:gd name="T106" fmla="*/ 2110 w 650"/>
              <a:gd name="T107" fmla="*/ 379 h 507"/>
              <a:gd name="T108" fmla="*/ 2071 w 650"/>
              <a:gd name="T109" fmla="*/ 301 h 507"/>
              <a:gd name="T110" fmla="*/ 2006 w 650"/>
              <a:gd name="T111" fmla="*/ 208 h 507"/>
              <a:gd name="T112" fmla="*/ 2006 w 650"/>
              <a:gd name="T113" fmla="*/ 164 h 507"/>
              <a:gd name="T114" fmla="*/ 2030 w 650"/>
              <a:gd name="T115" fmla="*/ 86 h 507"/>
              <a:gd name="T116" fmla="*/ 2110 w 650"/>
              <a:gd name="T117" fmla="*/ 0 h 507"/>
              <a:gd name="T118" fmla="*/ 3305 w 650"/>
              <a:gd name="T119" fmla="*/ 0 h 5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50"/>
              <a:gd name="T181" fmla="*/ 0 h 507"/>
              <a:gd name="T182" fmla="*/ 650 w 650"/>
              <a:gd name="T183" fmla="*/ 507 h 5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50" h="507">
                <a:moveTo>
                  <a:pt x="506" y="0"/>
                </a:moveTo>
                <a:lnTo>
                  <a:pt x="506" y="186"/>
                </a:lnTo>
                <a:lnTo>
                  <a:pt x="520" y="196"/>
                </a:lnTo>
                <a:lnTo>
                  <a:pt x="532" y="202"/>
                </a:lnTo>
                <a:lnTo>
                  <a:pt x="540" y="202"/>
                </a:lnTo>
                <a:lnTo>
                  <a:pt x="560" y="190"/>
                </a:lnTo>
                <a:lnTo>
                  <a:pt x="571" y="184"/>
                </a:lnTo>
                <a:lnTo>
                  <a:pt x="585" y="184"/>
                </a:lnTo>
                <a:lnTo>
                  <a:pt x="599" y="186"/>
                </a:lnTo>
                <a:lnTo>
                  <a:pt x="611" y="190"/>
                </a:lnTo>
                <a:lnTo>
                  <a:pt x="627" y="200"/>
                </a:lnTo>
                <a:lnTo>
                  <a:pt x="638" y="213"/>
                </a:lnTo>
                <a:lnTo>
                  <a:pt x="646" y="225"/>
                </a:lnTo>
                <a:lnTo>
                  <a:pt x="650" y="237"/>
                </a:lnTo>
                <a:lnTo>
                  <a:pt x="650" y="255"/>
                </a:lnTo>
                <a:lnTo>
                  <a:pt x="650" y="273"/>
                </a:lnTo>
                <a:lnTo>
                  <a:pt x="646" y="284"/>
                </a:lnTo>
                <a:lnTo>
                  <a:pt x="638" y="296"/>
                </a:lnTo>
                <a:lnTo>
                  <a:pt x="627" y="312"/>
                </a:lnTo>
                <a:lnTo>
                  <a:pt x="611" y="320"/>
                </a:lnTo>
                <a:lnTo>
                  <a:pt x="599" y="324"/>
                </a:lnTo>
                <a:lnTo>
                  <a:pt x="585" y="326"/>
                </a:lnTo>
                <a:lnTo>
                  <a:pt x="571" y="326"/>
                </a:lnTo>
                <a:lnTo>
                  <a:pt x="560" y="320"/>
                </a:lnTo>
                <a:lnTo>
                  <a:pt x="540" y="308"/>
                </a:lnTo>
                <a:lnTo>
                  <a:pt x="532" y="308"/>
                </a:lnTo>
                <a:lnTo>
                  <a:pt x="520" y="314"/>
                </a:lnTo>
                <a:lnTo>
                  <a:pt x="506" y="330"/>
                </a:lnTo>
                <a:lnTo>
                  <a:pt x="506" y="507"/>
                </a:lnTo>
                <a:lnTo>
                  <a:pt x="0" y="507"/>
                </a:lnTo>
                <a:lnTo>
                  <a:pt x="0" y="0"/>
                </a:lnTo>
                <a:lnTo>
                  <a:pt x="177" y="0"/>
                </a:lnTo>
                <a:lnTo>
                  <a:pt x="181" y="2"/>
                </a:lnTo>
                <a:lnTo>
                  <a:pt x="195" y="16"/>
                </a:lnTo>
                <a:lnTo>
                  <a:pt x="199" y="30"/>
                </a:lnTo>
                <a:lnTo>
                  <a:pt x="199" y="36"/>
                </a:lnTo>
                <a:lnTo>
                  <a:pt x="187" y="55"/>
                </a:lnTo>
                <a:lnTo>
                  <a:pt x="181" y="69"/>
                </a:lnTo>
                <a:lnTo>
                  <a:pt x="181" y="83"/>
                </a:lnTo>
                <a:lnTo>
                  <a:pt x="183" y="95"/>
                </a:lnTo>
                <a:lnTo>
                  <a:pt x="187" y="109"/>
                </a:lnTo>
                <a:lnTo>
                  <a:pt x="195" y="123"/>
                </a:lnTo>
                <a:lnTo>
                  <a:pt x="211" y="136"/>
                </a:lnTo>
                <a:lnTo>
                  <a:pt x="223" y="142"/>
                </a:lnTo>
                <a:lnTo>
                  <a:pt x="234" y="148"/>
                </a:lnTo>
                <a:lnTo>
                  <a:pt x="252" y="148"/>
                </a:lnTo>
                <a:lnTo>
                  <a:pt x="270" y="148"/>
                </a:lnTo>
                <a:lnTo>
                  <a:pt x="282" y="142"/>
                </a:lnTo>
                <a:lnTo>
                  <a:pt x="296" y="136"/>
                </a:lnTo>
                <a:lnTo>
                  <a:pt x="309" y="123"/>
                </a:lnTo>
                <a:lnTo>
                  <a:pt x="317" y="109"/>
                </a:lnTo>
                <a:lnTo>
                  <a:pt x="323" y="95"/>
                </a:lnTo>
                <a:lnTo>
                  <a:pt x="323" y="83"/>
                </a:lnTo>
                <a:lnTo>
                  <a:pt x="323" y="69"/>
                </a:lnTo>
                <a:lnTo>
                  <a:pt x="317" y="55"/>
                </a:lnTo>
                <a:lnTo>
                  <a:pt x="307" y="38"/>
                </a:lnTo>
                <a:lnTo>
                  <a:pt x="307" y="30"/>
                </a:lnTo>
                <a:lnTo>
                  <a:pt x="311" y="16"/>
                </a:lnTo>
                <a:lnTo>
                  <a:pt x="323" y="0"/>
                </a:lnTo>
                <a:lnTo>
                  <a:pt x="506" y="0"/>
                </a:lnTo>
                <a:close/>
              </a:path>
            </a:pathLst>
          </a:custGeom>
          <a:solidFill>
            <a:srgbClr val="FF7C80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Patient Factors         </a:t>
            </a:r>
          </a:p>
        </p:txBody>
      </p:sp>
      <p:sp>
        <p:nvSpPr>
          <p:cNvPr id="27" name="Freeform 44">
            <a:extLst>
              <a:ext uri="{FF2B5EF4-FFF2-40B4-BE49-F238E27FC236}">
                <a16:creationId xmlns:a16="http://schemas.microsoft.com/office/drawing/2014/main" id="{E95D4533-6EE5-456F-AF05-64FA73D8C50C}"/>
              </a:ext>
            </a:extLst>
          </p:cNvPr>
          <p:cNvSpPr>
            <a:spLocks/>
          </p:cNvSpPr>
          <p:nvPr/>
        </p:nvSpPr>
        <p:spPr bwMode="blackWhite">
          <a:xfrm>
            <a:off x="1912763" y="5506364"/>
            <a:ext cx="2001677" cy="1291938"/>
          </a:xfrm>
          <a:custGeom>
            <a:avLst/>
            <a:gdLst>
              <a:gd name="T0" fmla="*/ 4229 w 648"/>
              <a:gd name="T1" fmla="*/ 0 h 507"/>
              <a:gd name="T2" fmla="*/ 4145 w 648"/>
              <a:gd name="T3" fmla="*/ 1071 h 507"/>
              <a:gd name="T4" fmla="*/ 4012 w 648"/>
              <a:gd name="T5" fmla="*/ 1092 h 507"/>
              <a:gd name="T6" fmla="*/ 3807 w 648"/>
              <a:gd name="T7" fmla="*/ 1006 h 507"/>
              <a:gd name="T8" fmla="*/ 3629 w 648"/>
              <a:gd name="T9" fmla="*/ 1006 h 507"/>
              <a:gd name="T10" fmla="*/ 3448 w 648"/>
              <a:gd name="T11" fmla="*/ 1083 h 507"/>
              <a:gd name="T12" fmla="*/ 3315 w 648"/>
              <a:gd name="T13" fmla="*/ 1228 h 507"/>
              <a:gd name="T14" fmla="*/ 3297 w 648"/>
              <a:gd name="T15" fmla="*/ 1393 h 507"/>
              <a:gd name="T16" fmla="*/ 3315 w 648"/>
              <a:gd name="T17" fmla="*/ 1552 h 507"/>
              <a:gd name="T18" fmla="*/ 3448 w 648"/>
              <a:gd name="T19" fmla="*/ 1694 h 507"/>
              <a:gd name="T20" fmla="*/ 3629 w 648"/>
              <a:gd name="T21" fmla="*/ 1772 h 507"/>
              <a:gd name="T22" fmla="*/ 3807 w 648"/>
              <a:gd name="T23" fmla="*/ 1781 h 507"/>
              <a:gd name="T24" fmla="*/ 4012 w 648"/>
              <a:gd name="T25" fmla="*/ 1682 h 507"/>
              <a:gd name="T26" fmla="*/ 4145 w 648"/>
              <a:gd name="T27" fmla="*/ 1707 h 507"/>
              <a:gd name="T28" fmla="*/ 4229 w 648"/>
              <a:gd name="T29" fmla="*/ 2771 h 507"/>
              <a:gd name="T30" fmla="*/ 940 w 648"/>
              <a:gd name="T31" fmla="*/ 1802 h 507"/>
              <a:gd name="T32" fmla="*/ 848 w 648"/>
              <a:gd name="T33" fmla="*/ 1707 h 507"/>
              <a:gd name="T34" fmla="*/ 719 w 648"/>
              <a:gd name="T35" fmla="*/ 1682 h 507"/>
              <a:gd name="T36" fmla="*/ 518 w 648"/>
              <a:gd name="T37" fmla="*/ 1781 h 507"/>
              <a:gd name="T38" fmla="*/ 333 w 648"/>
              <a:gd name="T39" fmla="*/ 1772 h 507"/>
              <a:gd name="T40" fmla="*/ 157 w 648"/>
              <a:gd name="T41" fmla="*/ 1694 h 507"/>
              <a:gd name="T42" fmla="*/ 24 w 648"/>
              <a:gd name="T43" fmla="*/ 1552 h 507"/>
              <a:gd name="T44" fmla="*/ 0 w 648"/>
              <a:gd name="T45" fmla="*/ 1393 h 507"/>
              <a:gd name="T46" fmla="*/ 24 w 648"/>
              <a:gd name="T47" fmla="*/ 1228 h 507"/>
              <a:gd name="T48" fmla="*/ 157 w 648"/>
              <a:gd name="T49" fmla="*/ 1083 h 507"/>
              <a:gd name="T50" fmla="*/ 333 w 648"/>
              <a:gd name="T51" fmla="*/ 1006 h 507"/>
              <a:gd name="T52" fmla="*/ 518 w 648"/>
              <a:gd name="T53" fmla="*/ 1006 h 507"/>
              <a:gd name="T54" fmla="*/ 719 w 648"/>
              <a:gd name="T55" fmla="*/ 1092 h 507"/>
              <a:gd name="T56" fmla="*/ 848 w 648"/>
              <a:gd name="T57" fmla="*/ 1071 h 507"/>
              <a:gd name="T58" fmla="*/ 940 w 648"/>
              <a:gd name="T59" fmla="*/ 0 h 507"/>
              <a:gd name="T60" fmla="*/ 2134 w 648"/>
              <a:gd name="T61" fmla="*/ 12 h 507"/>
              <a:gd name="T62" fmla="*/ 2252 w 648"/>
              <a:gd name="T63" fmla="*/ 151 h 507"/>
              <a:gd name="T64" fmla="*/ 2172 w 648"/>
              <a:gd name="T65" fmla="*/ 301 h 507"/>
              <a:gd name="T66" fmla="*/ 2134 w 648"/>
              <a:gd name="T67" fmla="*/ 444 h 507"/>
              <a:gd name="T68" fmla="*/ 2172 w 648"/>
              <a:gd name="T69" fmla="*/ 595 h 507"/>
              <a:gd name="T70" fmla="*/ 2330 w 648"/>
              <a:gd name="T71" fmla="*/ 745 h 507"/>
              <a:gd name="T72" fmla="*/ 2480 w 648"/>
              <a:gd name="T73" fmla="*/ 810 h 507"/>
              <a:gd name="T74" fmla="*/ 2714 w 648"/>
              <a:gd name="T75" fmla="*/ 810 h 507"/>
              <a:gd name="T76" fmla="*/ 2878 w 648"/>
              <a:gd name="T77" fmla="*/ 745 h 507"/>
              <a:gd name="T78" fmla="*/ 3022 w 648"/>
              <a:gd name="T79" fmla="*/ 595 h 507"/>
              <a:gd name="T80" fmla="*/ 3059 w 648"/>
              <a:gd name="T81" fmla="*/ 444 h 507"/>
              <a:gd name="T82" fmla="*/ 3022 w 648"/>
              <a:gd name="T83" fmla="*/ 301 h 507"/>
              <a:gd name="T84" fmla="*/ 2943 w 648"/>
              <a:gd name="T85" fmla="*/ 151 h 507"/>
              <a:gd name="T86" fmla="*/ 3059 w 648"/>
              <a:gd name="T87" fmla="*/ 12 h 5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48"/>
              <a:gd name="T133" fmla="*/ 0 h 507"/>
              <a:gd name="T134" fmla="*/ 648 w 648"/>
              <a:gd name="T135" fmla="*/ 507 h 5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48" h="507">
                <a:moveTo>
                  <a:pt x="473" y="0"/>
                </a:moveTo>
                <a:lnTo>
                  <a:pt x="648" y="0"/>
                </a:lnTo>
                <a:lnTo>
                  <a:pt x="648" y="186"/>
                </a:lnTo>
                <a:lnTo>
                  <a:pt x="635" y="196"/>
                </a:lnTo>
                <a:lnTo>
                  <a:pt x="623" y="202"/>
                </a:lnTo>
                <a:lnTo>
                  <a:pt x="615" y="200"/>
                </a:lnTo>
                <a:lnTo>
                  <a:pt x="597" y="188"/>
                </a:lnTo>
                <a:lnTo>
                  <a:pt x="583" y="184"/>
                </a:lnTo>
                <a:lnTo>
                  <a:pt x="570" y="184"/>
                </a:lnTo>
                <a:lnTo>
                  <a:pt x="556" y="184"/>
                </a:lnTo>
                <a:lnTo>
                  <a:pt x="542" y="188"/>
                </a:lnTo>
                <a:lnTo>
                  <a:pt x="528" y="198"/>
                </a:lnTo>
                <a:lnTo>
                  <a:pt x="514" y="213"/>
                </a:lnTo>
                <a:lnTo>
                  <a:pt x="508" y="225"/>
                </a:lnTo>
                <a:lnTo>
                  <a:pt x="505" y="237"/>
                </a:lnTo>
                <a:lnTo>
                  <a:pt x="505" y="255"/>
                </a:lnTo>
                <a:lnTo>
                  <a:pt x="505" y="273"/>
                </a:lnTo>
                <a:lnTo>
                  <a:pt x="508" y="284"/>
                </a:lnTo>
                <a:lnTo>
                  <a:pt x="514" y="296"/>
                </a:lnTo>
                <a:lnTo>
                  <a:pt x="528" y="310"/>
                </a:lnTo>
                <a:lnTo>
                  <a:pt x="542" y="320"/>
                </a:lnTo>
                <a:lnTo>
                  <a:pt x="556" y="324"/>
                </a:lnTo>
                <a:lnTo>
                  <a:pt x="570" y="326"/>
                </a:lnTo>
                <a:lnTo>
                  <a:pt x="583" y="326"/>
                </a:lnTo>
                <a:lnTo>
                  <a:pt x="597" y="320"/>
                </a:lnTo>
                <a:lnTo>
                  <a:pt x="615" y="308"/>
                </a:lnTo>
                <a:lnTo>
                  <a:pt x="623" y="308"/>
                </a:lnTo>
                <a:lnTo>
                  <a:pt x="635" y="312"/>
                </a:lnTo>
                <a:lnTo>
                  <a:pt x="648" y="330"/>
                </a:lnTo>
                <a:lnTo>
                  <a:pt x="648" y="507"/>
                </a:lnTo>
                <a:lnTo>
                  <a:pt x="144" y="507"/>
                </a:lnTo>
                <a:lnTo>
                  <a:pt x="144" y="330"/>
                </a:lnTo>
                <a:lnTo>
                  <a:pt x="144" y="326"/>
                </a:lnTo>
                <a:lnTo>
                  <a:pt x="130" y="312"/>
                </a:lnTo>
                <a:lnTo>
                  <a:pt x="118" y="308"/>
                </a:lnTo>
                <a:lnTo>
                  <a:pt x="110" y="308"/>
                </a:lnTo>
                <a:lnTo>
                  <a:pt x="91" y="320"/>
                </a:lnTo>
                <a:lnTo>
                  <a:pt x="79" y="326"/>
                </a:lnTo>
                <a:lnTo>
                  <a:pt x="65" y="326"/>
                </a:lnTo>
                <a:lnTo>
                  <a:pt x="51" y="324"/>
                </a:lnTo>
                <a:lnTo>
                  <a:pt x="39" y="320"/>
                </a:lnTo>
                <a:lnTo>
                  <a:pt x="24" y="310"/>
                </a:lnTo>
                <a:lnTo>
                  <a:pt x="10" y="296"/>
                </a:lnTo>
                <a:lnTo>
                  <a:pt x="4" y="284"/>
                </a:lnTo>
                <a:lnTo>
                  <a:pt x="0" y="273"/>
                </a:lnTo>
                <a:lnTo>
                  <a:pt x="0" y="255"/>
                </a:lnTo>
                <a:lnTo>
                  <a:pt x="0" y="237"/>
                </a:lnTo>
                <a:lnTo>
                  <a:pt x="4" y="225"/>
                </a:lnTo>
                <a:lnTo>
                  <a:pt x="10" y="213"/>
                </a:lnTo>
                <a:lnTo>
                  <a:pt x="24" y="198"/>
                </a:lnTo>
                <a:lnTo>
                  <a:pt x="39" y="188"/>
                </a:lnTo>
                <a:lnTo>
                  <a:pt x="51" y="184"/>
                </a:lnTo>
                <a:lnTo>
                  <a:pt x="65" y="184"/>
                </a:lnTo>
                <a:lnTo>
                  <a:pt x="79" y="184"/>
                </a:lnTo>
                <a:lnTo>
                  <a:pt x="91" y="188"/>
                </a:lnTo>
                <a:lnTo>
                  <a:pt x="110" y="200"/>
                </a:lnTo>
                <a:lnTo>
                  <a:pt x="118" y="202"/>
                </a:lnTo>
                <a:lnTo>
                  <a:pt x="130" y="196"/>
                </a:lnTo>
                <a:lnTo>
                  <a:pt x="144" y="186"/>
                </a:lnTo>
                <a:lnTo>
                  <a:pt x="144" y="0"/>
                </a:lnTo>
                <a:lnTo>
                  <a:pt x="327" y="0"/>
                </a:lnTo>
                <a:lnTo>
                  <a:pt x="327" y="2"/>
                </a:lnTo>
                <a:lnTo>
                  <a:pt x="341" y="16"/>
                </a:lnTo>
                <a:lnTo>
                  <a:pt x="345" y="28"/>
                </a:lnTo>
                <a:lnTo>
                  <a:pt x="345" y="36"/>
                </a:lnTo>
                <a:lnTo>
                  <a:pt x="333" y="55"/>
                </a:lnTo>
                <a:lnTo>
                  <a:pt x="327" y="67"/>
                </a:lnTo>
                <a:lnTo>
                  <a:pt x="327" y="81"/>
                </a:lnTo>
                <a:lnTo>
                  <a:pt x="327" y="95"/>
                </a:lnTo>
                <a:lnTo>
                  <a:pt x="333" y="109"/>
                </a:lnTo>
                <a:lnTo>
                  <a:pt x="343" y="123"/>
                </a:lnTo>
                <a:lnTo>
                  <a:pt x="357" y="136"/>
                </a:lnTo>
                <a:lnTo>
                  <a:pt x="369" y="142"/>
                </a:lnTo>
                <a:lnTo>
                  <a:pt x="380" y="148"/>
                </a:lnTo>
                <a:lnTo>
                  <a:pt x="398" y="148"/>
                </a:lnTo>
                <a:lnTo>
                  <a:pt x="416" y="148"/>
                </a:lnTo>
                <a:lnTo>
                  <a:pt x="428" y="142"/>
                </a:lnTo>
                <a:lnTo>
                  <a:pt x="441" y="136"/>
                </a:lnTo>
                <a:lnTo>
                  <a:pt x="455" y="123"/>
                </a:lnTo>
                <a:lnTo>
                  <a:pt x="463" y="109"/>
                </a:lnTo>
                <a:lnTo>
                  <a:pt x="469" y="95"/>
                </a:lnTo>
                <a:lnTo>
                  <a:pt x="469" y="81"/>
                </a:lnTo>
                <a:lnTo>
                  <a:pt x="469" y="67"/>
                </a:lnTo>
                <a:lnTo>
                  <a:pt x="463" y="55"/>
                </a:lnTo>
                <a:lnTo>
                  <a:pt x="451" y="36"/>
                </a:lnTo>
                <a:lnTo>
                  <a:pt x="451" y="28"/>
                </a:lnTo>
                <a:lnTo>
                  <a:pt x="455" y="16"/>
                </a:lnTo>
                <a:lnTo>
                  <a:pt x="469" y="2"/>
                </a:lnTo>
                <a:lnTo>
                  <a:pt x="473" y="0"/>
                </a:ln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endParaRPr lang="en-GB" sz="1350" b="1" kern="0" dirty="0"/>
          </a:p>
          <a:p>
            <a:pPr algn="ctr" defTabSz="622021">
              <a:defRPr/>
            </a:pPr>
            <a:endParaRPr lang="en-GB" sz="1350" b="1" kern="0" dirty="0"/>
          </a:p>
          <a:p>
            <a:pPr algn="ctr" defTabSz="622021">
              <a:defRPr/>
            </a:pPr>
            <a:r>
              <a:rPr lang="en-GB" sz="1350" b="1" kern="0" dirty="0"/>
              <a:t>Characterization    </a:t>
            </a:r>
          </a:p>
          <a:p>
            <a:pPr algn="ctr" defTabSz="622021">
              <a:defRPr/>
            </a:pPr>
            <a:r>
              <a:rPr lang="en-GB" sz="1350" b="1" kern="0" dirty="0"/>
              <a:t>Based</a:t>
            </a:r>
          </a:p>
          <a:p>
            <a:pPr algn="ctr" defTabSz="622021">
              <a:defRPr/>
            </a:pPr>
            <a:r>
              <a:rPr lang="en-GB" sz="1350" b="1" kern="0" dirty="0"/>
              <a:t>Approaches</a:t>
            </a:r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3E92E83D-C07C-4D75-B2CD-878B648195C5}"/>
              </a:ext>
            </a:extLst>
          </p:cNvPr>
          <p:cNvSpPr>
            <a:spLocks/>
          </p:cNvSpPr>
          <p:nvPr/>
        </p:nvSpPr>
        <p:spPr bwMode="blackWhite">
          <a:xfrm rot="18650194">
            <a:off x="4363553" y="5252854"/>
            <a:ext cx="2456228" cy="1291938"/>
          </a:xfrm>
          <a:custGeom>
            <a:avLst/>
            <a:gdLst>
              <a:gd name="T0" fmla="*/ 4241 w 796"/>
              <a:gd name="T1" fmla="*/ 0 h 507"/>
              <a:gd name="T2" fmla="*/ 4322 w 796"/>
              <a:gd name="T3" fmla="*/ 1071 h 507"/>
              <a:gd name="T4" fmla="*/ 4443 w 796"/>
              <a:gd name="T5" fmla="*/ 1092 h 507"/>
              <a:gd name="T6" fmla="*/ 4667 w 796"/>
              <a:gd name="T7" fmla="*/ 1006 h 507"/>
              <a:gd name="T8" fmla="*/ 4828 w 796"/>
              <a:gd name="T9" fmla="*/ 1006 h 507"/>
              <a:gd name="T10" fmla="*/ 5009 w 796"/>
              <a:gd name="T11" fmla="*/ 1083 h 507"/>
              <a:gd name="T12" fmla="*/ 5141 w 796"/>
              <a:gd name="T13" fmla="*/ 1228 h 507"/>
              <a:gd name="T14" fmla="*/ 5179 w 796"/>
              <a:gd name="T15" fmla="*/ 1393 h 507"/>
              <a:gd name="T16" fmla="*/ 5141 w 796"/>
              <a:gd name="T17" fmla="*/ 1552 h 507"/>
              <a:gd name="T18" fmla="*/ 5009 w 796"/>
              <a:gd name="T19" fmla="*/ 1694 h 507"/>
              <a:gd name="T20" fmla="*/ 4828 w 796"/>
              <a:gd name="T21" fmla="*/ 1772 h 507"/>
              <a:gd name="T22" fmla="*/ 4667 w 796"/>
              <a:gd name="T23" fmla="*/ 1781 h 507"/>
              <a:gd name="T24" fmla="*/ 4443 w 796"/>
              <a:gd name="T25" fmla="*/ 1682 h 507"/>
              <a:gd name="T26" fmla="*/ 4322 w 796"/>
              <a:gd name="T27" fmla="*/ 1707 h 507"/>
              <a:gd name="T28" fmla="*/ 4241 w 796"/>
              <a:gd name="T29" fmla="*/ 2771 h 507"/>
              <a:gd name="T30" fmla="*/ 945 w 796"/>
              <a:gd name="T31" fmla="*/ 1802 h 507"/>
              <a:gd name="T32" fmla="*/ 857 w 796"/>
              <a:gd name="T33" fmla="*/ 1707 h 507"/>
              <a:gd name="T34" fmla="*/ 728 w 796"/>
              <a:gd name="T35" fmla="*/ 1682 h 507"/>
              <a:gd name="T36" fmla="*/ 519 w 796"/>
              <a:gd name="T37" fmla="*/ 1781 h 507"/>
              <a:gd name="T38" fmla="*/ 345 w 796"/>
              <a:gd name="T39" fmla="*/ 1772 h 507"/>
              <a:gd name="T40" fmla="*/ 164 w 796"/>
              <a:gd name="T41" fmla="*/ 1694 h 507"/>
              <a:gd name="T42" fmla="*/ 32 w 796"/>
              <a:gd name="T43" fmla="*/ 1552 h 507"/>
              <a:gd name="T44" fmla="*/ 0 w 796"/>
              <a:gd name="T45" fmla="*/ 1393 h 507"/>
              <a:gd name="T46" fmla="*/ 32 w 796"/>
              <a:gd name="T47" fmla="*/ 1228 h 507"/>
              <a:gd name="T48" fmla="*/ 164 w 796"/>
              <a:gd name="T49" fmla="*/ 1083 h 507"/>
              <a:gd name="T50" fmla="*/ 345 w 796"/>
              <a:gd name="T51" fmla="*/ 1006 h 507"/>
              <a:gd name="T52" fmla="*/ 519 w 796"/>
              <a:gd name="T53" fmla="*/ 1006 h 507"/>
              <a:gd name="T54" fmla="*/ 728 w 796"/>
              <a:gd name="T55" fmla="*/ 1092 h 507"/>
              <a:gd name="T56" fmla="*/ 857 w 796"/>
              <a:gd name="T57" fmla="*/ 1071 h 507"/>
              <a:gd name="T58" fmla="*/ 945 w 796"/>
              <a:gd name="T59" fmla="*/ 0 h 507"/>
              <a:gd name="T60" fmla="*/ 2126 w 796"/>
              <a:gd name="T61" fmla="*/ 12 h 507"/>
              <a:gd name="T62" fmla="*/ 2238 w 796"/>
              <a:gd name="T63" fmla="*/ 164 h 507"/>
              <a:gd name="T64" fmla="*/ 2167 w 796"/>
              <a:gd name="T65" fmla="*/ 301 h 507"/>
              <a:gd name="T66" fmla="*/ 2126 w 796"/>
              <a:gd name="T67" fmla="*/ 453 h 507"/>
              <a:gd name="T68" fmla="*/ 2167 w 796"/>
              <a:gd name="T69" fmla="*/ 595 h 507"/>
              <a:gd name="T70" fmla="*/ 2317 w 796"/>
              <a:gd name="T71" fmla="*/ 745 h 507"/>
              <a:gd name="T72" fmla="*/ 2472 w 796"/>
              <a:gd name="T73" fmla="*/ 810 h 507"/>
              <a:gd name="T74" fmla="*/ 2701 w 796"/>
              <a:gd name="T75" fmla="*/ 810 h 507"/>
              <a:gd name="T76" fmla="*/ 2867 w 796"/>
              <a:gd name="T77" fmla="*/ 745 h 507"/>
              <a:gd name="T78" fmla="*/ 3011 w 796"/>
              <a:gd name="T79" fmla="*/ 595 h 507"/>
              <a:gd name="T80" fmla="*/ 3063 w 796"/>
              <a:gd name="T81" fmla="*/ 453 h 507"/>
              <a:gd name="T82" fmla="*/ 3011 w 796"/>
              <a:gd name="T83" fmla="*/ 301 h 507"/>
              <a:gd name="T84" fmla="*/ 2948 w 796"/>
              <a:gd name="T85" fmla="*/ 164 h 507"/>
              <a:gd name="T86" fmla="*/ 3052 w 796"/>
              <a:gd name="T87" fmla="*/ 12 h 5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6"/>
              <a:gd name="T133" fmla="*/ 0 h 507"/>
              <a:gd name="T134" fmla="*/ 796 w 796"/>
              <a:gd name="T135" fmla="*/ 507 h 5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6" h="507">
                <a:moveTo>
                  <a:pt x="474" y="0"/>
                </a:moveTo>
                <a:lnTo>
                  <a:pt x="652" y="0"/>
                </a:lnTo>
                <a:lnTo>
                  <a:pt x="652" y="186"/>
                </a:lnTo>
                <a:lnTo>
                  <a:pt x="664" y="196"/>
                </a:lnTo>
                <a:lnTo>
                  <a:pt x="677" y="202"/>
                </a:lnTo>
                <a:lnTo>
                  <a:pt x="683" y="200"/>
                </a:lnTo>
                <a:lnTo>
                  <a:pt x="703" y="188"/>
                </a:lnTo>
                <a:lnTo>
                  <a:pt x="717" y="184"/>
                </a:lnTo>
                <a:lnTo>
                  <a:pt x="731" y="184"/>
                </a:lnTo>
                <a:lnTo>
                  <a:pt x="742" y="184"/>
                </a:lnTo>
                <a:lnTo>
                  <a:pt x="756" y="188"/>
                </a:lnTo>
                <a:lnTo>
                  <a:pt x="770" y="198"/>
                </a:lnTo>
                <a:lnTo>
                  <a:pt x="784" y="213"/>
                </a:lnTo>
                <a:lnTo>
                  <a:pt x="790" y="225"/>
                </a:lnTo>
                <a:lnTo>
                  <a:pt x="796" y="237"/>
                </a:lnTo>
                <a:lnTo>
                  <a:pt x="796" y="255"/>
                </a:lnTo>
                <a:lnTo>
                  <a:pt x="796" y="273"/>
                </a:lnTo>
                <a:lnTo>
                  <a:pt x="790" y="284"/>
                </a:lnTo>
                <a:lnTo>
                  <a:pt x="784" y="296"/>
                </a:lnTo>
                <a:lnTo>
                  <a:pt x="770" y="310"/>
                </a:lnTo>
                <a:lnTo>
                  <a:pt x="756" y="320"/>
                </a:lnTo>
                <a:lnTo>
                  <a:pt x="742" y="324"/>
                </a:lnTo>
                <a:lnTo>
                  <a:pt x="731" y="326"/>
                </a:lnTo>
                <a:lnTo>
                  <a:pt x="717" y="326"/>
                </a:lnTo>
                <a:lnTo>
                  <a:pt x="703" y="320"/>
                </a:lnTo>
                <a:lnTo>
                  <a:pt x="683" y="308"/>
                </a:lnTo>
                <a:lnTo>
                  <a:pt x="677" y="308"/>
                </a:lnTo>
                <a:lnTo>
                  <a:pt x="664" y="312"/>
                </a:lnTo>
                <a:lnTo>
                  <a:pt x="652" y="330"/>
                </a:lnTo>
                <a:lnTo>
                  <a:pt x="652" y="507"/>
                </a:lnTo>
                <a:lnTo>
                  <a:pt x="145" y="507"/>
                </a:lnTo>
                <a:lnTo>
                  <a:pt x="145" y="330"/>
                </a:lnTo>
                <a:lnTo>
                  <a:pt x="145" y="326"/>
                </a:lnTo>
                <a:lnTo>
                  <a:pt x="132" y="312"/>
                </a:lnTo>
                <a:lnTo>
                  <a:pt x="118" y="308"/>
                </a:lnTo>
                <a:lnTo>
                  <a:pt x="112" y="308"/>
                </a:lnTo>
                <a:lnTo>
                  <a:pt x="92" y="320"/>
                </a:lnTo>
                <a:lnTo>
                  <a:pt x="80" y="326"/>
                </a:lnTo>
                <a:lnTo>
                  <a:pt x="67" y="326"/>
                </a:lnTo>
                <a:lnTo>
                  <a:pt x="53" y="324"/>
                </a:lnTo>
                <a:lnTo>
                  <a:pt x="39" y="320"/>
                </a:lnTo>
                <a:lnTo>
                  <a:pt x="25" y="310"/>
                </a:lnTo>
                <a:lnTo>
                  <a:pt x="11" y="296"/>
                </a:lnTo>
                <a:lnTo>
                  <a:pt x="5" y="284"/>
                </a:lnTo>
                <a:lnTo>
                  <a:pt x="0" y="273"/>
                </a:lnTo>
                <a:lnTo>
                  <a:pt x="0" y="255"/>
                </a:lnTo>
                <a:lnTo>
                  <a:pt x="0" y="237"/>
                </a:lnTo>
                <a:lnTo>
                  <a:pt x="5" y="225"/>
                </a:lnTo>
                <a:lnTo>
                  <a:pt x="11" y="213"/>
                </a:lnTo>
                <a:lnTo>
                  <a:pt x="25" y="198"/>
                </a:lnTo>
                <a:lnTo>
                  <a:pt x="39" y="188"/>
                </a:lnTo>
                <a:lnTo>
                  <a:pt x="53" y="184"/>
                </a:lnTo>
                <a:lnTo>
                  <a:pt x="67" y="184"/>
                </a:lnTo>
                <a:lnTo>
                  <a:pt x="80" y="184"/>
                </a:lnTo>
                <a:lnTo>
                  <a:pt x="92" y="188"/>
                </a:lnTo>
                <a:lnTo>
                  <a:pt x="112" y="200"/>
                </a:lnTo>
                <a:lnTo>
                  <a:pt x="118" y="202"/>
                </a:lnTo>
                <a:lnTo>
                  <a:pt x="132" y="196"/>
                </a:lnTo>
                <a:lnTo>
                  <a:pt x="145" y="186"/>
                </a:lnTo>
                <a:lnTo>
                  <a:pt x="145" y="0"/>
                </a:lnTo>
                <a:lnTo>
                  <a:pt x="323" y="0"/>
                </a:lnTo>
                <a:lnTo>
                  <a:pt x="327" y="2"/>
                </a:lnTo>
                <a:lnTo>
                  <a:pt x="340" y="16"/>
                </a:lnTo>
                <a:lnTo>
                  <a:pt x="344" y="30"/>
                </a:lnTo>
                <a:lnTo>
                  <a:pt x="344" y="36"/>
                </a:lnTo>
                <a:lnTo>
                  <a:pt x="333" y="55"/>
                </a:lnTo>
                <a:lnTo>
                  <a:pt x="327" y="69"/>
                </a:lnTo>
                <a:lnTo>
                  <a:pt x="327" y="83"/>
                </a:lnTo>
                <a:lnTo>
                  <a:pt x="329" y="95"/>
                </a:lnTo>
                <a:lnTo>
                  <a:pt x="333" y="109"/>
                </a:lnTo>
                <a:lnTo>
                  <a:pt x="342" y="123"/>
                </a:lnTo>
                <a:lnTo>
                  <a:pt x="356" y="136"/>
                </a:lnTo>
                <a:lnTo>
                  <a:pt x="368" y="142"/>
                </a:lnTo>
                <a:lnTo>
                  <a:pt x="380" y="148"/>
                </a:lnTo>
                <a:lnTo>
                  <a:pt x="398" y="148"/>
                </a:lnTo>
                <a:lnTo>
                  <a:pt x="415" y="148"/>
                </a:lnTo>
                <a:lnTo>
                  <a:pt x="429" y="142"/>
                </a:lnTo>
                <a:lnTo>
                  <a:pt x="441" y="136"/>
                </a:lnTo>
                <a:lnTo>
                  <a:pt x="455" y="123"/>
                </a:lnTo>
                <a:lnTo>
                  <a:pt x="463" y="109"/>
                </a:lnTo>
                <a:lnTo>
                  <a:pt x="469" y="95"/>
                </a:lnTo>
                <a:lnTo>
                  <a:pt x="471" y="83"/>
                </a:lnTo>
                <a:lnTo>
                  <a:pt x="469" y="69"/>
                </a:lnTo>
                <a:lnTo>
                  <a:pt x="463" y="55"/>
                </a:lnTo>
                <a:lnTo>
                  <a:pt x="453" y="38"/>
                </a:lnTo>
                <a:lnTo>
                  <a:pt x="453" y="30"/>
                </a:lnTo>
                <a:lnTo>
                  <a:pt x="457" y="16"/>
                </a:lnTo>
                <a:lnTo>
                  <a:pt x="469" y="2"/>
                </a:lnTo>
                <a:lnTo>
                  <a:pt x="47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DPK</a:t>
            </a:r>
          </a:p>
        </p:txBody>
      </p:sp>
      <p:sp>
        <p:nvSpPr>
          <p:cNvPr id="29" name="Freeform 46">
            <a:extLst>
              <a:ext uri="{FF2B5EF4-FFF2-40B4-BE49-F238E27FC236}">
                <a16:creationId xmlns:a16="http://schemas.microsoft.com/office/drawing/2014/main" id="{A1E18932-F561-4CEF-B9E2-07F8300761B6}"/>
              </a:ext>
            </a:extLst>
          </p:cNvPr>
          <p:cNvSpPr>
            <a:spLocks/>
          </p:cNvSpPr>
          <p:nvPr/>
        </p:nvSpPr>
        <p:spPr bwMode="blackWhite">
          <a:xfrm rot="19731255">
            <a:off x="5222873" y="1136899"/>
            <a:ext cx="1550432" cy="1655069"/>
          </a:xfrm>
          <a:custGeom>
            <a:avLst/>
            <a:gdLst>
              <a:gd name="T0" fmla="*/ 2134 w 502"/>
              <a:gd name="T1" fmla="*/ 777 h 649"/>
              <a:gd name="T2" fmla="*/ 3276 w 502"/>
              <a:gd name="T3" fmla="*/ 777 h 649"/>
              <a:gd name="T4" fmla="*/ 3276 w 502"/>
              <a:gd name="T5" fmla="*/ 3555 h 649"/>
              <a:gd name="T6" fmla="*/ 0 w 502"/>
              <a:gd name="T7" fmla="*/ 3555 h 649"/>
              <a:gd name="T8" fmla="*/ 0 w 502"/>
              <a:gd name="T9" fmla="*/ 2586 h 649"/>
              <a:gd name="T10" fmla="*/ 77 w 502"/>
              <a:gd name="T11" fmla="*/ 2485 h 649"/>
              <a:gd name="T12" fmla="*/ 164 w 502"/>
              <a:gd name="T13" fmla="*/ 2464 h 649"/>
              <a:gd name="T14" fmla="*/ 202 w 502"/>
              <a:gd name="T15" fmla="*/ 2464 h 649"/>
              <a:gd name="T16" fmla="*/ 333 w 502"/>
              <a:gd name="T17" fmla="*/ 2529 h 649"/>
              <a:gd name="T18" fmla="*/ 422 w 502"/>
              <a:gd name="T19" fmla="*/ 2563 h 649"/>
              <a:gd name="T20" fmla="*/ 518 w 502"/>
              <a:gd name="T21" fmla="*/ 2563 h 649"/>
              <a:gd name="T22" fmla="*/ 587 w 502"/>
              <a:gd name="T23" fmla="*/ 2551 h 649"/>
              <a:gd name="T24" fmla="*/ 676 w 502"/>
              <a:gd name="T25" fmla="*/ 2529 h 649"/>
              <a:gd name="T26" fmla="*/ 768 w 502"/>
              <a:gd name="T27" fmla="*/ 2477 h 649"/>
              <a:gd name="T28" fmla="*/ 863 w 502"/>
              <a:gd name="T29" fmla="*/ 2399 h 649"/>
              <a:gd name="T30" fmla="*/ 901 w 502"/>
              <a:gd name="T31" fmla="*/ 2334 h 649"/>
              <a:gd name="T32" fmla="*/ 940 w 502"/>
              <a:gd name="T33" fmla="*/ 2274 h 649"/>
              <a:gd name="T34" fmla="*/ 940 w 502"/>
              <a:gd name="T35" fmla="*/ 2175 h 649"/>
              <a:gd name="T36" fmla="*/ 940 w 502"/>
              <a:gd name="T37" fmla="*/ 2075 h 649"/>
              <a:gd name="T38" fmla="*/ 901 w 502"/>
              <a:gd name="T39" fmla="*/ 2009 h 649"/>
              <a:gd name="T40" fmla="*/ 863 w 502"/>
              <a:gd name="T41" fmla="*/ 1944 h 649"/>
              <a:gd name="T42" fmla="*/ 768 w 502"/>
              <a:gd name="T43" fmla="*/ 1861 h 649"/>
              <a:gd name="T44" fmla="*/ 676 w 502"/>
              <a:gd name="T45" fmla="*/ 1809 h 649"/>
              <a:gd name="T46" fmla="*/ 587 w 502"/>
              <a:gd name="T47" fmla="*/ 1787 h 649"/>
              <a:gd name="T48" fmla="*/ 518 w 502"/>
              <a:gd name="T49" fmla="*/ 1787 h 649"/>
              <a:gd name="T50" fmla="*/ 422 w 502"/>
              <a:gd name="T51" fmla="*/ 1787 h 649"/>
              <a:gd name="T52" fmla="*/ 333 w 502"/>
              <a:gd name="T53" fmla="*/ 1809 h 649"/>
              <a:gd name="T54" fmla="*/ 217 w 502"/>
              <a:gd name="T55" fmla="*/ 1874 h 649"/>
              <a:gd name="T56" fmla="*/ 164 w 502"/>
              <a:gd name="T57" fmla="*/ 1883 h 649"/>
              <a:gd name="T58" fmla="*/ 77 w 502"/>
              <a:gd name="T59" fmla="*/ 1853 h 649"/>
              <a:gd name="T60" fmla="*/ 0 w 502"/>
              <a:gd name="T61" fmla="*/ 1796 h 649"/>
              <a:gd name="T62" fmla="*/ 0 w 502"/>
              <a:gd name="T63" fmla="*/ 777 h 649"/>
              <a:gd name="T64" fmla="*/ 1194 w 502"/>
              <a:gd name="T65" fmla="*/ 777 h 649"/>
              <a:gd name="T66" fmla="*/ 1181 w 502"/>
              <a:gd name="T67" fmla="*/ 790 h 649"/>
              <a:gd name="T68" fmla="*/ 1271 w 502"/>
              <a:gd name="T69" fmla="*/ 712 h 649"/>
              <a:gd name="T70" fmla="*/ 1299 w 502"/>
              <a:gd name="T71" fmla="*/ 635 h 649"/>
              <a:gd name="T72" fmla="*/ 1299 w 502"/>
              <a:gd name="T73" fmla="*/ 608 h 649"/>
              <a:gd name="T74" fmla="*/ 1218 w 502"/>
              <a:gd name="T75" fmla="*/ 497 h 649"/>
              <a:gd name="T76" fmla="*/ 1181 w 502"/>
              <a:gd name="T77" fmla="*/ 432 h 649"/>
              <a:gd name="T78" fmla="*/ 1181 w 502"/>
              <a:gd name="T79" fmla="*/ 358 h 649"/>
              <a:gd name="T80" fmla="*/ 1194 w 502"/>
              <a:gd name="T81" fmla="*/ 280 h 649"/>
              <a:gd name="T82" fmla="*/ 1218 w 502"/>
              <a:gd name="T83" fmla="*/ 208 h 649"/>
              <a:gd name="T84" fmla="*/ 1286 w 502"/>
              <a:gd name="T85" fmla="*/ 130 h 649"/>
              <a:gd name="T86" fmla="*/ 1375 w 502"/>
              <a:gd name="T87" fmla="*/ 56 h 649"/>
              <a:gd name="T88" fmla="*/ 1448 w 502"/>
              <a:gd name="T89" fmla="*/ 21 h 649"/>
              <a:gd name="T90" fmla="*/ 1527 w 502"/>
              <a:gd name="T91" fmla="*/ 0 h 649"/>
              <a:gd name="T92" fmla="*/ 1644 w 502"/>
              <a:gd name="T93" fmla="*/ 0 h 649"/>
              <a:gd name="T94" fmla="*/ 1764 w 502"/>
              <a:gd name="T95" fmla="*/ 0 h 649"/>
              <a:gd name="T96" fmla="*/ 1854 w 502"/>
              <a:gd name="T97" fmla="*/ 21 h 649"/>
              <a:gd name="T98" fmla="*/ 1925 w 502"/>
              <a:gd name="T99" fmla="*/ 56 h 649"/>
              <a:gd name="T100" fmla="*/ 2014 w 502"/>
              <a:gd name="T101" fmla="*/ 130 h 649"/>
              <a:gd name="T102" fmla="*/ 2067 w 502"/>
              <a:gd name="T103" fmla="*/ 208 h 649"/>
              <a:gd name="T104" fmla="*/ 2110 w 502"/>
              <a:gd name="T105" fmla="*/ 280 h 649"/>
              <a:gd name="T106" fmla="*/ 2110 w 502"/>
              <a:gd name="T107" fmla="*/ 358 h 649"/>
              <a:gd name="T108" fmla="*/ 2110 w 502"/>
              <a:gd name="T109" fmla="*/ 432 h 649"/>
              <a:gd name="T110" fmla="*/ 2067 w 502"/>
              <a:gd name="T111" fmla="*/ 497 h 649"/>
              <a:gd name="T112" fmla="*/ 2005 w 502"/>
              <a:gd name="T113" fmla="*/ 608 h 649"/>
              <a:gd name="T114" fmla="*/ 1990 w 502"/>
              <a:gd name="T115" fmla="*/ 635 h 649"/>
              <a:gd name="T116" fmla="*/ 2029 w 502"/>
              <a:gd name="T117" fmla="*/ 712 h 649"/>
              <a:gd name="T118" fmla="*/ 2110 w 502"/>
              <a:gd name="T119" fmla="*/ 790 h 649"/>
              <a:gd name="T120" fmla="*/ 2134 w 502"/>
              <a:gd name="T121" fmla="*/ 777 h 6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2"/>
              <a:gd name="T184" fmla="*/ 0 h 649"/>
              <a:gd name="T185" fmla="*/ 502 w 502"/>
              <a:gd name="T186" fmla="*/ 649 h 6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2" h="649">
                <a:moveTo>
                  <a:pt x="327" y="142"/>
                </a:moveTo>
                <a:lnTo>
                  <a:pt x="502" y="142"/>
                </a:lnTo>
                <a:lnTo>
                  <a:pt x="502" y="649"/>
                </a:lnTo>
                <a:lnTo>
                  <a:pt x="0" y="649"/>
                </a:lnTo>
                <a:lnTo>
                  <a:pt x="0" y="472"/>
                </a:lnTo>
                <a:lnTo>
                  <a:pt x="12" y="454"/>
                </a:lnTo>
                <a:lnTo>
                  <a:pt x="25" y="450"/>
                </a:lnTo>
                <a:lnTo>
                  <a:pt x="31" y="450"/>
                </a:lnTo>
                <a:lnTo>
                  <a:pt x="51" y="462"/>
                </a:lnTo>
                <a:lnTo>
                  <a:pt x="65" y="468"/>
                </a:lnTo>
                <a:lnTo>
                  <a:pt x="79" y="468"/>
                </a:lnTo>
                <a:lnTo>
                  <a:pt x="90" y="466"/>
                </a:lnTo>
                <a:lnTo>
                  <a:pt x="104" y="462"/>
                </a:lnTo>
                <a:lnTo>
                  <a:pt x="118" y="452"/>
                </a:lnTo>
                <a:lnTo>
                  <a:pt x="132" y="438"/>
                </a:lnTo>
                <a:lnTo>
                  <a:pt x="138" y="426"/>
                </a:lnTo>
                <a:lnTo>
                  <a:pt x="144" y="415"/>
                </a:lnTo>
                <a:lnTo>
                  <a:pt x="144" y="397"/>
                </a:lnTo>
                <a:lnTo>
                  <a:pt x="144" y="379"/>
                </a:lnTo>
                <a:lnTo>
                  <a:pt x="138" y="367"/>
                </a:lnTo>
                <a:lnTo>
                  <a:pt x="132" y="355"/>
                </a:lnTo>
                <a:lnTo>
                  <a:pt x="118" y="340"/>
                </a:lnTo>
                <a:lnTo>
                  <a:pt x="104" y="330"/>
                </a:lnTo>
                <a:lnTo>
                  <a:pt x="90" y="326"/>
                </a:lnTo>
                <a:lnTo>
                  <a:pt x="79" y="326"/>
                </a:lnTo>
                <a:lnTo>
                  <a:pt x="65" y="326"/>
                </a:lnTo>
                <a:lnTo>
                  <a:pt x="51" y="330"/>
                </a:lnTo>
                <a:lnTo>
                  <a:pt x="33" y="342"/>
                </a:lnTo>
                <a:lnTo>
                  <a:pt x="25" y="344"/>
                </a:lnTo>
                <a:lnTo>
                  <a:pt x="12" y="338"/>
                </a:lnTo>
                <a:lnTo>
                  <a:pt x="0" y="328"/>
                </a:lnTo>
                <a:lnTo>
                  <a:pt x="0" y="142"/>
                </a:lnTo>
                <a:lnTo>
                  <a:pt x="183" y="142"/>
                </a:lnTo>
                <a:lnTo>
                  <a:pt x="181" y="144"/>
                </a:lnTo>
                <a:lnTo>
                  <a:pt x="195" y="130"/>
                </a:lnTo>
                <a:lnTo>
                  <a:pt x="199" y="116"/>
                </a:lnTo>
                <a:lnTo>
                  <a:pt x="199" y="111"/>
                </a:lnTo>
                <a:lnTo>
                  <a:pt x="187" y="91"/>
                </a:lnTo>
                <a:lnTo>
                  <a:pt x="181" y="79"/>
                </a:lnTo>
                <a:lnTo>
                  <a:pt x="181" y="65"/>
                </a:lnTo>
                <a:lnTo>
                  <a:pt x="183" y="51"/>
                </a:lnTo>
                <a:lnTo>
                  <a:pt x="187" y="38"/>
                </a:lnTo>
                <a:lnTo>
                  <a:pt x="197" y="24"/>
                </a:lnTo>
                <a:lnTo>
                  <a:pt x="211" y="10"/>
                </a:lnTo>
                <a:lnTo>
                  <a:pt x="222" y="4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4" y="4"/>
                </a:lnTo>
                <a:lnTo>
                  <a:pt x="295" y="10"/>
                </a:lnTo>
                <a:lnTo>
                  <a:pt x="309" y="24"/>
                </a:lnTo>
                <a:lnTo>
                  <a:pt x="317" y="38"/>
                </a:lnTo>
                <a:lnTo>
                  <a:pt x="323" y="51"/>
                </a:lnTo>
                <a:lnTo>
                  <a:pt x="323" y="65"/>
                </a:lnTo>
                <a:lnTo>
                  <a:pt x="323" y="79"/>
                </a:lnTo>
                <a:lnTo>
                  <a:pt x="317" y="91"/>
                </a:lnTo>
                <a:lnTo>
                  <a:pt x="307" y="111"/>
                </a:lnTo>
                <a:lnTo>
                  <a:pt x="305" y="116"/>
                </a:lnTo>
                <a:lnTo>
                  <a:pt x="311" y="130"/>
                </a:lnTo>
                <a:lnTo>
                  <a:pt x="323" y="144"/>
                </a:lnTo>
                <a:lnTo>
                  <a:pt x="327" y="142"/>
                </a:lnTo>
                <a:close/>
              </a:path>
            </a:pathLst>
          </a:custGeom>
          <a:gradFill>
            <a:gsLst>
              <a:gs pos="80000">
                <a:srgbClr val="E77E28"/>
              </a:gs>
              <a:gs pos="23000">
                <a:srgbClr val="F9E0CB"/>
              </a:gs>
              <a:gs pos="51300">
                <a:srgbClr val="F1B481"/>
              </a:gs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3600" b="1" kern="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7996FEE6-9B2D-49F7-8DFB-7704D1D2BC57}"/>
              </a:ext>
            </a:extLst>
          </p:cNvPr>
          <p:cNvSpPr>
            <a:spLocks/>
          </p:cNvSpPr>
          <p:nvPr/>
        </p:nvSpPr>
        <p:spPr bwMode="blackWhite">
          <a:xfrm>
            <a:off x="4483621" y="2898863"/>
            <a:ext cx="2457881" cy="1650728"/>
          </a:xfrm>
          <a:custGeom>
            <a:avLst/>
            <a:gdLst>
              <a:gd name="T0" fmla="*/ 4237 w 796"/>
              <a:gd name="T1" fmla="*/ 2742 h 648"/>
              <a:gd name="T2" fmla="*/ 4326 w 796"/>
              <a:gd name="T3" fmla="*/ 1703 h 648"/>
              <a:gd name="T4" fmla="*/ 4454 w 796"/>
              <a:gd name="T5" fmla="*/ 1680 h 648"/>
              <a:gd name="T6" fmla="*/ 4672 w 796"/>
              <a:gd name="T7" fmla="*/ 1780 h 648"/>
              <a:gd name="T8" fmla="*/ 4844 w 796"/>
              <a:gd name="T9" fmla="*/ 1770 h 648"/>
              <a:gd name="T10" fmla="*/ 5033 w 796"/>
              <a:gd name="T11" fmla="*/ 1692 h 648"/>
              <a:gd name="T12" fmla="*/ 5165 w 796"/>
              <a:gd name="T13" fmla="*/ 1557 h 648"/>
              <a:gd name="T14" fmla="*/ 5190 w 796"/>
              <a:gd name="T15" fmla="*/ 1380 h 648"/>
              <a:gd name="T16" fmla="*/ 5165 w 796"/>
              <a:gd name="T17" fmla="*/ 1218 h 648"/>
              <a:gd name="T18" fmla="*/ 5033 w 796"/>
              <a:gd name="T19" fmla="*/ 1083 h 648"/>
              <a:gd name="T20" fmla="*/ 4844 w 796"/>
              <a:gd name="T21" fmla="*/ 1005 h 648"/>
              <a:gd name="T22" fmla="*/ 4672 w 796"/>
              <a:gd name="T23" fmla="*/ 1005 h 648"/>
              <a:gd name="T24" fmla="*/ 4467 w 796"/>
              <a:gd name="T25" fmla="*/ 1092 h 648"/>
              <a:gd name="T26" fmla="*/ 4326 w 796"/>
              <a:gd name="T27" fmla="*/ 1069 h 648"/>
              <a:gd name="T28" fmla="*/ 4237 w 796"/>
              <a:gd name="T29" fmla="*/ 0 h 648"/>
              <a:gd name="T30" fmla="*/ 3056 w 796"/>
              <a:gd name="T31" fmla="*/ 0 h 648"/>
              <a:gd name="T32" fmla="*/ 2942 w 796"/>
              <a:gd name="T33" fmla="*/ 130 h 648"/>
              <a:gd name="T34" fmla="*/ 3019 w 796"/>
              <a:gd name="T35" fmla="*/ 285 h 648"/>
              <a:gd name="T36" fmla="*/ 3056 w 796"/>
              <a:gd name="T37" fmla="*/ 421 h 648"/>
              <a:gd name="T38" fmla="*/ 3019 w 796"/>
              <a:gd name="T39" fmla="*/ 562 h 648"/>
              <a:gd name="T40" fmla="*/ 2862 w 796"/>
              <a:gd name="T41" fmla="*/ 717 h 648"/>
              <a:gd name="T42" fmla="*/ 2705 w 796"/>
              <a:gd name="T43" fmla="*/ 775 h 648"/>
              <a:gd name="T44" fmla="*/ 2477 w 796"/>
              <a:gd name="T45" fmla="*/ 775 h 648"/>
              <a:gd name="T46" fmla="*/ 2307 w 796"/>
              <a:gd name="T47" fmla="*/ 717 h 648"/>
              <a:gd name="T48" fmla="*/ 2171 w 796"/>
              <a:gd name="T49" fmla="*/ 562 h 648"/>
              <a:gd name="T50" fmla="*/ 2131 w 796"/>
              <a:gd name="T51" fmla="*/ 421 h 648"/>
              <a:gd name="T52" fmla="*/ 2171 w 796"/>
              <a:gd name="T53" fmla="*/ 285 h 648"/>
              <a:gd name="T54" fmla="*/ 2244 w 796"/>
              <a:gd name="T55" fmla="*/ 130 h 648"/>
              <a:gd name="T56" fmla="*/ 2131 w 796"/>
              <a:gd name="T57" fmla="*/ 0 h 648"/>
              <a:gd name="T58" fmla="*/ 945 w 796"/>
              <a:gd name="T59" fmla="*/ 0 h 648"/>
              <a:gd name="T60" fmla="*/ 861 w 796"/>
              <a:gd name="T61" fmla="*/ 1069 h 648"/>
              <a:gd name="T62" fmla="*/ 729 w 796"/>
              <a:gd name="T63" fmla="*/ 1092 h 648"/>
              <a:gd name="T64" fmla="*/ 519 w 796"/>
              <a:gd name="T65" fmla="*/ 1005 h 648"/>
              <a:gd name="T66" fmla="*/ 346 w 796"/>
              <a:gd name="T67" fmla="*/ 1005 h 648"/>
              <a:gd name="T68" fmla="*/ 164 w 796"/>
              <a:gd name="T69" fmla="*/ 1083 h 648"/>
              <a:gd name="T70" fmla="*/ 39 w 796"/>
              <a:gd name="T71" fmla="*/ 1218 h 648"/>
              <a:gd name="T72" fmla="*/ 0 w 796"/>
              <a:gd name="T73" fmla="*/ 1380 h 648"/>
              <a:gd name="T74" fmla="*/ 39 w 796"/>
              <a:gd name="T75" fmla="*/ 1557 h 648"/>
              <a:gd name="T76" fmla="*/ 164 w 796"/>
              <a:gd name="T77" fmla="*/ 1692 h 648"/>
              <a:gd name="T78" fmla="*/ 346 w 796"/>
              <a:gd name="T79" fmla="*/ 1770 h 648"/>
              <a:gd name="T80" fmla="*/ 519 w 796"/>
              <a:gd name="T81" fmla="*/ 1780 h 648"/>
              <a:gd name="T82" fmla="*/ 729 w 796"/>
              <a:gd name="T83" fmla="*/ 1680 h 648"/>
              <a:gd name="T84" fmla="*/ 861 w 796"/>
              <a:gd name="T85" fmla="*/ 1703 h 648"/>
              <a:gd name="T86" fmla="*/ 945 w 796"/>
              <a:gd name="T87" fmla="*/ 1801 h 648"/>
              <a:gd name="T88" fmla="*/ 2146 w 796"/>
              <a:gd name="T89" fmla="*/ 2729 h 648"/>
              <a:gd name="T90" fmla="*/ 2244 w 796"/>
              <a:gd name="T91" fmla="*/ 2886 h 648"/>
              <a:gd name="T92" fmla="*/ 2171 w 796"/>
              <a:gd name="T93" fmla="*/ 3029 h 648"/>
              <a:gd name="T94" fmla="*/ 2131 w 796"/>
              <a:gd name="T95" fmla="*/ 3171 h 648"/>
              <a:gd name="T96" fmla="*/ 2171 w 796"/>
              <a:gd name="T97" fmla="*/ 3321 h 648"/>
              <a:gd name="T98" fmla="*/ 2320 w 796"/>
              <a:gd name="T99" fmla="*/ 3472 h 648"/>
              <a:gd name="T100" fmla="*/ 2477 w 796"/>
              <a:gd name="T101" fmla="*/ 3537 h 648"/>
              <a:gd name="T102" fmla="*/ 2705 w 796"/>
              <a:gd name="T103" fmla="*/ 3537 h 648"/>
              <a:gd name="T104" fmla="*/ 2875 w 796"/>
              <a:gd name="T105" fmla="*/ 3472 h 648"/>
              <a:gd name="T106" fmla="*/ 3032 w 796"/>
              <a:gd name="T107" fmla="*/ 3321 h 648"/>
              <a:gd name="T108" fmla="*/ 3056 w 796"/>
              <a:gd name="T109" fmla="*/ 3171 h 648"/>
              <a:gd name="T110" fmla="*/ 3032 w 796"/>
              <a:gd name="T111" fmla="*/ 3029 h 648"/>
              <a:gd name="T112" fmla="*/ 2952 w 796"/>
              <a:gd name="T113" fmla="*/ 2886 h 648"/>
              <a:gd name="T114" fmla="*/ 3056 w 796"/>
              <a:gd name="T115" fmla="*/ 2742 h 64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6"/>
              <a:gd name="T175" fmla="*/ 0 h 648"/>
              <a:gd name="T176" fmla="*/ 796 w 796"/>
              <a:gd name="T177" fmla="*/ 648 h 64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6" h="648">
                <a:moveTo>
                  <a:pt x="473" y="500"/>
                </a:moveTo>
                <a:lnTo>
                  <a:pt x="650" y="502"/>
                </a:lnTo>
                <a:lnTo>
                  <a:pt x="650" y="322"/>
                </a:lnTo>
                <a:lnTo>
                  <a:pt x="664" y="312"/>
                </a:lnTo>
                <a:lnTo>
                  <a:pt x="677" y="308"/>
                </a:lnTo>
                <a:lnTo>
                  <a:pt x="683" y="308"/>
                </a:lnTo>
                <a:lnTo>
                  <a:pt x="703" y="320"/>
                </a:lnTo>
                <a:lnTo>
                  <a:pt x="717" y="326"/>
                </a:lnTo>
                <a:lnTo>
                  <a:pt x="731" y="326"/>
                </a:lnTo>
                <a:lnTo>
                  <a:pt x="743" y="324"/>
                </a:lnTo>
                <a:lnTo>
                  <a:pt x="756" y="320"/>
                </a:lnTo>
                <a:lnTo>
                  <a:pt x="772" y="310"/>
                </a:lnTo>
                <a:lnTo>
                  <a:pt x="784" y="296"/>
                </a:lnTo>
                <a:lnTo>
                  <a:pt x="792" y="285"/>
                </a:lnTo>
                <a:lnTo>
                  <a:pt x="796" y="273"/>
                </a:lnTo>
                <a:lnTo>
                  <a:pt x="796" y="253"/>
                </a:lnTo>
                <a:lnTo>
                  <a:pt x="796" y="237"/>
                </a:lnTo>
                <a:lnTo>
                  <a:pt x="792" y="223"/>
                </a:lnTo>
                <a:lnTo>
                  <a:pt x="784" y="212"/>
                </a:lnTo>
                <a:lnTo>
                  <a:pt x="772" y="198"/>
                </a:lnTo>
                <a:lnTo>
                  <a:pt x="756" y="188"/>
                </a:lnTo>
                <a:lnTo>
                  <a:pt x="743" y="184"/>
                </a:lnTo>
                <a:lnTo>
                  <a:pt x="731" y="184"/>
                </a:lnTo>
                <a:lnTo>
                  <a:pt x="717" y="184"/>
                </a:lnTo>
                <a:lnTo>
                  <a:pt x="703" y="188"/>
                </a:lnTo>
                <a:lnTo>
                  <a:pt x="685" y="200"/>
                </a:lnTo>
                <a:lnTo>
                  <a:pt x="677" y="200"/>
                </a:lnTo>
                <a:lnTo>
                  <a:pt x="664" y="196"/>
                </a:lnTo>
                <a:lnTo>
                  <a:pt x="650" y="188"/>
                </a:lnTo>
                <a:lnTo>
                  <a:pt x="650" y="0"/>
                </a:lnTo>
                <a:lnTo>
                  <a:pt x="473" y="0"/>
                </a:lnTo>
                <a:lnTo>
                  <a:pt x="469" y="0"/>
                </a:lnTo>
                <a:lnTo>
                  <a:pt x="455" y="12"/>
                </a:lnTo>
                <a:lnTo>
                  <a:pt x="451" y="24"/>
                </a:lnTo>
                <a:lnTo>
                  <a:pt x="451" y="32"/>
                </a:lnTo>
                <a:lnTo>
                  <a:pt x="463" y="52"/>
                </a:lnTo>
                <a:lnTo>
                  <a:pt x="469" y="64"/>
                </a:lnTo>
                <a:lnTo>
                  <a:pt x="469" y="77"/>
                </a:lnTo>
                <a:lnTo>
                  <a:pt x="469" y="91"/>
                </a:lnTo>
                <a:lnTo>
                  <a:pt x="463" y="103"/>
                </a:lnTo>
                <a:lnTo>
                  <a:pt x="455" y="119"/>
                </a:lnTo>
                <a:lnTo>
                  <a:pt x="439" y="131"/>
                </a:lnTo>
                <a:lnTo>
                  <a:pt x="427" y="139"/>
                </a:lnTo>
                <a:lnTo>
                  <a:pt x="415" y="142"/>
                </a:lnTo>
                <a:lnTo>
                  <a:pt x="398" y="142"/>
                </a:lnTo>
                <a:lnTo>
                  <a:pt x="380" y="142"/>
                </a:lnTo>
                <a:lnTo>
                  <a:pt x="368" y="139"/>
                </a:lnTo>
                <a:lnTo>
                  <a:pt x="354" y="131"/>
                </a:lnTo>
                <a:lnTo>
                  <a:pt x="341" y="119"/>
                </a:lnTo>
                <a:lnTo>
                  <a:pt x="333" y="103"/>
                </a:lnTo>
                <a:lnTo>
                  <a:pt x="327" y="91"/>
                </a:lnTo>
                <a:lnTo>
                  <a:pt x="327" y="77"/>
                </a:lnTo>
                <a:lnTo>
                  <a:pt x="327" y="64"/>
                </a:lnTo>
                <a:lnTo>
                  <a:pt x="333" y="52"/>
                </a:lnTo>
                <a:lnTo>
                  <a:pt x="344" y="32"/>
                </a:lnTo>
                <a:lnTo>
                  <a:pt x="344" y="24"/>
                </a:lnTo>
                <a:lnTo>
                  <a:pt x="341" y="12"/>
                </a:lnTo>
                <a:lnTo>
                  <a:pt x="327" y="0"/>
                </a:lnTo>
                <a:lnTo>
                  <a:pt x="329" y="0"/>
                </a:lnTo>
                <a:lnTo>
                  <a:pt x="145" y="0"/>
                </a:lnTo>
                <a:lnTo>
                  <a:pt x="145" y="188"/>
                </a:lnTo>
                <a:lnTo>
                  <a:pt x="132" y="196"/>
                </a:lnTo>
                <a:lnTo>
                  <a:pt x="120" y="200"/>
                </a:lnTo>
                <a:lnTo>
                  <a:pt x="112" y="200"/>
                </a:lnTo>
                <a:lnTo>
                  <a:pt x="92" y="188"/>
                </a:lnTo>
                <a:lnTo>
                  <a:pt x="80" y="184"/>
                </a:lnTo>
                <a:lnTo>
                  <a:pt x="67" y="184"/>
                </a:lnTo>
                <a:lnTo>
                  <a:pt x="53" y="184"/>
                </a:lnTo>
                <a:lnTo>
                  <a:pt x="39" y="188"/>
                </a:lnTo>
                <a:lnTo>
                  <a:pt x="25" y="198"/>
                </a:lnTo>
                <a:lnTo>
                  <a:pt x="11" y="212"/>
                </a:lnTo>
                <a:lnTo>
                  <a:pt x="6" y="223"/>
                </a:lnTo>
                <a:lnTo>
                  <a:pt x="0" y="237"/>
                </a:lnTo>
                <a:lnTo>
                  <a:pt x="0" y="253"/>
                </a:lnTo>
                <a:lnTo>
                  <a:pt x="0" y="273"/>
                </a:lnTo>
                <a:lnTo>
                  <a:pt x="6" y="285"/>
                </a:lnTo>
                <a:lnTo>
                  <a:pt x="11" y="296"/>
                </a:lnTo>
                <a:lnTo>
                  <a:pt x="25" y="310"/>
                </a:lnTo>
                <a:lnTo>
                  <a:pt x="39" y="320"/>
                </a:lnTo>
                <a:lnTo>
                  <a:pt x="53" y="324"/>
                </a:lnTo>
                <a:lnTo>
                  <a:pt x="67" y="326"/>
                </a:lnTo>
                <a:lnTo>
                  <a:pt x="80" y="326"/>
                </a:lnTo>
                <a:lnTo>
                  <a:pt x="92" y="320"/>
                </a:lnTo>
                <a:lnTo>
                  <a:pt x="112" y="308"/>
                </a:lnTo>
                <a:lnTo>
                  <a:pt x="120" y="308"/>
                </a:lnTo>
                <a:lnTo>
                  <a:pt x="132" y="312"/>
                </a:lnTo>
                <a:lnTo>
                  <a:pt x="145" y="324"/>
                </a:lnTo>
                <a:lnTo>
                  <a:pt x="145" y="330"/>
                </a:lnTo>
                <a:lnTo>
                  <a:pt x="145" y="500"/>
                </a:lnTo>
                <a:lnTo>
                  <a:pt x="329" y="500"/>
                </a:lnTo>
                <a:lnTo>
                  <a:pt x="341" y="516"/>
                </a:lnTo>
                <a:lnTo>
                  <a:pt x="344" y="529"/>
                </a:lnTo>
                <a:lnTo>
                  <a:pt x="344" y="535"/>
                </a:lnTo>
                <a:lnTo>
                  <a:pt x="333" y="555"/>
                </a:lnTo>
                <a:lnTo>
                  <a:pt x="327" y="569"/>
                </a:lnTo>
                <a:lnTo>
                  <a:pt x="327" y="581"/>
                </a:lnTo>
                <a:lnTo>
                  <a:pt x="329" y="595"/>
                </a:lnTo>
                <a:lnTo>
                  <a:pt x="333" y="608"/>
                </a:lnTo>
                <a:lnTo>
                  <a:pt x="342" y="622"/>
                </a:lnTo>
                <a:lnTo>
                  <a:pt x="356" y="636"/>
                </a:lnTo>
                <a:lnTo>
                  <a:pt x="368" y="642"/>
                </a:lnTo>
                <a:lnTo>
                  <a:pt x="380" y="648"/>
                </a:lnTo>
                <a:lnTo>
                  <a:pt x="398" y="648"/>
                </a:lnTo>
                <a:lnTo>
                  <a:pt x="415" y="648"/>
                </a:lnTo>
                <a:lnTo>
                  <a:pt x="429" y="642"/>
                </a:lnTo>
                <a:lnTo>
                  <a:pt x="441" y="636"/>
                </a:lnTo>
                <a:lnTo>
                  <a:pt x="455" y="622"/>
                </a:lnTo>
                <a:lnTo>
                  <a:pt x="465" y="608"/>
                </a:lnTo>
                <a:lnTo>
                  <a:pt x="469" y="595"/>
                </a:lnTo>
                <a:lnTo>
                  <a:pt x="469" y="581"/>
                </a:lnTo>
                <a:lnTo>
                  <a:pt x="469" y="569"/>
                </a:lnTo>
                <a:lnTo>
                  <a:pt x="465" y="555"/>
                </a:lnTo>
                <a:lnTo>
                  <a:pt x="453" y="535"/>
                </a:lnTo>
                <a:lnTo>
                  <a:pt x="453" y="529"/>
                </a:lnTo>
                <a:lnTo>
                  <a:pt x="457" y="516"/>
                </a:lnTo>
                <a:lnTo>
                  <a:pt x="469" y="502"/>
                </a:lnTo>
                <a:lnTo>
                  <a:pt x="473" y="5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/>
              <a:t>Pharmacogenetics</a:t>
            </a:r>
          </a:p>
          <a:p>
            <a:pPr algn="ctr" defTabSz="622021">
              <a:defRPr/>
            </a:pPr>
            <a:endParaRPr lang="en-GB" sz="1350" b="1" kern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6EA344-696A-44BE-A2FE-680A367954C3}"/>
              </a:ext>
            </a:extLst>
          </p:cNvPr>
          <p:cNvGrpSpPr/>
          <p:nvPr/>
        </p:nvGrpSpPr>
        <p:grpSpPr>
          <a:xfrm>
            <a:off x="3387373" y="2141845"/>
            <a:ext cx="3497960" cy="3165783"/>
            <a:chOff x="4532303" y="2052587"/>
            <a:chExt cx="4663946" cy="4221043"/>
          </a:xfrm>
          <a:solidFill>
            <a:srgbClr val="00B0F0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3EE54E4-F707-4ACF-8DB6-50B8E5645242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532303" y="2052587"/>
              <a:ext cx="2073856" cy="2698650"/>
            </a:xfrm>
            <a:custGeom>
              <a:avLst/>
              <a:gdLst>
                <a:gd name="T0" fmla="*/ 1255 w 504"/>
                <a:gd name="T1" fmla="*/ 726 h 794"/>
                <a:gd name="T2" fmla="*/ 1283 w 504"/>
                <a:gd name="T3" fmla="*/ 618 h 794"/>
                <a:gd name="T4" fmla="*/ 1165 w 504"/>
                <a:gd name="T5" fmla="*/ 432 h 794"/>
                <a:gd name="T6" fmla="*/ 1178 w 504"/>
                <a:gd name="T7" fmla="*/ 294 h 794"/>
                <a:gd name="T8" fmla="*/ 1270 w 504"/>
                <a:gd name="T9" fmla="*/ 143 h 794"/>
                <a:gd name="T10" fmla="*/ 1440 w 504"/>
                <a:gd name="T11" fmla="*/ 33 h 794"/>
                <a:gd name="T12" fmla="*/ 1628 w 504"/>
                <a:gd name="T13" fmla="*/ 0 h 794"/>
                <a:gd name="T14" fmla="*/ 1837 w 504"/>
                <a:gd name="T15" fmla="*/ 33 h 794"/>
                <a:gd name="T16" fmla="*/ 1998 w 504"/>
                <a:gd name="T17" fmla="*/ 143 h 794"/>
                <a:gd name="T18" fmla="*/ 2087 w 504"/>
                <a:gd name="T19" fmla="*/ 294 h 794"/>
                <a:gd name="T20" fmla="*/ 2087 w 504"/>
                <a:gd name="T21" fmla="*/ 432 h 794"/>
                <a:gd name="T22" fmla="*/ 1983 w 504"/>
                <a:gd name="T23" fmla="*/ 618 h 794"/>
                <a:gd name="T24" fmla="*/ 2011 w 504"/>
                <a:gd name="T25" fmla="*/ 726 h 794"/>
                <a:gd name="T26" fmla="*/ 3280 w 504"/>
                <a:gd name="T27" fmla="*/ 798 h 794"/>
                <a:gd name="T28" fmla="*/ 3208 w 504"/>
                <a:gd name="T29" fmla="*/ 1871 h 794"/>
                <a:gd name="T30" fmla="*/ 3064 w 504"/>
                <a:gd name="T31" fmla="*/ 1894 h 794"/>
                <a:gd name="T32" fmla="*/ 2858 w 504"/>
                <a:gd name="T33" fmla="*/ 1804 h 794"/>
                <a:gd name="T34" fmla="*/ 2694 w 504"/>
                <a:gd name="T35" fmla="*/ 1804 h 794"/>
                <a:gd name="T36" fmla="*/ 2500 w 504"/>
                <a:gd name="T37" fmla="*/ 1882 h 794"/>
                <a:gd name="T38" fmla="*/ 2381 w 504"/>
                <a:gd name="T39" fmla="*/ 2017 h 794"/>
                <a:gd name="T40" fmla="*/ 2349 w 504"/>
                <a:gd name="T41" fmla="*/ 2183 h 794"/>
                <a:gd name="T42" fmla="*/ 2381 w 504"/>
                <a:gd name="T43" fmla="*/ 2356 h 794"/>
                <a:gd name="T44" fmla="*/ 2500 w 504"/>
                <a:gd name="T45" fmla="*/ 2493 h 794"/>
                <a:gd name="T46" fmla="*/ 2694 w 504"/>
                <a:gd name="T47" fmla="*/ 2571 h 794"/>
                <a:gd name="T48" fmla="*/ 2858 w 504"/>
                <a:gd name="T49" fmla="*/ 2583 h 794"/>
                <a:gd name="T50" fmla="*/ 3079 w 504"/>
                <a:gd name="T51" fmla="*/ 2484 h 794"/>
                <a:gd name="T52" fmla="*/ 3208 w 504"/>
                <a:gd name="T53" fmla="*/ 2506 h 794"/>
                <a:gd name="T54" fmla="*/ 3280 w 504"/>
                <a:gd name="T55" fmla="*/ 3533 h 794"/>
                <a:gd name="T56" fmla="*/ 2115 w 504"/>
                <a:gd name="T57" fmla="*/ 3554 h 794"/>
                <a:gd name="T58" fmla="*/ 1998 w 504"/>
                <a:gd name="T59" fmla="*/ 3691 h 794"/>
                <a:gd name="T60" fmla="*/ 2078 w 504"/>
                <a:gd name="T61" fmla="*/ 3834 h 794"/>
                <a:gd name="T62" fmla="*/ 2115 w 504"/>
                <a:gd name="T63" fmla="*/ 3977 h 794"/>
                <a:gd name="T64" fmla="*/ 2078 w 504"/>
                <a:gd name="T65" fmla="*/ 4127 h 794"/>
                <a:gd name="T66" fmla="*/ 1921 w 504"/>
                <a:gd name="T67" fmla="*/ 4278 h 794"/>
                <a:gd name="T68" fmla="*/ 1770 w 504"/>
                <a:gd name="T69" fmla="*/ 4343 h 794"/>
                <a:gd name="T70" fmla="*/ 1537 w 504"/>
                <a:gd name="T71" fmla="*/ 4343 h 794"/>
                <a:gd name="T72" fmla="*/ 1374 w 504"/>
                <a:gd name="T73" fmla="*/ 4278 h 794"/>
                <a:gd name="T74" fmla="*/ 1217 w 504"/>
                <a:gd name="T75" fmla="*/ 4127 h 794"/>
                <a:gd name="T76" fmla="*/ 1193 w 504"/>
                <a:gd name="T77" fmla="*/ 3977 h 794"/>
                <a:gd name="T78" fmla="*/ 1217 w 504"/>
                <a:gd name="T79" fmla="*/ 3834 h 794"/>
                <a:gd name="T80" fmla="*/ 1307 w 504"/>
                <a:gd name="T81" fmla="*/ 3691 h 794"/>
                <a:gd name="T82" fmla="*/ 1193 w 504"/>
                <a:gd name="T83" fmla="*/ 3533 h 794"/>
                <a:gd name="T84" fmla="*/ 0 w 504"/>
                <a:gd name="T85" fmla="*/ 2604 h 794"/>
                <a:gd name="T86" fmla="*/ 91 w 504"/>
                <a:gd name="T87" fmla="*/ 2506 h 794"/>
                <a:gd name="T88" fmla="*/ 226 w 504"/>
                <a:gd name="T89" fmla="*/ 2484 h 794"/>
                <a:gd name="T90" fmla="*/ 435 w 504"/>
                <a:gd name="T91" fmla="*/ 2583 h 794"/>
                <a:gd name="T92" fmla="*/ 607 w 504"/>
                <a:gd name="T93" fmla="*/ 2571 h 794"/>
                <a:gd name="T94" fmla="*/ 795 w 504"/>
                <a:gd name="T95" fmla="*/ 2493 h 794"/>
                <a:gd name="T96" fmla="*/ 924 w 504"/>
                <a:gd name="T97" fmla="*/ 2356 h 794"/>
                <a:gd name="T98" fmla="*/ 952 w 504"/>
                <a:gd name="T99" fmla="*/ 2183 h 794"/>
                <a:gd name="T100" fmla="*/ 924 w 504"/>
                <a:gd name="T101" fmla="*/ 2017 h 794"/>
                <a:gd name="T102" fmla="*/ 795 w 504"/>
                <a:gd name="T103" fmla="*/ 1882 h 794"/>
                <a:gd name="T104" fmla="*/ 607 w 504"/>
                <a:gd name="T105" fmla="*/ 1804 h 794"/>
                <a:gd name="T106" fmla="*/ 435 w 504"/>
                <a:gd name="T107" fmla="*/ 1804 h 794"/>
                <a:gd name="T108" fmla="*/ 226 w 504"/>
                <a:gd name="T109" fmla="*/ 1894 h 794"/>
                <a:gd name="T110" fmla="*/ 91 w 504"/>
                <a:gd name="T111" fmla="*/ 1871 h 794"/>
                <a:gd name="T112" fmla="*/ 0 w 504"/>
                <a:gd name="T113" fmla="*/ 798 h 7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4"/>
                <a:gd name="T172" fmla="*/ 0 h 794"/>
                <a:gd name="T173" fmla="*/ 504 w 504"/>
                <a:gd name="T174" fmla="*/ 794 h 7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4" h="794">
                  <a:moveTo>
                    <a:pt x="177" y="146"/>
                  </a:moveTo>
                  <a:lnTo>
                    <a:pt x="193" y="133"/>
                  </a:lnTo>
                  <a:lnTo>
                    <a:pt x="197" y="119"/>
                  </a:lnTo>
                  <a:lnTo>
                    <a:pt x="197" y="113"/>
                  </a:lnTo>
                  <a:lnTo>
                    <a:pt x="185" y="93"/>
                  </a:lnTo>
                  <a:lnTo>
                    <a:pt x="179" y="79"/>
                  </a:lnTo>
                  <a:lnTo>
                    <a:pt x="179" y="67"/>
                  </a:lnTo>
                  <a:lnTo>
                    <a:pt x="181" y="54"/>
                  </a:lnTo>
                  <a:lnTo>
                    <a:pt x="185" y="40"/>
                  </a:lnTo>
                  <a:lnTo>
                    <a:pt x="195" y="26"/>
                  </a:lnTo>
                  <a:lnTo>
                    <a:pt x="209" y="12"/>
                  </a:lnTo>
                  <a:lnTo>
                    <a:pt x="221" y="6"/>
                  </a:lnTo>
                  <a:lnTo>
                    <a:pt x="232" y="0"/>
                  </a:lnTo>
                  <a:lnTo>
                    <a:pt x="250" y="0"/>
                  </a:lnTo>
                  <a:lnTo>
                    <a:pt x="270" y="0"/>
                  </a:lnTo>
                  <a:lnTo>
                    <a:pt x="282" y="6"/>
                  </a:lnTo>
                  <a:lnTo>
                    <a:pt x="294" y="12"/>
                  </a:lnTo>
                  <a:lnTo>
                    <a:pt x="307" y="26"/>
                  </a:lnTo>
                  <a:lnTo>
                    <a:pt x="317" y="40"/>
                  </a:lnTo>
                  <a:lnTo>
                    <a:pt x="321" y="54"/>
                  </a:lnTo>
                  <a:lnTo>
                    <a:pt x="321" y="67"/>
                  </a:lnTo>
                  <a:lnTo>
                    <a:pt x="321" y="79"/>
                  </a:lnTo>
                  <a:lnTo>
                    <a:pt x="317" y="93"/>
                  </a:lnTo>
                  <a:lnTo>
                    <a:pt x="305" y="113"/>
                  </a:lnTo>
                  <a:lnTo>
                    <a:pt x="305" y="119"/>
                  </a:lnTo>
                  <a:lnTo>
                    <a:pt x="309" y="133"/>
                  </a:lnTo>
                  <a:lnTo>
                    <a:pt x="321" y="146"/>
                  </a:lnTo>
                  <a:lnTo>
                    <a:pt x="504" y="146"/>
                  </a:lnTo>
                  <a:lnTo>
                    <a:pt x="504" y="334"/>
                  </a:lnTo>
                  <a:lnTo>
                    <a:pt x="493" y="342"/>
                  </a:lnTo>
                  <a:lnTo>
                    <a:pt x="479" y="346"/>
                  </a:lnTo>
                  <a:lnTo>
                    <a:pt x="471" y="346"/>
                  </a:lnTo>
                  <a:lnTo>
                    <a:pt x="453" y="334"/>
                  </a:lnTo>
                  <a:lnTo>
                    <a:pt x="439" y="330"/>
                  </a:lnTo>
                  <a:lnTo>
                    <a:pt x="428" y="330"/>
                  </a:lnTo>
                  <a:lnTo>
                    <a:pt x="414" y="330"/>
                  </a:lnTo>
                  <a:lnTo>
                    <a:pt x="400" y="334"/>
                  </a:lnTo>
                  <a:lnTo>
                    <a:pt x="384" y="344"/>
                  </a:lnTo>
                  <a:lnTo>
                    <a:pt x="372" y="358"/>
                  </a:lnTo>
                  <a:lnTo>
                    <a:pt x="366" y="369"/>
                  </a:lnTo>
                  <a:lnTo>
                    <a:pt x="361" y="383"/>
                  </a:lnTo>
                  <a:lnTo>
                    <a:pt x="361" y="399"/>
                  </a:lnTo>
                  <a:lnTo>
                    <a:pt x="361" y="419"/>
                  </a:lnTo>
                  <a:lnTo>
                    <a:pt x="366" y="431"/>
                  </a:lnTo>
                  <a:lnTo>
                    <a:pt x="372" y="442"/>
                  </a:lnTo>
                  <a:lnTo>
                    <a:pt x="384" y="456"/>
                  </a:lnTo>
                  <a:lnTo>
                    <a:pt x="400" y="466"/>
                  </a:lnTo>
                  <a:lnTo>
                    <a:pt x="414" y="470"/>
                  </a:lnTo>
                  <a:lnTo>
                    <a:pt x="428" y="472"/>
                  </a:lnTo>
                  <a:lnTo>
                    <a:pt x="439" y="472"/>
                  </a:lnTo>
                  <a:lnTo>
                    <a:pt x="453" y="466"/>
                  </a:lnTo>
                  <a:lnTo>
                    <a:pt x="473" y="454"/>
                  </a:lnTo>
                  <a:lnTo>
                    <a:pt x="479" y="454"/>
                  </a:lnTo>
                  <a:lnTo>
                    <a:pt x="493" y="458"/>
                  </a:lnTo>
                  <a:lnTo>
                    <a:pt x="504" y="468"/>
                  </a:lnTo>
                  <a:lnTo>
                    <a:pt x="504" y="646"/>
                  </a:lnTo>
                  <a:lnTo>
                    <a:pt x="329" y="646"/>
                  </a:lnTo>
                  <a:lnTo>
                    <a:pt x="325" y="650"/>
                  </a:lnTo>
                  <a:lnTo>
                    <a:pt x="311" y="662"/>
                  </a:lnTo>
                  <a:lnTo>
                    <a:pt x="307" y="675"/>
                  </a:lnTo>
                  <a:lnTo>
                    <a:pt x="307" y="681"/>
                  </a:lnTo>
                  <a:lnTo>
                    <a:pt x="319" y="701"/>
                  </a:lnTo>
                  <a:lnTo>
                    <a:pt x="325" y="715"/>
                  </a:lnTo>
                  <a:lnTo>
                    <a:pt x="325" y="727"/>
                  </a:lnTo>
                  <a:lnTo>
                    <a:pt x="323" y="741"/>
                  </a:lnTo>
                  <a:lnTo>
                    <a:pt x="319" y="754"/>
                  </a:lnTo>
                  <a:lnTo>
                    <a:pt x="309" y="768"/>
                  </a:lnTo>
                  <a:lnTo>
                    <a:pt x="295" y="782"/>
                  </a:lnTo>
                  <a:lnTo>
                    <a:pt x="284" y="788"/>
                  </a:lnTo>
                  <a:lnTo>
                    <a:pt x="272" y="794"/>
                  </a:lnTo>
                  <a:lnTo>
                    <a:pt x="254" y="794"/>
                  </a:lnTo>
                  <a:lnTo>
                    <a:pt x="236" y="794"/>
                  </a:lnTo>
                  <a:lnTo>
                    <a:pt x="223" y="788"/>
                  </a:lnTo>
                  <a:lnTo>
                    <a:pt x="211" y="782"/>
                  </a:lnTo>
                  <a:lnTo>
                    <a:pt x="197" y="768"/>
                  </a:lnTo>
                  <a:lnTo>
                    <a:pt x="187" y="754"/>
                  </a:lnTo>
                  <a:lnTo>
                    <a:pt x="183" y="741"/>
                  </a:lnTo>
                  <a:lnTo>
                    <a:pt x="183" y="727"/>
                  </a:lnTo>
                  <a:lnTo>
                    <a:pt x="183" y="715"/>
                  </a:lnTo>
                  <a:lnTo>
                    <a:pt x="187" y="701"/>
                  </a:lnTo>
                  <a:lnTo>
                    <a:pt x="201" y="681"/>
                  </a:lnTo>
                  <a:lnTo>
                    <a:pt x="201" y="675"/>
                  </a:lnTo>
                  <a:lnTo>
                    <a:pt x="197" y="662"/>
                  </a:lnTo>
                  <a:lnTo>
                    <a:pt x="183" y="646"/>
                  </a:lnTo>
                  <a:lnTo>
                    <a:pt x="0" y="646"/>
                  </a:lnTo>
                  <a:lnTo>
                    <a:pt x="0" y="476"/>
                  </a:lnTo>
                  <a:lnTo>
                    <a:pt x="2" y="472"/>
                  </a:lnTo>
                  <a:lnTo>
                    <a:pt x="14" y="458"/>
                  </a:lnTo>
                  <a:lnTo>
                    <a:pt x="27" y="454"/>
                  </a:lnTo>
                  <a:lnTo>
                    <a:pt x="35" y="454"/>
                  </a:lnTo>
                  <a:lnTo>
                    <a:pt x="55" y="466"/>
                  </a:lnTo>
                  <a:lnTo>
                    <a:pt x="67" y="472"/>
                  </a:lnTo>
                  <a:lnTo>
                    <a:pt x="81" y="472"/>
                  </a:lnTo>
                  <a:lnTo>
                    <a:pt x="93" y="470"/>
                  </a:lnTo>
                  <a:lnTo>
                    <a:pt x="106" y="466"/>
                  </a:lnTo>
                  <a:lnTo>
                    <a:pt x="122" y="456"/>
                  </a:lnTo>
                  <a:lnTo>
                    <a:pt x="134" y="442"/>
                  </a:lnTo>
                  <a:lnTo>
                    <a:pt x="142" y="431"/>
                  </a:lnTo>
                  <a:lnTo>
                    <a:pt x="146" y="419"/>
                  </a:lnTo>
                  <a:lnTo>
                    <a:pt x="146" y="399"/>
                  </a:lnTo>
                  <a:lnTo>
                    <a:pt x="146" y="383"/>
                  </a:lnTo>
                  <a:lnTo>
                    <a:pt x="142" y="369"/>
                  </a:lnTo>
                  <a:lnTo>
                    <a:pt x="134" y="358"/>
                  </a:lnTo>
                  <a:lnTo>
                    <a:pt x="122" y="344"/>
                  </a:lnTo>
                  <a:lnTo>
                    <a:pt x="106" y="334"/>
                  </a:lnTo>
                  <a:lnTo>
                    <a:pt x="93" y="330"/>
                  </a:lnTo>
                  <a:lnTo>
                    <a:pt x="81" y="330"/>
                  </a:lnTo>
                  <a:lnTo>
                    <a:pt x="67" y="330"/>
                  </a:lnTo>
                  <a:lnTo>
                    <a:pt x="55" y="334"/>
                  </a:lnTo>
                  <a:lnTo>
                    <a:pt x="35" y="346"/>
                  </a:lnTo>
                  <a:lnTo>
                    <a:pt x="27" y="346"/>
                  </a:lnTo>
                  <a:lnTo>
                    <a:pt x="14" y="342"/>
                  </a:lnTo>
                  <a:lnTo>
                    <a:pt x="0" y="334"/>
                  </a:lnTo>
                  <a:lnTo>
                    <a:pt x="0" y="146"/>
                  </a:lnTo>
                  <a:lnTo>
                    <a:pt x="177" y="146"/>
                  </a:lnTo>
                  <a:close/>
                </a:path>
              </a:pathLst>
            </a:custGeom>
            <a:solidFill>
              <a:srgbClr val="CC3399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endParaRPr lang="en-GB" sz="1350" b="1" kern="0" dirty="0">
                <a:solidFill>
                  <a:sysClr val="windowText" lastClr="000000"/>
                </a:solidFill>
              </a:endParaRP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Master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MUsT 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Protocol</a:t>
              </a:r>
            </a:p>
            <a:p>
              <a:pPr algn="ctr" defTabSz="622021">
                <a:defRPr/>
              </a:pPr>
              <a:r>
                <a:rPr lang="en-GB" sz="1350" b="1" kern="0" dirty="0">
                  <a:solidFill>
                    <a:sysClr val="windowText" lastClr="000000"/>
                  </a:solidFill>
                </a:rPr>
                <a:t>Development</a:t>
              </a:r>
            </a:p>
            <a:p>
              <a:pPr algn="ctr" defTabSz="622021">
                <a:defRPr/>
              </a:pPr>
              <a:endParaRPr lang="en-GB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497F7F0-1171-467A-95CD-074ECD5A2BD6}"/>
                </a:ext>
              </a:extLst>
            </p:cNvPr>
            <p:cNvSpPr>
              <a:spLocks/>
            </p:cNvSpPr>
            <p:nvPr/>
          </p:nvSpPr>
          <p:spPr bwMode="blackWhite">
            <a:xfrm rot="8871295">
              <a:off x="6520735" y="4568409"/>
              <a:ext cx="2675514" cy="1705221"/>
            </a:xfrm>
            <a:custGeom>
              <a:avLst/>
              <a:gdLst>
                <a:gd name="T0" fmla="*/ 2202 w 650"/>
                <a:gd name="T1" fmla="*/ 56 h 502"/>
                <a:gd name="T2" fmla="*/ 2228 w 650"/>
                <a:gd name="T3" fmla="*/ 174 h 502"/>
                <a:gd name="T4" fmla="*/ 2118 w 650"/>
                <a:gd name="T5" fmla="*/ 350 h 502"/>
                <a:gd name="T6" fmla="*/ 2131 w 650"/>
                <a:gd name="T7" fmla="*/ 486 h 502"/>
                <a:gd name="T8" fmla="*/ 2215 w 650"/>
                <a:gd name="T9" fmla="*/ 652 h 502"/>
                <a:gd name="T10" fmla="*/ 2387 w 650"/>
                <a:gd name="T11" fmla="*/ 759 h 502"/>
                <a:gd name="T12" fmla="*/ 2581 w 650"/>
                <a:gd name="T13" fmla="*/ 775 h 502"/>
                <a:gd name="T14" fmla="*/ 2783 w 650"/>
                <a:gd name="T15" fmla="*/ 759 h 502"/>
                <a:gd name="T16" fmla="*/ 2951 w 650"/>
                <a:gd name="T17" fmla="*/ 652 h 502"/>
                <a:gd name="T18" fmla="*/ 3042 w 650"/>
                <a:gd name="T19" fmla="*/ 486 h 502"/>
                <a:gd name="T20" fmla="*/ 3042 w 650"/>
                <a:gd name="T21" fmla="*/ 350 h 502"/>
                <a:gd name="T22" fmla="*/ 2938 w 650"/>
                <a:gd name="T23" fmla="*/ 174 h 502"/>
                <a:gd name="T24" fmla="*/ 2951 w 650"/>
                <a:gd name="T25" fmla="*/ 56 h 502"/>
                <a:gd name="T26" fmla="*/ 3028 w 650"/>
                <a:gd name="T27" fmla="*/ 0 h 502"/>
                <a:gd name="T28" fmla="*/ 4234 w 650"/>
                <a:gd name="T29" fmla="*/ 970 h 502"/>
                <a:gd name="T30" fmla="*/ 4064 w 650"/>
                <a:gd name="T31" fmla="*/ 1092 h 502"/>
                <a:gd name="T32" fmla="*/ 3903 w 650"/>
                <a:gd name="T33" fmla="*/ 1027 h 502"/>
                <a:gd name="T34" fmla="*/ 3719 w 650"/>
                <a:gd name="T35" fmla="*/ 993 h 502"/>
                <a:gd name="T36" fmla="*/ 3550 w 650"/>
                <a:gd name="T37" fmla="*/ 1027 h 502"/>
                <a:gd name="T38" fmla="*/ 3373 w 650"/>
                <a:gd name="T39" fmla="*/ 1157 h 502"/>
                <a:gd name="T40" fmla="*/ 3296 w 650"/>
                <a:gd name="T41" fmla="*/ 1284 h 502"/>
                <a:gd name="T42" fmla="*/ 3296 w 650"/>
                <a:gd name="T43" fmla="*/ 1479 h 502"/>
                <a:gd name="T44" fmla="*/ 3373 w 650"/>
                <a:gd name="T45" fmla="*/ 1615 h 502"/>
                <a:gd name="T46" fmla="*/ 3550 w 650"/>
                <a:gd name="T47" fmla="*/ 1736 h 502"/>
                <a:gd name="T48" fmla="*/ 3719 w 650"/>
                <a:gd name="T49" fmla="*/ 1772 h 502"/>
                <a:gd name="T50" fmla="*/ 3903 w 650"/>
                <a:gd name="T51" fmla="*/ 1736 h 502"/>
                <a:gd name="T52" fmla="*/ 4064 w 650"/>
                <a:gd name="T53" fmla="*/ 1671 h 502"/>
                <a:gd name="T54" fmla="*/ 4234 w 650"/>
                <a:gd name="T55" fmla="*/ 1757 h 502"/>
                <a:gd name="T56" fmla="*/ 3028 w 650"/>
                <a:gd name="T57" fmla="*/ 2729 h 502"/>
                <a:gd name="T58" fmla="*/ 2951 w 650"/>
                <a:gd name="T59" fmla="*/ 2664 h 502"/>
                <a:gd name="T60" fmla="*/ 2927 w 650"/>
                <a:gd name="T61" fmla="*/ 2555 h 502"/>
                <a:gd name="T62" fmla="*/ 3042 w 650"/>
                <a:gd name="T63" fmla="*/ 2388 h 502"/>
                <a:gd name="T64" fmla="*/ 3042 w 650"/>
                <a:gd name="T65" fmla="*/ 2233 h 502"/>
                <a:gd name="T66" fmla="*/ 2951 w 650"/>
                <a:gd name="T67" fmla="*/ 2081 h 502"/>
                <a:gd name="T68" fmla="*/ 2770 w 650"/>
                <a:gd name="T69" fmla="*/ 1976 h 502"/>
                <a:gd name="T70" fmla="*/ 2581 w 650"/>
                <a:gd name="T71" fmla="*/ 1953 h 502"/>
                <a:gd name="T72" fmla="*/ 2387 w 650"/>
                <a:gd name="T73" fmla="*/ 1976 h 502"/>
                <a:gd name="T74" fmla="*/ 2202 w 650"/>
                <a:gd name="T75" fmla="*/ 2081 h 502"/>
                <a:gd name="T76" fmla="*/ 2118 w 650"/>
                <a:gd name="T77" fmla="*/ 2233 h 502"/>
                <a:gd name="T78" fmla="*/ 2118 w 650"/>
                <a:gd name="T79" fmla="*/ 2388 h 502"/>
                <a:gd name="T80" fmla="*/ 2228 w 650"/>
                <a:gd name="T81" fmla="*/ 2555 h 502"/>
                <a:gd name="T82" fmla="*/ 2202 w 650"/>
                <a:gd name="T83" fmla="*/ 2664 h 502"/>
                <a:gd name="T84" fmla="*/ 932 w 650"/>
                <a:gd name="T85" fmla="*/ 2729 h 502"/>
                <a:gd name="T86" fmla="*/ 932 w 650"/>
                <a:gd name="T87" fmla="*/ 1772 h 502"/>
                <a:gd name="T88" fmla="*/ 768 w 650"/>
                <a:gd name="T89" fmla="*/ 1680 h 502"/>
                <a:gd name="T90" fmla="*/ 600 w 650"/>
                <a:gd name="T91" fmla="*/ 1749 h 502"/>
                <a:gd name="T92" fmla="*/ 422 w 650"/>
                <a:gd name="T93" fmla="*/ 1780 h 502"/>
                <a:gd name="T94" fmla="*/ 254 w 650"/>
                <a:gd name="T95" fmla="*/ 1749 h 502"/>
                <a:gd name="T96" fmla="*/ 73 w 650"/>
                <a:gd name="T97" fmla="*/ 1615 h 502"/>
                <a:gd name="T98" fmla="*/ 0 w 650"/>
                <a:gd name="T99" fmla="*/ 1492 h 502"/>
                <a:gd name="T100" fmla="*/ 0 w 650"/>
                <a:gd name="T101" fmla="*/ 1293 h 502"/>
                <a:gd name="T102" fmla="*/ 73 w 650"/>
                <a:gd name="T103" fmla="*/ 1157 h 502"/>
                <a:gd name="T104" fmla="*/ 254 w 650"/>
                <a:gd name="T105" fmla="*/ 1027 h 502"/>
                <a:gd name="T106" fmla="*/ 422 w 650"/>
                <a:gd name="T107" fmla="*/ 1006 h 502"/>
                <a:gd name="T108" fmla="*/ 600 w 650"/>
                <a:gd name="T109" fmla="*/ 1027 h 502"/>
                <a:gd name="T110" fmla="*/ 768 w 650"/>
                <a:gd name="T111" fmla="*/ 1092 h 502"/>
                <a:gd name="T112" fmla="*/ 932 w 650"/>
                <a:gd name="T113" fmla="*/ 1027 h 502"/>
                <a:gd name="T114" fmla="*/ 2094 w 650"/>
                <a:gd name="T115" fmla="*/ 0 h 5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0"/>
                <a:gd name="T175" fmla="*/ 0 h 502"/>
                <a:gd name="T176" fmla="*/ 650 w 650"/>
                <a:gd name="T177" fmla="*/ 502 h 5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0" h="502">
                  <a:moveTo>
                    <a:pt x="327" y="0"/>
                  </a:moveTo>
                  <a:lnTo>
                    <a:pt x="338" y="10"/>
                  </a:lnTo>
                  <a:lnTo>
                    <a:pt x="342" y="24"/>
                  </a:lnTo>
                  <a:lnTo>
                    <a:pt x="342" y="32"/>
                  </a:lnTo>
                  <a:lnTo>
                    <a:pt x="331" y="52"/>
                  </a:lnTo>
                  <a:lnTo>
                    <a:pt x="325" y="64"/>
                  </a:lnTo>
                  <a:lnTo>
                    <a:pt x="325" y="77"/>
                  </a:lnTo>
                  <a:lnTo>
                    <a:pt x="327" y="89"/>
                  </a:lnTo>
                  <a:lnTo>
                    <a:pt x="331" y="103"/>
                  </a:lnTo>
                  <a:lnTo>
                    <a:pt x="340" y="119"/>
                  </a:lnTo>
                  <a:lnTo>
                    <a:pt x="354" y="131"/>
                  </a:lnTo>
                  <a:lnTo>
                    <a:pt x="366" y="139"/>
                  </a:lnTo>
                  <a:lnTo>
                    <a:pt x="378" y="142"/>
                  </a:lnTo>
                  <a:lnTo>
                    <a:pt x="396" y="142"/>
                  </a:lnTo>
                  <a:lnTo>
                    <a:pt x="413" y="142"/>
                  </a:lnTo>
                  <a:lnTo>
                    <a:pt x="427" y="139"/>
                  </a:lnTo>
                  <a:lnTo>
                    <a:pt x="439" y="131"/>
                  </a:lnTo>
                  <a:lnTo>
                    <a:pt x="453" y="119"/>
                  </a:lnTo>
                  <a:lnTo>
                    <a:pt x="461" y="103"/>
                  </a:lnTo>
                  <a:lnTo>
                    <a:pt x="467" y="89"/>
                  </a:lnTo>
                  <a:lnTo>
                    <a:pt x="467" y="77"/>
                  </a:lnTo>
                  <a:lnTo>
                    <a:pt x="467" y="64"/>
                  </a:lnTo>
                  <a:lnTo>
                    <a:pt x="461" y="52"/>
                  </a:lnTo>
                  <a:lnTo>
                    <a:pt x="451" y="32"/>
                  </a:lnTo>
                  <a:lnTo>
                    <a:pt x="449" y="24"/>
                  </a:lnTo>
                  <a:lnTo>
                    <a:pt x="453" y="10"/>
                  </a:lnTo>
                  <a:lnTo>
                    <a:pt x="469" y="0"/>
                  </a:lnTo>
                  <a:lnTo>
                    <a:pt x="465" y="0"/>
                  </a:lnTo>
                  <a:lnTo>
                    <a:pt x="650" y="0"/>
                  </a:lnTo>
                  <a:lnTo>
                    <a:pt x="650" y="178"/>
                  </a:lnTo>
                  <a:lnTo>
                    <a:pt x="638" y="196"/>
                  </a:lnTo>
                  <a:lnTo>
                    <a:pt x="624" y="200"/>
                  </a:lnTo>
                  <a:lnTo>
                    <a:pt x="616" y="200"/>
                  </a:lnTo>
                  <a:lnTo>
                    <a:pt x="599" y="188"/>
                  </a:lnTo>
                  <a:lnTo>
                    <a:pt x="585" y="182"/>
                  </a:lnTo>
                  <a:lnTo>
                    <a:pt x="571" y="182"/>
                  </a:lnTo>
                  <a:lnTo>
                    <a:pt x="559" y="184"/>
                  </a:lnTo>
                  <a:lnTo>
                    <a:pt x="545" y="188"/>
                  </a:lnTo>
                  <a:lnTo>
                    <a:pt x="530" y="198"/>
                  </a:lnTo>
                  <a:lnTo>
                    <a:pt x="518" y="212"/>
                  </a:lnTo>
                  <a:lnTo>
                    <a:pt x="510" y="223"/>
                  </a:lnTo>
                  <a:lnTo>
                    <a:pt x="506" y="235"/>
                  </a:lnTo>
                  <a:lnTo>
                    <a:pt x="506" y="253"/>
                  </a:lnTo>
                  <a:lnTo>
                    <a:pt x="506" y="271"/>
                  </a:lnTo>
                  <a:lnTo>
                    <a:pt x="510" y="283"/>
                  </a:lnTo>
                  <a:lnTo>
                    <a:pt x="518" y="296"/>
                  </a:lnTo>
                  <a:lnTo>
                    <a:pt x="530" y="310"/>
                  </a:lnTo>
                  <a:lnTo>
                    <a:pt x="545" y="318"/>
                  </a:lnTo>
                  <a:lnTo>
                    <a:pt x="559" y="324"/>
                  </a:lnTo>
                  <a:lnTo>
                    <a:pt x="571" y="324"/>
                  </a:lnTo>
                  <a:lnTo>
                    <a:pt x="585" y="324"/>
                  </a:lnTo>
                  <a:lnTo>
                    <a:pt x="599" y="318"/>
                  </a:lnTo>
                  <a:lnTo>
                    <a:pt x="616" y="306"/>
                  </a:lnTo>
                  <a:lnTo>
                    <a:pt x="624" y="306"/>
                  </a:lnTo>
                  <a:lnTo>
                    <a:pt x="636" y="314"/>
                  </a:lnTo>
                  <a:lnTo>
                    <a:pt x="650" y="322"/>
                  </a:lnTo>
                  <a:lnTo>
                    <a:pt x="650" y="500"/>
                  </a:lnTo>
                  <a:lnTo>
                    <a:pt x="465" y="500"/>
                  </a:lnTo>
                  <a:lnTo>
                    <a:pt x="467" y="502"/>
                  </a:lnTo>
                  <a:lnTo>
                    <a:pt x="453" y="488"/>
                  </a:lnTo>
                  <a:lnTo>
                    <a:pt x="449" y="476"/>
                  </a:lnTo>
                  <a:lnTo>
                    <a:pt x="449" y="468"/>
                  </a:lnTo>
                  <a:lnTo>
                    <a:pt x="461" y="450"/>
                  </a:lnTo>
                  <a:lnTo>
                    <a:pt x="467" y="437"/>
                  </a:lnTo>
                  <a:lnTo>
                    <a:pt x="467" y="423"/>
                  </a:lnTo>
                  <a:lnTo>
                    <a:pt x="467" y="409"/>
                  </a:lnTo>
                  <a:lnTo>
                    <a:pt x="461" y="397"/>
                  </a:lnTo>
                  <a:lnTo>
                    <a:pt x="453" y="381"/>
                  </a:lnTo>
                  <a:lnTo>
                    <a:pt x="439" y="369"/>
                  </a:lnTo>
                  <a:lnTo>
                    <a:pt x="425" y="362"/>
                  </a:lnTo>
                  <a:lnTo>
                    <a:pt x="413" y="358"/>
                  </a:lnTo>
                  <a:lnTo>
                    <a:pt x="396" y="358"/>
                  </a:lnTo>
                  <a:lnTo>
                    <a:pt x="378" y="358"/>
                  </a:lnTo>
                  <a:lnTo>
                    <a:pt x="366" y="362"/>
                  </a:lnTo>
                  <a:lnTo>
                    <a:pt x="352" y="369"/>
                  </a:lnTo>
                  <a:lnTo>
                    <a:pt x="338" y="381"/>
                  </a:lnTo>
                  <a:lnTo>
                    <a:pt x="331" y="397"/>
                  </a:lnTo>
                  <a:lnTo>
                    <a:pt x="325" y="409"/>
                  </a:lnTo>
                  <a:lnTo>
                    <a:pt x="325" y="423"/>
                  </a:lnTo>
                  <a:lnTo>
                    <a:pt x="325" y="437"/>
                  </a:lnTo>
                  <a:lnTo>
                    <a:pt x="331" y="450"/>
                  </a:lnTo>
                  <a:lnTo>
                    <a:pt x="342" y="468"/>
                  </a:lnTo>
                  <a:lnTo>
                    <a:pt x="342" y="476"/>
                  </a:lnTo>
                  <a:lnTo>
                    <a:pt x="338" y="488"/>
                  </a:lnTo>
                  <a:lnTo>
                    <a:pt x="327" y="500"/>
                  </a:lnTo>
                  <a:lnTo>
                    <a:pt x="143" y="500"/>
                  </a:lnTo>
                  <a:lnTo>
                    <a:pt x="143" y="330"/>
                  </a:lnTo>
                  <a:lnTo>
                    <a:pt x="143" y="324"/>
                  </a:lnTo>
                  <a:lnTo>
                    <a:pt x="132" y="312"/>
                  </a:lnTo>
                  <a:lnTo>
                    <a:pt x="118" y="308"/>
                  </a:lnTo>
                  <a:lnTo>
                    <a:pt x="110" y="308"/>
                  </a:lnTo>
                  <a:lnTo>
                    <a:pt x="92" y="320"/>
                  </a:lnTo>
                  <a:lnTo>
                    <a:pt x="78" y="326"/>
                  </a:lnTo>
                  <a:lnTo>
                    <a:pt x="65" y="326"/>
                  </a:lnTo>
                  <a:lnTo>
                    <a:pt x="53" y="324"/>
                  </a:lnTo>
                  <a:lnTo>
                    <a:pt x="39" y="320"/>
                  </a:lnTo>
                  <a:lnTo>
                    <a:pt x="23" y="310"/>
                  </a:lnTo>
                  <a:lnTo>
                    <a:pt x="11" y="296"/>
                  </a:lnTo>
                  <a:lnTo>
                    <a:pt x="3" y="285"/>
                  </a:lnTo>
                  <a:lnTo>
                    <a:pt x="0" y="273"/>
                  </a:lnTo>
                  <a:lnTo>
                    <a:pt x="0" y="253"/>
                  </a:lnTo>
                  <a:lnTo>
                    <a:pt x="0" y="237"/>
                  </a:lnTo>
                  <a:lnTo>
                    <a:pt x="3" y="223"/>
                  </a:lnTo>
                  <a:lnTo>
                    <a:pt x="11" y="212"/>
                  </a:lnTo>
                  <a:lnTo>
                    <a:pt x="23" y="198"/>
                  </a:lnTo>
                  <a:lnTo>
                    <a:pt x="39" y="188"/>
                  </a:lnTo>
                  <a:lnTo>
                    <a:pt x="53" y="184"/>
                  </a:lnTo>
                  <a:lnTo>
                    <a:pt x="65" y="184"/>
                  </a:lnTo>
                  <a:lnTo>
                    <a:pt x="78" y="184"/>
                  </a:lnTo>
                  <a:lnTo>
                    <a:pt x="92" y="188"/>
                  </a:lnTo>
                  <a:lnTo>
                    <a:pt x="110" y="200"/>
                  </a:lnTo>
                  <a:lnTo>
                    <a:pt x="118" y="200"/>
                  </a:lnTo>
                  <a:lnTo>
                    <a:pt x="132" y="196"/>
                  </a:lnTo>
                  <a:lnTo>
                    <a:pt x="143" y="188"/>
                  </a:lnTo>
                  <a:lnTo>
                    <a:pt x="143" y="0"/>
                  </a:lnTo>
                  <a:lnTo>
                    <a:pt x="321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99"/>
            </a:solidFill>
            <a:ln w="19050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lIns="62633" tIns="31317" rIns="62633" bIns="31317" anchor="ctr"/>
            <a:lstStyle/>
            <a:p>
              <a:pPr algn="ctr" defTabSz="622021">
                <a:defRPr/>
              </a:pPr>
              <a:r>
                <a:rPr lang="en-US" sz="1350" b="1" dirty="0"/>
                <a:t>Biomarker </a:t>
              </a:r>
            </a:p>
            <a:p>
              <a:pPr algn="ctr" defTabSz="622021">
                <a:defRPr/>
              </a:pPr>
              <a:r>
                <a:rPr lang="en-US" sz="1350" b="1" dirty="0"/>
                <a:t>Qualification</a:t>
              </a:r>
            </a:p>
          </p:txBody>
        </p:sp>
      </p:grpSp>
      <p:sp>
        <p:nvSpPr>
          <p:cNvPr id="34" name="Freeform 39">
            <a:extLst>
              <a:ext uri="{FF2B5EF4-FFF2-40B4-BE49-F238E27FC236}">
                <a16:creationId xmlns:a16="http://schemas.microsoft.com/office/drawing/2014/main" id="{2DEFF6A3-1E28-48CB-94F0-63F7C4F67DAE}"/>
              </a:ext>
            </a:extLst>
          </p:cNvPr>
          <p:cNvSpPr>
            <a:spLocks/>
          </p:cNvSpPr>
          <p:nvPr/>
        </p:nvSpPr>
        <p:spPr bwMode="blackWhite">
          <a:xfrm rot="18107670">
            <a:off x="3835167" y="3715382"/>
            <a:ext cx="2001677" cy="1663749"/>
          </a:xfrm>
          <a:custGeom>
            <a:avLst/>
            <a:gdLst>
              <a:gd name="T0" fmla="*/ 4229 w 648"/>
              <a:gd name="T1" fmla="*/ 0 h 653"/>
              <a:gd name="T2" fmla="*/ 4156 w 648"/>
              <a:gd name="T3" fmla="*/ 1055 h 653"/>
              <a:gd name="T4" fmla="*/ 4012 w 648"/>
              <a:gd name="T5" fmla="*/ 1076 h 653"/>
              <a:gd name="T6" fmla="*/ 3807 w 648"/>
              <a:gd name="T7" fmla="*/ 990 h 653"/>
              <a:gd name="T8" fmla="*/ 3642 w 648"/>
              <a:gd name="T9" fmla="*/ 990 h 653"/>
              <a:gd name="T10" fmla="*/ 3448 w 648"/>
              <a:gd name="T11" fmla="*/ 1064 h 653"/>
              <a:gd name="T12" fmla="*/ 3315 w 648"/>
              <a:gd name="T13" fmla="*/ 1219 h 653"/>
              <a:gd name="T14" fmla="*/ 3297 w 648"/>
              <a:gd name="T15" fmla="*/ 1377 h 653"/>
              <a:gd name="T16" fmla="*/ 3315 w 648"/>
              <a:gd name="T17" fmla="*/ 1541 h 653"/>
              <a:gd name="T18" fmla="*/ 3448 w 648"/>
              <a:gd name="T19" fmla="*/ 1682 h 653"/>
              <a:gd name="T20" fmla="*/ 3642 w 648"/>
              <a:gd name="T21" fmla="*/ 1759 h 653"/>
              <a:gd name="T22" fmla="*/ 3807 w 648"/>
              <a:gd name="T23" fmla="*/ 1772 h 653"/>
              <a:gd name="T24" fmla="*/ 4012 w 648"/>
              <a:gd name="T25" fmla="*/ 1671 h 653"/>
              <a:gd name="T26" fmla="*/ 4156 w 648"/>
              <a:gd name="T27" fmla="*/ 1694 h 653"/>
              <a:gd name="T28" fmla="*/ 4229 w 648"/>
              <a:gd name="T29" fmla="*/ 2758 h 653"/>
              <a:gd name="T30" fmla="*/ 3059 w 648"/>
              <a:gd name="T31" fmla="*/ 2770 h 653"/>
              <a:gd name="T32" fmla="*/ 2943 w 648"/>
              <a:gd name="T33" fmla="*/ 2922 h 653"/>
              <a:gd name="T34" fmla="*/ 3022 w 648"/>
              <a:gd name="T35" fmla="*/ 3057 h 653"/>
              <a:gd name="T36" fmla="*/ 3059 w 648"/>
              <a:gd name="T37" fmla="*/ 3200 h 653"/>
              <a:gd name="T38" fmla="*/ 3022 w 648"/>
              <a:gd name="T39" fmla="*/ 3353 h 653"/>
              <a:gd name="T40" fmla="*/ 2878 w 648"/>
              <a:gd name="T41" fmla="*/ 3501 h 653"/>
              <a:gd name="T42" fmla="*/ 2714 w 648"/>
              <a:gd name="T43" fmla="*/ 3566 h 653"/>
              <a:gd name="T44" fmla="*/ 2480 w 648"/>
              <a:gd name="T45" fmla="*/ 3566 h 653"/>
              <a:gd name="T46" fmla="*/ 2330 w 648"/>
              <a:gd name="T47" fmla="*/ 3501 h 653"/>
              <a:gd name="T48" fmla="*/ 2172 w 648"/>
              <a:gd name="T49" fmla="*/ 3353 h 653"/>
              <a:gd name="T50" fmla="*/ 2134 w 648"/>
              <a:gd name="T51" fmla="*/ 3200 h 653"/>
              <a:gd name="T52" fmla="*/ 2172 w 648"/>
              <a:gd name="T53" fmla="*/ 3057 h 653"/>
              <a:gd name="T54" fmla="*/ 2252 w 648"/>
              <a:gd name="T55" fmla="*/ 2922 h 653"/>
              <a:gd name="T56" fmla="*/ 2134 w 648"/>
              <a:gd name="T57" fmla="*/ 2758 h 653"/>
              <a:gd name="T58" fmla="*/ 940 w 648"/>
              <a:gd name="T59" fmla="*/ 1749 h 653"/>
              <a:gd name="T60" fmla="*/ 848 w 648"/>
              <a:gd name="T61" fmla="*/ 1694 h 653"/>
              <a:gd name="T62" fmla="*/ 719 w 648"/>
              <a:gd name="T63" fmla="*/ 1671 h 653"/>
              <a:gd name="T64" fmla="*/ 518 w 648"/>
              <a:gd name="T65" fmla="*/ 1772 h 653"/>
              <a:gd name="T66" fmla="*/ 333 w 648"/>
              <a:gd name="T67" fmla="*/ 1759 h 653"/>
              <a:gd name="T68" fmla="*/ 157 w 648"/>
              <a:gd name="T69" fmla="*/ 1682 h 653"/>
              <a:gd name="T70" fmla="*/ 24 w 648"/>
              <a:gd name="T71" fmla="*/ 1541 h 653"/>
              <a:gd name="T72" fmla="*/ 0 w 648"/>
              <a:gd name="T73" fmla="*/ 1377 h 653"/>
              <a:gd name="T74" fmla="*/ 24 w 648"/>
              <a:gd name="T75" fmla="*/ 1219 h 653"/>
              <a:gd name="T76" fmla="*/ 157 w 648"/>
              <a:gd name="T77" fmla="*/ 1064 h 653"/>
              <a:gd name="T78" fmla="*/ 333 w 648"/>
              <a:gd name="T79" fmla="*/ 990 h 653"/>
              <a:gd name="T80" fmla="*/ 518 w 648"/>
              <a:gd name="T81" fmla="*/ 990 h 653"/>
              <a:gd name="T82" fmla="*/ 719 w 648"/>
              <a:gd name="T83" fmla="*/ 1076 h 653"/>
              <a:gd name="T84" fmla="*/ 848 w 648"/>
              <a:gd name="T85" fmla="*/ 1055 h 653"/>
              <a:gd name="T86" fmla="*/ 940 w 648"/>
              <a:gd name="T87" fmla="*/ 0 h 653"/>
              <a:gd name="T88" fmla="*/ 2134 w 648"/>
              <a:gd name="T89" fmla="*/ 12 h 653"/>
              <a:gd name="T90" fmla="*/ 2252 w 648"/>
              <a:gd name="T91" fmla="*/ 158 h 653"/>
              <a:gd name="T92" fmla="*/ 2162 w 648"/>
              <a:gd name="T93" fmla="*/ 301 h 653"/>
              <a:gd name="T94" fmla="*/ 2134 w 648"/>
              <a:gd name="T95" fmla="*/ 444 h 653"/>
              <a:gd name="T96" fmla="*/ 2162 w 648"/>
              <a:gd name="T97" fmla="*/ 590 h 653"/>
              <a:gd name="T98" fmla="*/ 2315 w 648"/>
              <a:gd name="T99" fmla="*/ 745 h 653"/>
              <a:gd name="T100" fmla="*/ 2480 w 648"/>
              <a:gd name="T101" fmla="*/ 810 h 653"/>
              <a:gd name="T102" fmla="*/ 2714 w 648"/>
              <a:gd name="T103" fmla="*/ 810 h 653"/>
              <a:gd name="T104" fmla="*/ 2863 w 648"/>
              <a:gd name="T105" fmla="*/ 745 h 653"/>
              <a:gd name="T106" fmla="*/ 3022 w 648"/>
              <a:gd name="T107" fmla="*/ 590 h 653"/>
              <a:gd name="T108" fmla="*/ 3059 w 648"/>
              <a:gd name="T109" fmla="*/ 444 h 653"/>
              <a:gd name="T110" fmla="*/ 3022 w 648"/>
              <a:gd name="T111" fmla="*/ 301 h 653"/>
              <a:gd name="T112" fmla="*/ 2943 w 648"/>
              <a:gd name="T113" fmla="*/ 158 h 653"/>
              <a:gd name="T114" fmla="*/ 3059 w 648"/>
              <a:gd name="T115" fmla="*/ 12 h 6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8"/>
              <a:gd name="T175" fmla="*/ 0 h 653"/>
              <a:gd name="T176" fmla="*/ 648 w 648"/>
              <a:gd name="T177" fmla="*/ 653 h 6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8" h="653">
                <a:moveTo>
                  <a:pt x="473" y="0"/>
                </a:moveTo>
                <a:lnTo>
                  <a:pt x="648" y="0"/>
                </a:lnTo>
                <a:lnTo>
                  <a:pt x="648" y="185"/>
                </a:lnTo>
                <a:lnTo>
                  <a:pt x="637" y="193"/>
                </a:lnTo>
                <a:lnTo>
                  <a:pt x="623" y="199"/>
                </a:lnTo>
                <a:lnTo>
                  <a:pt x="615" y="197"/>
                </a:lnTo>
                <a:lnTo>
                  <a:pt x="597" y="187"/>
                </a:lnTo>
                <a:lnTo>
                  <a:pt x="583" y="181"/>
                </a:lnTo>
                <a:lnTo>
                  <a:pt x="570" y="181"/>
                </a:lnTo>
                <a:lnTo>
                  <a:pt x="558" y="181"/>
                </a:lnTo>
                <a:lnTo>
                  <a:pt x="544" y="187"/>
                </a:lnTo>
                <a:lnTo>
                  <a:pt x="528" y="195"/>
                </a:lnTo>
                <a:lnTo>
                  <a:pt x="516" y="209"/>
                </a:lnTo>
                <a:lnTo>
                  <a:pt x="508" y="223"/>
                </a:lnTo>
                <a:lnTo>
                  <a:pt x="505" y="235"/>
                </a:lnTo>
                <a:lnTo>
                  <a:pt x="505" y="252"/>
                </a:lnTo>
                <a:lnTo>
                  <a:pt x="505" y="270"/>
                </a:lnTo>
                <a:lnTo>
                  <a:pt x="508" y="282"/>
                </a:lnTo>
                <a:lnTo>
                  <a:pt x="516" y="294"/>
                </a:lnTo>
                <a:lnTo>
                  <a:pt x="528" y="308"/>
                </a:lnTo>
                <a:lnTo>
                  <a:pt x="544" y="318"/>
                </a:lnTo>
                <a:lnTo>
                  <a:pt x="558" y="322"/>
                </a:lnTo>
                <a:lnTo>
                  <a:pt x="570" y="324"/>
                </a:lnTo>
                <a:lnTo>
                  <a:pt x="583" y="324"/>
                </a:lnTo>
                <a:lnTo>
                  <a:pt x="597" y="318"/>
                </a:lnTo>
                <a:lnTo>
                  <a:pt x="615" y="306"/>
                </a:lnTo>
                <a:lnTo>
                  <a:pt x="623" y="306"/>
                </a:lnTo>
                <a:lnTo>
                  <a:pt x="637" y="310"/>
                </a:lnTo>
                <a:lnTo>
                  <a:pt x="648" y="320"/>
                </a:lnTo>
                <a:lnTo>
                  <a:pt x="648" y="505"/>
                </a:lnTo>
                <a:lnTo>
                  <a:pt x="473" y="505"/>
                </a:lnTo>
                <a:lnTo>
                  <a:pt x="469" y="507"/>
                </a:lnTo>
                <a:lnTo>
                  <a:pt x="455" y="521"/>
                </a:lnTo>
                <a:lnTo>
                  <a:pt x="451" y="535"/>
                </a:lnTo>
                <a:lnTo>
                  <a:pt x="451" y="541"/>
                </a:lnTo>
                <a:lnTo>
                  <a:pt x="463" y="560"/>
                </a:lnTo>
                <a:lnTo>
                  <a:pt x="469" y="572"/>
                </a:lnTo>
                <a:lnTo>
                  <a:pt x="469" y="586"/>
                </a:lnTo>
                <a:lnTo>
                  <a:pt x="469" y="600"/>
                </a:lnTo>
                <a:lnTo>
                  <a:pt x="463" y="614"/>
                </a:lnTo>
                <a:lnTo>
                  <a:pt x="455" y="628"/>
                </a:lnTo>
                <a:lnTo>
                  <a:pt x="441" y="641"/>
                </a:lnTo>
                <a:lnTo>
                  <a:pt x="428" y="647"/>
                </a:lnTo>
                <a:lnTo>
                  <a:pt x="416" y="653"/>
                </a:lnTo>
                <a:lnTo>
                  <a:pt x="398" y="653"/>
                </a:lnTo>
                <a:lnTo>
                  <a:pt x="380" y="653"/>
                </a:lnTo>
                <a:lnTo>
                  <a:pt x="369" y="647"/>
                </a:lnTo>
                <a:lnTo>
                  <a:pt x="357" y="641"/>
                </a:lnTo>
                <a:lnTo>
                  <a:pt x="343" y="628"/>
                </a:lnTo>
                <a:lnTo>
                  <a:pt x="333" y="614"/>
                </a:lnTo>
                <a:lnTo>
                  <a:pt x="327" y="600"/>
                </a:lnTo>
                <a:lnTo>
                  <a:pt x="327" y="586"/>
                </a:lnTo>
                <a:lnTo>
                  <a:pt x="327" y="572"/>
                </a:lnTo>
                <a:lnTo>
                  <a:pt x="333" y="560"/>
                </a:lnTo>
                <a:lnTo>
                  <a:pt x="345" y="541"/>
                </a:lnTo>
                <a:lnTo>
                  <a:pt x="345" y="535"/>
                </a:lnTo>
                <a:lnTo>
                  <a:pt x="341" y="521"/>
                </a:lnTo>
                <a:lnTo>
                  <a:pt x="327" y="505"/>
                </a:lnTo>
                <a:lnTo>
                  <a:pt x="144" y="505"/>
                </a:lnTo>
                <a:lnTo>
                  <a:pt x="144" y="320"/>
                </a:lnTo>
                <a:lnTo>
                  <a:pt x="144" y="324"/>
                </a:lnTo>
                <a:lnTo>
                  <a:pt x="130" y="310"/>
                </a:lnTo>
                <a:lnTo>
                  <a:pt x="118" y="306"/>
                </a:lnTo>
                <a:lnTo>
                  <a:pt x="110" y="306"/>
                </a:lnTo>
                <a:lnTo>
                  <a:pt x="91" y="318"/>
                </a:lnTo>
                <a:lnTo>
                  <a:pt x="79" y="324"/>
                </a:lnTo>
                <a:lnTo>
                  <a:pt x="65" y="324"/>
                </a:lnTo>
                <a:lnTo>
                  <a:pt x="51" y="322"/>
                </a:lnTo>
                <a:lnTo>
                  <a:pt x="39" y="318"/>
                </a:lnTo>
                <a:lnTo>
                  <a:pt x="24" y="308"/>
                </a:lnTo>
                <a:lnTo>
                  <a:pt x="10" y="294"/>
                </a:lnTo>
                <a:lnTo>
                  <a:pt x="4" y="282"/>
                </a:lnTo>
                <a:lnTo>
                  <a:pt x="0" y="270"/>
                </a:lnTo>
                <a:lnTo>
                  <a:pt x="0" y="252"/>
                </a:lnTo>
                <a:lnTo>
                  <a:pt x="0" y="235"/>
                </a:lnTo>
                <a:lnTo>
                  <a:pt x="4" y="223"/>
                </a:lnTo>
                <a:lnTo>
                  <a:pt x="10" y="209"/>
                </a:lnTo>
                <a:lnTo>
                  <a:pt x="24" y="195"/>
                </a:lnTo>
                <a:lnTo>
                  <a:pt x="39" y="187"/>
                </a:lnTo>
                <a:lnTo>
                  <a:pt x="51" y="181"/>
                </a:lnTo>
                <a:lnTo>
                  <a:pt x="65" y="181"/>
                </a:lnTo>
                <a:lnTo>
                  <a:pt x="79" y="181"/>
                </a:lnTo>
                <a:lnTo>
                  <a:pt x="91" y="187"/>
                </a:lnTo>
                <a:lnTo>
                  <a:pt x="110" y="197"/>
                </a:lnTo>
                <a:lnTo>
                  <a:pt x="118" y="199"/>
                </a:lnTo>
                <a:lnTo>
                  <a:pt x="130" y="193"/>
                </a:lnTo>
                <a:lnTo>
                  <a:pt x="144" y="185"/>
                </a:lnTo>
                <a:lnTo>
                  <a:pt x="144" y="0"/>
                </a:lnTo>
                <a:lnTo>
                  <a:pt x="321" y="0"/>
                </a:lnTo>
                <a:lnTo>
                  <a:pt x="327" y="2"/>
                </a:lnTo>
                <a:lnTo>
                  <a:pt x="341" y="16"/>
                </a:lnTo>
                <a:lnTo>
                  <a:pt x="345" y="29"/>
                </a:lnTo>
                <a:lnTo>
                  <a:pt x="345" y="35"/>
                </a:lnTo>
                <a:lnTo>
                  <a:pt x="331" y="55"/>
                </a:lnTo>
                <a:lnTo>
                  <a:pt x="327" y="69"/>
                </a:lnTo>
                <a:lnTo>
                  <a:pt x="327" y="81"/>
                </a:lnTo>
                <a:lnTo>
                  <a:pt x="327" y="95"/>
                </a:lnTo>
                <a:lnTo>
                  <a:pt x="331" y="108"/>
                </a:lnTo>
                <a:lnTo>
                  <a:pt x="341" y="122"/>
                </a:lnTo>
                <a:lnTo>
                  <a:pt x="355" y="136"/>
                </a:lnTo>
                <a:lnTo>
                  <a:pt x="367" y="142"/>
                </a:lnTo>
                <a:lnTo>
                  <a:pt x="380" y="148"/>
                </a:lnTo>
                <a:lnTo>
                  <a:pt x="398" y="148"/>
                </a:lnTo>
                <a:lnTo>
                  <a:pt x="416" y="148"/>
                </a:lnTo>
                <a:lnTo>
                  <a:pt x="428" y="142"/>
                </a:lnTo>
                <a:lnTo>
                  <a:pt x="439" y="136"/>
                </a:lnTo>
                <a:lnTo>
                  <a:pt x="453" y="122"/>
                </a:lnTo>
                <a:lnTo>
                  <a:pt x="463" y="108"/>
                </a:lnTo>
                <a:lnTo>
                  <a:pt x="467" y="95"/>
                </a:lnTo>
                <a:lnTo>
                  <a:pt x="469" y="81"/>
                </a:lnTo>
                <a:lnTo>
                  <a:pt x="469" y="69"/>
                </a:lnTo>
                <a:lnTo>
                  <a:pt x="463" y="55"/>
                </a:lnTo>
                <a:lnTo>
                  <a:pt x="451" y="35"/>
                </a:lnTo>
                <a:lnTo>
                  <a:pt x="451" y="29"/>
                </a:lnTo>
                <a:lnTo>
                  <a:pt x="455" y="16"/>
                </a:lnTo>
                <a:lnTo>
                  <a:pt x="469" y="2"/>
                </a:lnTo>
                <a:lnTo>
                  <a:pt x="473" y="0"/>
                </a:lnTo>
                <a:close/>
              </a:path>
            </a:pathLst>
          </a:custGeom>
          <a:solidFill>
            <a:srgbClr val="FF3300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  Collaboration</a:t>
            </a:r>
          </a:p>
          <a:p>
            <a:pPr algn="ctr" defTabSz="622021">
              <a:defRPr/>
            </a:pPr>
            <a:endParaRPr lang="en-GB" sz="135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42C2F0F3-88BD-437E-91CE-803B77A33C9D}"/>
              </a:ext>
            </a:extLst>
          </p:cNvPr>
          <p:cNvSpPr>
            <a:spLocks/>
          </p:cNvSpPr>
          <p:nvPr/>
        </p:nvSpPr>
        <p:spPr bwMode="blackWhite">
          <a:xfrm>
            <a:off x="314576" y="2648523"/>
            <a:ext cx="2001677" cy="2019647"/>
          </a:xfrm>
          <a:custGeom>
            <a:avLst/>
            <a:gdLst>
              <a:gd name="T0" fmla="*/ 3289 w 648"/>
              <a:gd name="T1" fmla="*/ 762 h 793"/>
              <a:gd name="T2" fmla="*/ 3381 w 648"/>
              <a:gd name="T3" fmla="*/ 1817 h 793"/>
              <a:gd name="T4" fmla="*/ 3510 w 648"/>
              <a:gd name="T5" fmla="*/ 1838 h 793"/>
              <a:gd name="T6" fmla="*/ 3726 w 648"/>
              <a:gd name="T7" fmla="*/ 1752 h 793"/>
              <a:gd name="T8" fmla="*/ 3898 w 648"/>
              <a:gd name="T9" fmla="*/ 1752 h 793"/>
              <a:gd name="T10" fmla="*/ 4080 w 648"/>
              <a:gd name="T11" fmla="*/ 1829 h 793"/>
              <a:gd name="T12" fmla="*/ 4205 w 648"/>
              <a:gd name="T13" fmla="*/ 1980 h 793"/>
              <a:gd name="T14" fmla="*/ 4229 w 648"/>
              <a:gd name="T15" fmla="*/ 2139 h 793"/>
              <a:gd name="T16" fmla="*/ 4205 w 648"/>
              <a:gd name="T17" fmla="*/ 2303 h 793"/>
              <a:gd name="T18" fmla="*/ 4080 w 648"/>
              <a:gd name="T19" fmla="*/ 2445 h 793"/>
              <a:gd name="T20" fmla="*/ 3898 w 648"/>
              <a:gd name="T21" fmla="*/ 2519 h 793"/>
              <a:gd name="T22" fmla="*/ 3726 w 648"/>
              <a:gd name="T23" fmla="*/ 2531 h 793"/>
              <a:gd name="T24" fmla="*/ 3510 w 648"/>
              <a:gd name="T25" fmla="*/ 2433 h 793"/>
              <a:gd name="T26" fmla="*/ 3381 w 648"/>
              <a:gd name="T27" fmla="*/ 2454 h 793"/>
              <a:gd name="T28" fmla="*/ 3289 w 648"/>
              <a:gd name="T29" fmla="*/ 3517 h 793"/>
              <a:gd name="T30" fmla="*/ 2110 w 648"/>
              <a:gd name="T31" fmla="*/ 3530 h 793"/>
              <a:gd name="T32" fmla="*/ 1990 w 648"/>
              <a:gd name="T33" fmla="*/ 3681 h 793"/>
              <a:gd name="T34" fmla="*/ 2067 w 648"/>
              <a:gd name="T35" fmla="*/ 3818 h 793"/>
              <a:gd name="T36" fmla="*/ 2110 w 648"/>
              <a:gd name="T37" fmla="*/ 3973 h 793"/>
              <a:gd name="T38" fmla="*/ 2067 w 648"/>
              <a:gd name="T39" fmla="*/ 4112 h 793"/>
              <a:gd name="T40" fmla="*/ 1917 w 648"/>
              <a:gd name="T41" fmla="*/ 4262 h 793"/>
              <a:gd name="T42" fmla="*/ 1764 w 648"/>
              <a:gd name="T43" fmla="*/ 4327 h 793"/>
              <a:gd name="T44" fmla="*/ 1631 w 648"/>
              <a:gd name="T45" fmla="*/ 4327 h 793"/>
              <a:gd name="T46" fmla="*/ 1443 w 648"/>
              <a:gd name="T47" fmla="*/ 4292 h 793"/>
              <a:gd name="T48" fmla="*/ 1271 w 648"/>
              <a:gd name="T49" fmla="*/ 4190 h 793"/>
              <a:gd name="T50" fmla="*/ 1181 w 648"/>
              <a:gd name="T51" fmla="*/ 4038 h 793"/>
              <a:gd name="T52" fmla="*/ 1181 w 648"/>
              <a:gd name="T53" fmla="*/ 3896 h 793"/>
              <a:gd name="T54" fmla="*/ 1299 w 648"/>
              <a:gd name="T55" fmla="*/ 3716 h 793"/>
              <a:gd name="T56" fmla="*/ 1271 w 648"/>
              <a:gd name="T57" fmla="*/ 3607 h 793"/>
              <a:gd name="T58" fmla="*/ 0 w 648"/>
              <a:gd name="T59" fmla="*/ 3517 h 793"/>
              <a:gd name="T60" fmla="*/ 1157 w 648"/>
              <a:gd name="T61" fmla="*/ 762 h 793"/>
              <a:gd name="T62" fmla="*/ 1271 w 648"/>
              <a:gd name="T63" fmla="*/ 709 h 793"/>
              <a:gd name="T64" fmla="*/ 1299 w 648"/>
              <a:gd name="T65" fmla="*/ 602 h 793"/>
              <a:gd name="T66" fmla="*/ 1181 w 648"/>
              <a:gd name="T67" fmla="*/ 431 h 793"/>
              <a:gd name="T68" fmla="*/ 1181 w 648"/>
              <a:gd name="T69" fmla="*/ 278 h 793"/>
              <a:gd name="T70" fmla="*/ 1271 w 648"/>
              <a:gd name="T71" fmla="*/ 123 h 793"/>
              <a:gd name="T72" fmla="*/ 1456 w 648"/>
              <a:gd name="T73" fmla="*/ 21 h 793"/>
              <a:gd name="T74" fmla="*/ 1645 w 648"/>
              <a:gd name="T75" fmla="*/ 0 h 793"/>
              <a:gd name="T76" fmla="*/ 1841 w 648"/>
              <a:gd name="T77" fmla="*/ 21 h 793"/>
              <a:gd name="T78" fmla="*/ 2005 w 648"/>
              <a:gd name="T79" fmla="*/ 123 h 793"/>
              <a:gd name="T80" fmla="*/ 2110 w 648"/>
              <a:gd name="T81" fmla="*/ 278 h 793"/>
              <a:gd name="T82" fmla="*/ 2110 w 648"/>
              <a:gd name="T83" fmla="*/ 431 h 793"/>
              <a:gd name="T84" fmla="*/ 1990 w 648"/>
              <a:gd name="T85" fmla="*/ 602 h 793"/>
              <a:gd name="T86" fmla="*/ 2015 w 648"/>
              <a:gd name="T87" fmla="*/ 709 h 793"/>
              <a:gd name="T88" fmla="*/ 2134 w 648"/>
              <a:gd name="T89" fmla="*/ 762 h 79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48"/>
              <a:gd name="T136" fmla="*/ 0 h 793"/>
              <a:gd name="T137" fmla="*/ 648 w 648"/>
              <a:gd name="T138" fmla="*/ 793 h 79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48" h="793">
                <a:moveTo>
                  <a:pt x="327" y="140"/>
                </a:moveTo>
                <a:lnTo>
                  <a:pt x="504" y="140"/>
                </a:lnTo>
                <a:lnTo>
                  <a:pt x="504" y="325"/>
                </a:lnTo>
                <a:lnTo>
                  <a:pt x="518" y="333"/>
                </a:lnTo>
                <a:lnTo>
                  <a:pt x="532" y="339"/>
                </a:lnTo>
                <a:lnTo>
                  <a:pt x="538" y="337"/>
                </a:lnTo>
                <a:lnTo>
                  <a:pt x="558" y="327"/>
                </a:lnTo>
                <a:lnTo>
                  <a:pt x="571" y="321"/>
                </a:lnTo>
                <a:lnTo>
                  <a:pt x="583" y="321"/>
                </a:lnTo>
                <a:lnTo>
                  <a:pt x="597" y="321"/>
                </a:lnTo>
                <a:lnTo>
                  <a:pt x="611" y="327"/>
                </a:lnTo>
                <a:lnTo>
                  <a:pt x="625" y="335"/>
                </a:lnTo>
                <a:lnTo>
                  <a:pt x="638" y="349"/>
                </a:lnTo>
                <a:lnTo>
                  <a:pt x="644" y="363"/>
                </a:lnTo>
                <a:lnTo>
                  <a:pt x="648" y="375"/>
                </a:lnTo>
                <a:lnTo>
                  <a:pt x="648" y="392"/>
                </a:lnTo>
                <a:lnTo>
                  <a:pt x="648" y="410"/>
                </a:lnTo>
                <a:lnTo>
                  <a:pt x="644" y="422"/>
                </a:lnTo>
                <a:lnTo>
                  <a:pt x="638" y="434"/>
                </a:lnTo>
                <a:lnTo>
                  <a:pt x="625" y="448"/>
                </a:lnTo>
                <a:lnTo>
                  <a:pt x="611" y="458"/>
                </a:lnTo>
                <a:lnTo>
                  <a:pt x="597" y="462"/>
                </a:lnTo>
                <a:lnTo>
                  <a:pt x="583" y="464"/>
                </a:lnTo>
                <a:lnTo>
                  <a:pt x="571" y="464"/>
                </a:lnTo>
                <a:lnTo>
                  <a:pt x="558" y="458"/>
                </a:lnTo>
                <a:lnTo>
                  <a:pt x="538" y="446"/>
                </a:lnTo>
                <a:lnTo>
                  <a:pt x="532" y="446"/>
                </a:lnTo>
                <a:lnTo>
                  <a:pt x="518" y="450"/>
                </a:lnTo>
                <a:lnTo>
                  <a:pt x="504" y="460"/>
                </a:lnTo>
                <a:lnTo>
                  <a:pt x="504" y="645"/>
                </a:lnTo>
                <a:lnTo>
                  <a:pt x="321" y="645"/>
                </a:lnTo>
                <a:lnTo>
                  <a:pt x="323" y="647"/>
                </a:lnTo>
                <a:lnTo>
                  <a:pt x="309" y="661"/>
                </a:lnTo>
                <a:lnTo>
                  <a:pt x="305" y="675"/>
                </a:lnTo>
                <a:lnTo>
                  <a:pt x="305" y="683"/>
                </a:lnTo>
                <a:lnTo>
                  <a:pt x="317" y="700"/>
                </a:lnTo>
                <a:lnTo>
                  <a:pt x="323" y="714"/>
                </a:lnTo>
                <a:lnTo>
                  <a:pt x="323" y="728"/>
                </a:lnTo>
                <a:lnTo>
                  <a:pt x="321" y="740"/>
                </a:lnTo>
                <a:lnTo>
                  <a:pt x="317" y="754"/>
                </a:lnTo>
                <a:lnTo>
                  <a:pt x="307" y="768"/>
                </a:lnTo>
                <a:lnTo>
                  <a:pt x="294" y="781"/>
                </a:lnTo>
                <a:lnTo>
                  <a:pt x="282" y="787"/>
                </a:lnTo>
                <a:lnTo>
                  <a:pt x="270" y="793"/>
                </a:lnTo>
                <a:lnTo>
                  <a:pt x="252" y="793"/>
                </a:lnTo>
                <a:lnTo>
                  <a:pt x="250" y="793"/>
                </a:lnTo>
                <a:lnTo>
                  <a:pt x="234" y="793"/>
                </a:lnTo>
                <a:lnTo>
                  <a:pt x="221" y="787"/>
                </a:lnTo>
                <a:lnTo>
                  <a:pt x="209" y="781"/>
                </a:lnTo>
                <a:lnTo>
                  <a:pt x="195" y="768"/>
                </a:lnTo>
                <a:lnTo>
                  <a:pt x="185" y="754"/>
                </a:lnTo>
                <a:lnTo>
                  <a:pt x="181" y="740"/>
                </a:lnTo>
                <a:lnTo>
                  <a:pt x="179" y="728"/>
                </a:lnTo>
                <a:lnTo>
                  <a:pt x="181" y="714"/>
                </a:lnTo>
                <a:lnTo>
                  <a:pt x="185" y="700"/>
                </a:lnTo>
                <a:lnTo>
                  <a:pt x="199" y="681"/>
                </a:lnTo>
                <a:lnTo>
                  <a:pt x="199" y="675"/>
                </a:lnTo>
                <a:lnTo>
                  <a:pt x="195" y="661"/>
                </a:lnTo>
                <a:lnTo>
                  <a:pt x="183" y="645"/>
                </a:lnTo>
                <a:lnTo>
                  <a:pt x="0" y="645"/>
                </a:lnTo>
                <a:lnTo>
                  <a:pt x="0" y="140"/>
                </a:lnTo>
                <a:lnTo>
                  <a:pt x="177" y="140"/>
                </a:lnTo>
                <a:lnTo>
                  <a:pt x="181" y="142"/>
                </a:lnTo>
                <a:lnTo>
                  <a:pt x="195" y="130"/>
                </a:lnTo>
                <a:lnTo>
                  <a:pt x="199" y="118"/>
                </a:lnTo>
                <a:lnTo>
                  <a:pt x="199" y="110"/>
                </a:lnTo>
                <a:lnTo>
                  <a:pt x="185" y="90"/>
                </a:lnTo>
                <a:lnTo>
                  <a:pt x="181" y="79"/>
                </a:lnTo>
                <a:lnTo>
                  <a:pt x="181" y="65"/>
                </a:lnTo>
                <a:lnTo>
                  <a:pt x="181" y="51"/>
                </a:lnTo>
                <a:lnTo>
                  <a:pt x="185" y="39"/>
                </a:lnTo>
                <a:lnTo>
                  <a:pt x="195" y="23"/>
                </a:lnTo>
                <a:lnTo>
                  <a:pt x="209" y="9"/>
                </a:lnTo>
                <a:lnTo>
                  <a:pt x="223" y="4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2" y="4"/>
                </a:lnTo>
                <a:lnTo>
                  <a:pt x="294" y="9"/>
                </a:lnTo>
                <a:lnTo>
                  <a:pt x="307" y="23"/>
                </a:lnTo>
                <a:lnTo>
                  <a:pt x="317" y="39"/>
                </a:lnTo>
                <a:lnTo>
                  <a:pt x="323" y="51"/>
                </a:lnTo>
                <a:lnTo>
                  <a:pt x="323" y="65"/>
                </a:lnTo>
                <a:lnTo>
                  <a:pt x="323" y="79"/>
                </a:lnTo>
                <a:lnTo>
                  <a:pt x="317" y="90"/>
                </a:lnTo>
                <a:lnTo>
                  <a:pt x="305" y="110"/>
                </a:lnTo>
                <a:lnTo>
                  <a:pt x="305" y="118"/>
                </a:lnTo>
                <a:lnTo>
                  <a:pt x="309" y="130"/>
                </a:lnTo>
                <a:lnTo>
                  <a:pt x="323" y="142"/>
                </a:lnTo>
                <a:lnTo>
                  <a:pt x="327" y="140"/>
                </a:lnTo>
                <a:close/>
              </a:path>
            </a:pathLst>
          </a:custGeom>
          <a:solidFill>
            <a:srgbClr val="9966FF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Physiologically Based         </a:t>
            </a:r>
          </a:p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Pharmacokinetic        </a:t>
            </a:r>
          </a:p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Models       </a:t>
            </a:r>
          </a:p>
        </p:txBody>
      </p:sp>
      <p:sp>
        <p:nvSpPr>
          <p:cNvPr id="36" name="Freeform 43">
            <a:extLst>
              <a:ext uri="{FF2B5EF4-FFF2-40B4-BE49-F238E27FC236}">
                <a16:creationId xmlns:a16="http://schemas.microsoft.com/office/drawing/2014/main" id="{0458A5B1-354D-4815-8AAA-1A14492E5F9E}"/>
              </a:ext>
            </a:extLst>
          </p:cNvPr>
          <p:cNvSpPr>
            <a:spLocks/>
          </p:cNvSpPr>
          <p:nvPr/>
        </p:nvSpPr>
        <p:spPr bwMode="blackWhite">
          <a:xfrm rot="8261548">
            <a:off x="6270263" y="3194255"/>
            <a:ext cx="1562004" cy="1655069"/>
          </a:xfrm>
          <a:custGeom>
            <a:avLst/>
            <a:gdLst>
              <a:gd name="T0" fmla="*/ 3308 w 505"/>
              <a:gd name="T1" fmla="*/ 777 h 649"/>
              <a:gd name="T2" fmla="*/ 3219 w 505"/>
              <a:gd name="T3" fmla="*/ 1853 h 649"/>
              <a:gd name="T4" fmla="*/ 3086 w 505"/>
              <a:gd name="T5" fmla="*/ 1874 h 649"/>
              <a:gd name="T6" fmla="*/ 2882 w 505"/>
              <a:gd name="T7" fmla="*/ 1787 h 649"/>
              <a:gd name="T8" fmla="*/ 2713 w 505"/>
              <a:gd name="T9" fmla="*/ 1787 h 649"/>
              <a:gd name="T10" fmla="*/ 2521 w 505"/>
              <a:gd name="T11" fmla="*/ 1861 h 649"/>
              <a:gd name="T12" fmla="*/ 2392 w 505"/>
              <a:gd name="T13" fmla="*/ 2009 h 649"/>
              <a:gd name="T14" fmla="*/ 2367 w 505"/>
              <a:gd name="T15" fmla="*/ 2175 h 649"/>
              <a:gd name="T16" fmla="*/ 2392 w 505"/>
              <a:gd name="T17" fmla="*/ 2334 h 649"/>
              <a:gd name="T18" fmla="*/ 2521 w 505"/>
              <a:gd name="T19" fmla="*/ 2477 h 649"/>
              <a:gd name="T20" fmla="*/ 2713 w 505"/>
              <a:gd name="T21" fmla="*/ 2551 h 649"/>
              <a:gd name="T22" fmla="*/ 2882 w 505"/>
              <a:gd name="T23" fmla="*/ 2563 h 649"/>
              <a:gd name="T24" fmla="*/ 3086 w 505"/>
              <a:gd name="T25" fmla="*/ 2464 h 649"/>
              <a:gd name="T26" fmla="*/ 3219 w 505"/>
              <a:gd name="T27" fmla="*/ 2485 h 649"/>
              <a:gd name="T28" fmla="*/ 3308 w 505"/>
              <a:gd name="T29" fmla="*/ 3555 h 649"/>
              <a:gd name="T30" fmla="*/ 0 w 505"/>
              <a:gd name="T31" fmla="*/ 2586 h 649"/>
              <a:gd name="T32" fmla="*/ 92 w 505"/>
              <a:gd name="T33" fmla="*/ 2485 h 649"/>
              <a:gd name="T34" fmla="*/ 225 w 505"/>
              <a:gd name="T35" fmla="*/ 2464 h 649"/>
              <a:gd name="T36" fmla="*/ 438 w 505"/>
              <a:gd name="T37" fmla="*/ 2563 h 649"/>
              <a:gd name="T38" fmla="*/ 610 w 505"/>
              <a:gd name="T39" fmla="*/ 2551 h 649"/>
              <a:gd name="T40" fmla="*/ 805 w 505"/>
              <a:gd name="T41" fmla="*/ 2477 h 649"/>
              <a:gd name="T42" fmla="*/ 917 w 505"/>
              <a:gd name="T43" fmla="*/ 2334 h 649"/>
              <a:gd name="T44" fmla="*/ 956 w 505"/>
              <a:gd name="T45" fmla="*/ 2175 h 649"/>
              <a:gd name="T46" fmla="*/ 917 w 505"/>
              <a:gd name="T47" fmla="*/ 2009 h 649"/>
              <a:gd name="T48" fmla="*/ 805 w 505"/>
              <a:gd name="T49" fmla="*/ 1861 h 649"/>
              <a:gd name="T50" fmla="*/ 610 w 505"/>
              <a:gd name="T51" fmla="*/ 1787 h 649"/>
              <a:gd name="T52" fmla="*/ 438 w 505"/>
              <a:gd name="T53" fmla="*/ 1787 h 649"/>
              <a:gd name="T54" fmla="*/ 234 w 505"/>
              <a:gd name="T55" fmla="*/ 1874 h 649"/>
              <a:gd name="T56" fmla="*/ 92 w 505"/>
              <a:gd name="T57" fmla="*/ 1853 h 649"/>
              <a:gd name="T58" fmla="*/ 0 w 505"/>
              <a:gd name="T59" fmla="*/ 777 h 649"/>
              <a:gd name="T60" fmla="*/ 1205 w 505"/>
              <a:gd name="T61" fmla="*/ 790 h 649"/>
              <a:gd name="T62" fmla="*/ 1317 w 505"/>
              <a:gd name="T63" fmla="*/ 647 h 649"/>
              <a:gd name="T64" fmla="*/ 1233 w 505"/>
              <a:gd name="T65" fmla="*/ 509 h 649"/>
              <a:gd name="T66" fmla="*/ 1194 w 505"/>
              <a:gd name="T67" fmla="*/ 358 h 649"/>
              <a:gd name="T68" fmla="*/ 1233 w 505"/>
              <a:gd name="T69" fmla="*/ 215 h 649"/>
              <a:gd name="T70" fmla="*/ 1383 w 505"/>
              <a:gd name="T71" fmla="*/ 65 h 649"/>
              <a:gd name="T72" fmla="*/ 1551 w 505"/>
              <a:gd name="T73" fmla="*/ 0 h 649"/>
              <a:gd name="T74" fmla="*/ 1781 w 505"/>
              <a:gd name="T75" fmla="*/ 0 h 649"/>
              <a:gd name="T76" fmla="*/ 1941 w 505"/>
              <a:gd name="T77" fmla="*/ 65 h 649"/>
              <a:gd name="T78" fmla="*/ 2098 w 505"/>
              <a:gd name="T79" fmla="*/ 215 h 649"/>
              <a:gd name="T80" fmla="*/ 2135 w 505"/>
              <a:gd name="T81" fmla="*/ 358 h 649"/>
              <a:gd name="T82" fmla="*/ 2098 w 505"/>
              <a:gd name="T83" fmla="*/ 509 h 649"/>
              <a:gd name="T84" fmla="*/ 2017 w 505"/>
              <a:gd name="T85" fmla="*/ 647 h 649"/>
              <a:gd name="T86" fmla="*/ 2122 w 505"/>
              <a:gd name="T87" fmla="*/ 790 h 6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05"/>
              <a:gd name="T133" fmla="*/ 0 h 649"/>
              <a:gd name="T134" fmla="*/ 505 w 505"/>
              <a:gd name="T135" fmla="*/ 649 h 6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05" h="649">
                <a:moveTo>
                  <a:pt x="328" y="142"/>
                </a:moveTo>
                <a:lnTo>
                  <a:pt x="505" y="142"/>
                </a:lnTo>
                <a:lnTo>
                  <a:pt x="505" y="328"/>
                </a:lnTo>
                <a:lnTo>
                  <a:pt x="491" y="338"/>
                </a:lnTo>
                <a:lnTo>
                  <a:pt x="479" y="344"/>
                </a:lnTo>
                <a:lnTo>
                  <a:pt x="471" y="342"/>
                </a:lnTo>
                <a:lnTo>
                  <a:pt x="454" y="330"/>
                </a:lnTo>
                <a:lnTo>
                  <a:pt x="440" y="326"/>
                </a:lnTo>
                <a:lnTo>
                  <a:pt x="426" y="326"/>
                </a:lnTo>
                <a:lnTo>
                  <a:pt x="414" y="326"/>
                </a:lnTo>
                <a:lnTo>
                  <a:pt x="400" y="330"/>
                </a:lnTo>
                <a:lnTo>
                  <a:pt x="385" y="340"/>
                </a:lnTo>
                <a:lnTo>
                  <a:pt x="373" y="355"/>
                </a:lnTo>
                <a:lnTo>
                  <a:pt x="365" y="367"/>
                </a:lnTo>
                <a:lnTo>
                  <a:pt x="361" y="379"/>
                </a:lnTo>
                <a:lnTo>
                  <a:pt x="361" y="397"/>
                </a:lnTo>
                <a:lnTo>
                  <a:pt x="361" y="415"/>
                </a:lnTo>
                <a:lnTo>
                  <a:pt x="365" y="426"/>
                </a:lnTo>
                <a:lnTo>
                  <a:pt x="373" y="438"/>
                </a:lnTo>
                <a:lnTo>
                  <a:pt x="385" y="452"/>
                </a:lnTo>
                <a:lnTo>
                  <a:pt x="400" y="462"/>
                </a:lnTo>
                <a:lnTo>
                  <a:pt x="414" y="466"/>
                </a:lnTo>
                <a:lnTo>
                  <a:pt x="426" y="468"/>
                </a:lnTo>
                <a:lnTo>
                  <a:pt x="440" y="468"/>
                </a:lnTo>
                <a:lnTo>
                  <a:pt x="454" y="462"/>
                </a:lnTo>
                <a:lnTo>
                  <a:pt x="471" y="450"/>
                </a:lnTo>
                <a:lnTo>
                  <a:pt x="479" y="450"/>
                </a:lnTo>
                <a:lnTo>
                  <a:pt x="491" y="454"/>
                </a:lnTo>
                <a:lnTo>
                  <a:pt x="505" y="472"/>
                </a:lnTo>
                <a:lnTo>
                  <a:pt x="505" y="649"/>
                </a:lnTo>
                <a:lnTo>
                  <a:pt x="0" y="649"/>
                </a:lnTo>
                <a:lnTo>
                  <a:pt x="0" y="472"/>
                </a:lnTo>
                <a:lnTo>
                  <a:pt x="0" y="468"/>
                </a:lnTo>
                <a:lnTo>
                  <a:pt x="14" y="454"/>
                </a:lnTo>
                <a:lnTo>
                  <a:pt x="28" y="450"/>
                </a:lnTo>
                <a:lnTo>
                  <a:pt x="34" y="450"/>
                </a:lnTo>
                <a:lnTo>
                  <a:pt x="54" y="462"/>
                </a:lnTo>
                <a:lnTo>
                  <a:pt x="67" y="468"/>
                </a:lnTo>
                <a:lnTo>
                  <a:pt x="79" y="468"/>
                </a:lnTo>
                <a:lnTo>
                  <a:pt x="93" y="466"/>
                </a:lnTo>
                <a:lnTo>
                  <a:pt x="107" y="462"/>
                </a:lnTo>
                <a:lnTo>
                  <a:pt x="123" y="452"/>
                </a:lnTo>
                <a:lnTo>
                  <a:pt x="134" y="438"/>
                </a:lnTo>
                <a:lnTo>
                  <a:pt x="140" y="426"/>
                </a:lnTo>
                <a:lnTo>
                  <a:pt x="146" y="415"/>
                </a:lnTo>
                <a:lnTo>
                  <a:pt x="146" y="397"/>
                </a:lnTo>
                <a:lnTo>
                  <a:pt x="146" y="379"/>
                </a:lnTo>
                <a:lnTo>
                  <a:pt x="140" y="367"/>
                </a:lnTo>
                <a:lnTo>
                  <a:pt x="134" y="355"/>
                </a:lnTo>
                <a:lnTo>
                  <a:pt x="123" y="340"/>
                </a:lnTo>
                <a:lnTo>
                  <a:pt x="107" y="330"/>
                </a:lnTo>
                <a:lnTo>
                  <a:pt x="93" y="326"/>
                </a:lnTo>
                <a:lnTo>
                  <a:pt x="79" y="326"/>
                </a:lnTo>
                <a:lnTo>
                  <a:pt x="67" y="326"/>
                </a:lnTo>
                <a:lnTo>
                  <a:pt x="54" y="330"/>
                </a:lnTo>
                <a:lnTo>
                  <a:pt x="36" y="342"/>
                </a:lnTo>
                <a:lnTo>
                  <a:pt x="28" y="344"/>
                </a:lnTo>
                <a:lnTo>
                  <a:pt x="14" y="338"/>
                </a:lnTo>
                <a:lnTo>
                  <a:pt x="0" y="328"/>
                </a:lnTo>
                <a:lnTo>
                  <a:pt x="0" y="142"/>
                </a:lnTo>
                <a:lnTo>
                  <a:pt x="184" y="142"/>
                </a:lnTo>
                <a:lnTo>
                  <a:pt x="184" y="144"/>
                </a:lnTo>
                <a:lnTo>
                  <a:pt x="196" y="132"/>
                </a:lnTo>
                <a:lnTo>
                  <a:pt x="201" y="118"/>
                </a:lnTo>
                <a:lnTo>
                  <a:pt x="201" y="111"/>
                </a:lnTo>
                <a:lnTo>
                  <a:pt x="188" y="93"/>
                </a:lnTo>
                <a:lnTo>
                  <a:pt x="184" y="79"/>
                </a:lnTo>
                <a:lnTo>
                  <a:pt x="182" y="65"/>
                </a:lnTo>
                <a:lnTo>
                  <a:pt x="184" y="53"/>
                </a:lnTo>
                <a:lnTo>
                  <a:pt x="188" y="39"/>
                </a:lnTo>
                <a:lnTo>
                  <a:pt x="197" y="24"/>
                </a:lnTo>
                <a:lnTo>
                  <a:pt x="211" y="12"/>
                </a:lnTo>
                <a:lnTo>
                  <a:pt x="223" y="4"/>
                </a:lnTo>
                <a:lnTo>
                  <a:pt x="237" y="0"/>
                </a:lnTo>
                <a:lnTo>
                  <a:pt x="253" y="0"/>
                </a:lnTo>
                <a:lnTo>
                  <a:pt x="272" y="0"/>
                </a:lnTo>
                <a:lnTo>
                  <a:pt x="284" y="4"/>
                </a:lnTo>
                <a:lnTo>
                  <a:pt x="296" y="12"/>
                </a:lnTo>
                <a:lnTo>
                  <a:pt x="310" y="24"/>
                </a:lnTo>
                <a:lnTo>
                  <a:pt x="320" y="39"/>
                </a:lnTo>
                <a:lnTo>
                  <a:pt x="324" y="53"/>
                </a:lnTo>
                <a:lnTo>
                  <a:pt x="326" y="65"/>
                </a:lnTo>
                <a:lnTo>
                  <a:pt x="324" y="79"/>
                </a:lnTo>
                <a:lnTo>
                  <a:pt x="320" y="93"/>
                </a:lnTo>
                <a:lnTo>
                  <a:pt x="308" y="111"/>
                </a:lnTo>
                <a:lnTo>
                  <a:pt x="308" y="118"/>
                </a:lnTo>
                <a:lnTo>
                  <a:pt x="312" y="132"/>
                </a:lnTo>
                <a:lnTo>
                  <a:pt x="324" y="144"/>
                </a:lnTo>
                <a:lnTo>
                  <a:pt x="328" y="142"/>
                </a:lnTo>
                <a:close/>
              </a:path>
            </a:pathLst>
          </a:custGeom>
          <a:solidFill>
            <a:srgbClr val="00B0F0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lIns="62633" tIns="31317" rIns="62633" bIns="31317" anchor="ctr"/>
          <a:lstStyle/>
          <a:p>
            <a:pPr algn="ctr" defTabSz="622021">
              <a:defRPr/>
            </a:pPr>
            <a:endParaRPr lang="en-GB" sz="1350" b="1" kern="0" dirty="0">
              <a:solidFill>
                <a:sysClr val="windowText" lastClr="000000"/>
              </a:solidFill>
            </a:endParaRPr>
          </a:p>
          <a:p>
            <a:pPr algn="ctr" defTabSz="622021">
              <a:defRPr/>
            </a:pPr>
            <a:endParaRPr lang="en-GB" sz="1350" b="1" kern="0" dirty="0">
              <a:solidFill>
                <a:sysClr val="windowText" lastClr="000000"/>
              </a:solidFill>
            </a:endParaRPr>
          </a:p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Translational</a:t>
            </a:r>
          </a:p>
          <a:p>
            <a:pPr algn="ctr" defTabSz="622021">
              <a:defRPr/>
            </a:pPr>
            <a:endParaRPr lang="en-GB" sz="1350" b="1" kern="0" dirty="0">
              <a:solidFill>
                <a:sysClr val="windowText" lastClr="000000"/>
              </a:solidFill>
            </a:endParaRPr>
          </a:p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 </a:t>
            </a:r>
          </a:p>
          <a:p>
            <a:pPr algn="ctr" defTabSz="622021">
              <a:defRPr/>
            </a:pPr>
            <a:r>
              <a:rPr lang="en-GB" sz="1350" b="1" kern="0" dirty="0">
                <a:solidFill>
                  <a:sysClr val="windowText" lastClr="000000"/>
                </a:solidFill>
              </a:rPr>
              <a:t>Medicine</a:t>
            </a:r>
          </a:p>
        </p:txBody>
      </p:sp>
    </p:spTree>
    <p:extLst>
      <p:ext uri="{BB962C8B-B14F-4D97-AF65-F5344CB8AC3E}">
        <p14:creationId xmlns:p14="http://schemas.microsoft.com/office/powerpoint/2010/main" val="35106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99557E-F5F7-40A7-8417-EEBD9B76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7" y="209947"/>
            <a:ext cx="8509103" cy="9260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Update on Dermal Absorption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F9A8E1-6B34-4750-8FED-E80D209A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48" y="1311146"/>
            <a:ext cx="8509103" cy="4762484"/>
          </a:xfrm>
        </p:spPr>
        <p:txBody>
          <a:bodyPr/>
          <a:lstStyle/>
          <a:p>
            <a:r>
              <a:rPr lang="en-US" dirty="0"/>
              <a:t>COVID 19 has had a dramatic impact on the FDA</a:t>
            </a:r>
          </a:p>
          <a:p>
            <a:r>
              <a:rPr lang="en-US" dirty="0"/>
              <a:t>The last “full staff” day at the FDA was March 16th</a:t>
            </a:r>
          </a:p>
          <a:p>
            <a:r>
              <a:rPr lang="en-US" dirty="0"/>
              <a:t>Large amounts of FTE resources are being allocated regards to support of COVID-19 related priorities</a:t>
            </a:r>
          </a:p>
          <a:p>
            <a:pPr lvl="1"/>
            <a:r>
              <a:rPr lang="en-US" dirty="0"/>
              <a:t>For the Office of Clinical Pharmacology’s Monograph Group this has revolved (not surprisingly) around hand sanitizers and related issues</a:t>
            </a:r>
          </a:p>
          <a:p>
            <a:endParaRPr lang="en-US" dirty="0"/>
          </a:p>
          <a:p>
            <a:r>
              <a:rPr lang="en-US" dirty="0"/>
              <a:t>Despite the difficulties in collaboration, the FDA staff working in the dermal absorption area, across all offices, have accomplished a lot that I will summarize and you will hear more about from the later speakers.</a:t>
            </a:r>
          </a:p>
        </p:txBody>
      </p:sp>
    </p:spTree>
    <p:extLst>
      <p:ext uri="{BB962C8B-B14F-4D97-AF65-F5344CB8AC3E}">
        <p14:creationId xmlns:p14="http://schemas.microsoft.com/office/powerpoint/2010/main" val="314127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4971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FDA’s and CDER’s </a:t>
            </a:r>
            <a:r>
              <a:rPr lang="en-US" sz="3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“DUAL” </a:t>
            </a:r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Role</a:t>
            </a:r>
          </a:p>
        </p:txBody>
      </p:sp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3048000" y="3657600"/>
            <a:ext cx="3276600" cy="2057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1524000" y="3581400"/>
            <a:ext cx="6629400" cy="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114800" y="48006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ahoma" pitchFamily="34" charset="0"/>
              </a:rPr>
              <a:t>FDA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38200" y="28956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Regulations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172200" y="28194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295400" y="3810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Conservative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6400800" y="3810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295501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4971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FDA’s and CDER’s </a:t>
            </a:r>
            <a:r>
              <a:rPr lang="en-US" sz="3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“DUAL” </a:t>
            </a:r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Role</a:t>
            </a:r>
          </a:p>
        </p:txBody>
      </p:sp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3048000" y="3657600"/>
            <a:ext cx="3276600" cy="2057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1524000" y="3581400"/>
            <a:ext cx="6629400" cy="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114800" y="48006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FDA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38200" y="28956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Regulations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172200" y="28194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295400" y="3810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Conservative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6400800" y="3810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Innovation</a:t>
            </a:r>
          </a:p>
        </p:txBody>
      </p:sp>
      <p:sp>
        <p:nvSpPr>
          <p:cNvPr id="11" name="Freeform 502">
            <a:extLst>
              <a:ext uri="{FF2B5EF4-FFF2-40B4-BE49-F238E27FC236}">
                <a16:creationId xmlns:a16="http://schemas.microsoft.com/office/drawing/2014/main" id="{3FD8EE27-6F2C-4D95-AAE9-513010ED8F21}"/>
              </a:ext>
            </a:extLst>
          </p:cNvPr>
          <p:cNvSpPr>
            <a:spLocks noEditPoints="1"/>
          </p:cNvSpPr>
          <p:nvPr/>
        </p:nvSpPr>
        <p:spPr bwMode="auto">
          <a:xfrm>
            <a:off x="2682931" y="4030492"/>
            <a:ext cx="3882709" cy="191310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24703B-D59F-4EDA-9A6A-3EFCF93B22FB}"/>
              </a:ext>
            </a:extLst>
          </p:cNvPr>
          <p:cNvGrpSpPr/>
          <p:nvPr/>
        </p:nvGrpSpPr>
        <p:grpSpPr>
          <a:xfrm>
            <a:off x="566256" y="83127"/>
            <a:ext cx="8190129" cy="4246896"/>
            <a:chOff x="566256" y="83127"/>
            <a:chExt cx="8190129" cy="42468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932E4B-639A-4A7D-9743-04EAF26C69D5}"/>
                </a:ext>
              </a:extLst>
            </p:cNvPr>
            <p:cNvSpPr/>
            <p:nvPr/>
          </p:nvSpPr>
          <p:spPr>
            <a:xfrm>
              <a:off x="566256" y="2697776"/>
              <a:ext cx="1225296" cy="1632247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IVPT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7D2EB7-D396-4A70-9BCF-6B02417DD134}"/>
                </a:ext>
              </a:extLst>
            </p:cNvPr>
            <p:cNvSpPr/>
            <p:nvPr/>
          </p:nvSpPr>
          <p:spPr>
            <a:xfrm>
              <a:off x="2887675" y="2697776"/>
              <a:ext cx="1225296" cy="1632247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 Vivo</a:t>
              </a:r>
            </a:p>
            <a:p>
              <a:pPr algn="ctr"/>
              <a:r>
                <a:rPr lang="en-US" dirty="0"/>
                <a:t>MUsT</a:t>
              </a:r>
            </a:p>
            <a:p>
              <a:pPr algn="ctr"/>
              <a:r>
                <a:rPr lang="en-US" dirty="0"/>
                <a:t>Trials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3E6C6A-DBBF-46F2-B337-3F618DDCA909}"/>
                </a:ext>
              </a:extLst>
            </p:cNvPr>
            <p:cNvSpPr/>
            <p:nvPr/>
          </p:nvSpPr>
          <p:spPr>
            <a:xfrm>
              <a:off x="5209095" y="2697776"/>
              <a:ext cx="1225296" cy="1632247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Guidance</a:t>
              </a:r>
            </a:p>
            <a:p>
              <a:pPr algn="ctr"/>
              <a:r>
                <a:rPr lang="en-US" dirty="0"/>
                <a:t>Issuances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414532-38E8-4285-B64B-D029CB42CFB9}"/>
                </a:ext>
              </a:extLst>
            </p:cNvPr>
            <p:cNvSpPr/>
            <p:nvPr/>
          </p:nvSpPr>
          <p:spPr>
            <a:xfrm>
              <a:off x="7530515" y="2697775"/>
              <a:ext cx="1225870" cy="1632247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External </a:t>
              </a:r>
            </a:p>
            <a:p>
              <a:pPr algn="ctr"/>
              <a:r>
                <a:rPr lang="en-US" dirty="0"/>
                <a:t>Outreach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1858304-1686-4746-BA00-3CD6661F0D01}"/>
                </a:ext>
              </a:extLst>
            </p:cNvPr>
            <p:cNvSpPr/>
            <p:nvPr/>
          </p:nvSpPr>
          <p:spPr>
            <a:xfrm>
              <a:off x="629173" y="83127"/>
              <a:ext cx="7944375" cy="2296837"/>
            </a:xfrm>
            <a:prstGeom prst="triangle">
              <a:avLst>
                <a:gd name="adj" fmla="val 50589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FDA Activates*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D273D-7FBB-44F7-B4F9-210E48055E09}"/>
              </a:ext>
            </a:extLst>
          </p:cNvPr>
          <p:cNvSpPr/>
          <p:nvPr/>
        </p:nvSpPr>
        <p:spPr>
          <a:xfrm>
            <a:off x="425280" y="6096591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*Not a typo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AD1175-9053-41BE-AA88-04D0C65336CE}"/>
              </a:ext>
            </a:extLst>
          </p:cNvPr>
          <p:cNvSpPr txBox="1"/>
          <p:nvPr/>
        </p:nvSpPr>
        <p:spPr>
          <a:xfrm>
            <a:off x="1500770" y="4826727"/>
            <a:ext cx="633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term “Activates” is used here as often the “actions and activities” of the FDA drive other research and the science at large</a:t>
            </a:r>
          </a:p>
        </p:txBody>
      </p:sp>
    </p:spTree>
    <p:extLst>
      <p:ext uri="{BB962C8B-B14F-4D97-AF65-F5344CB8AC3E}">
        <p14:creationId xmlns:p14="http://schemas.microsoft.com/office/powerpoint/2010/main" val="101747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E0BF46-0FA0-4599-9B71-BA39C2F5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3580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External Outreach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B6A10-C394-4E5E-B7FA-D4C161A1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9759"/>
            <a:ext cx="8509103" cy="49865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Complicated by COVID-19</a:t>
            </a:r>
          </a:p>
          <a:p>
            <a:r>
              <a:rPr lang="en-US" dirty="0"/>
              <a:t>Presentations cancelled (selected)</a:t>
            </a:r>
          </a:p>
          <a:p>
            <a:pPr lvl="1"/>
            <a:r>
              <a:rPr lang="en-US" dirty="0"/>
              <a:t>AAD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Photodermatology</a:t>
            </a:r>
            <a:r>
              <a:rPr lang="en-US" dirty="0"/>
              <a:t> Society</a:t>
            </a:r>
          </a:p>
          <a:p>
            <a:pPr lvl="1"/>
            <a:r>
              <a:rPr lang="en-US" dirty="0"/>
              <a:t>This workshop (twice)</a:t>
            </a:r>
          </a:p>
          <a:p>
            <a:pPr lvl="1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International Symposia on </a:t>
            </a:r>
            <a:r>
              <a:rPr lang="en-US" dirty="0" err="1"/>
              <a:t>Microdialysis</a:t>
            </a:r>
            <a:endParaRPr lang="en-US" dirty="0"/>
          </a:p>
          <a:p>
            <a:r>
              <a:rPr lang="en-US" dirty="0"/>
              <a:t>In early 2020 a series of talks were given at the New York Society for Cosmetic Chemists meeting at the end of January speakers included:</a:t>
            </a:r>
          </a:p>
          <a:p>
            <a:pPr lvl="1"/>
            <a:r>
              <a:rPr lang="en-US" dirty="0"/>
              <a:t>Myself</a:t>
            </a:r>
          </a:p>
          <a:p>
            <a:pPr lvl="1"/>
            <a:r>
              <a:rPr lang="en-US" dirty="0"/>
              <a:t>Dr. Raney</a:t>
            </a:r>
          </a:p>
          <a:p>
            <a:pPr lvl="1"/>
            <a:r>
              <a:rPr lang="en-US" dirty="0"/>
              <a:t>Dr. </a:t>
            </a:r>
            <a:r>
              <a:rPr lang="en-US" dirty="0" err="1"/>
              <a:t>Stinchcomb</a:t>
            </a:r>
            <a:endParaRPr lang="en-US" dirty="0"/>
          </a:p>
          <a:p>
            <a:pPr lvl="1"/>
            <a:r>
              <a:rPr lang="en-US" dirty="0"/>
              <a:t>Dr. Yi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5916A-483C-4C55-85EC-A53ACC5D6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44" y="1189759"/>
            <a:ext cx="295072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166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A08FBD5310342BF958ADCB470BE9A" ma:contentTypeVersion="4" ma:contentTypeDescription="Create a new document." ma:contentTypeScope="" ma:versionID="40eff394cc86af141fc0e9de1b13c8f5">
  <xsd:schema xmlns:xsd="http://www.w3.org/2001/XMLSchema" xmlns:xs="http://www.w3.org/2001/XMLSchema" xmlns:p="http://schemas.microsoft.com/office/2006/metadata/properties" xmlns:ns3="978cbee1-b604-4d95-9f89-3d25ff6383a8" targetNamespace="http://schemas.microsoft.com/office/2006/metadata/properties" ma:root="true" ma:fieldsID="9486e86718915bdfe25a2d2f3dbb07d8" ns3:_="">
    <xsd:import namespace="978cbee1-b604-4d95-9f89-3d25ff6383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cbee1-b604-4d95-9f89-3d25ff638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344E7-67B1-481C-93AF-BD32010A6FF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978cbee1-b604-4d95-9f89-3d25ff6383a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2094F9-B353-415A-BB26-9858EF68E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00323-3170-42C4-A866-695BD9D7F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8cbee1-b604-4d95-9f89-3d25ff638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1396</Words>
  <Application>Microsoft Office PowerPoint</Application>
  <PresentationFormat>On-screen Show (4:3)</PresentationFormat>
  <Paragraphs>306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Sans MS</vt:lpstr>
      <vt:lpstr>Helvetica</vt:lpstr>
      <vt:lpstr>Tahoma</vt:lpstr>
      <vt:lpstr>Verdana</vt:lpstr>
      <vt:lpstr>2_Office Theme</vt:lpstr>
      <vt:lpstr>Current Program Update</vt:lpstr>
      <vt:lpstr>Disclaimer</vt:lpstr>
      <vt:lpstr>Welcome to the Great room at the FDA</vt:lpstr>
      <vt:lpstr>The Current State of  Dermal Absorption Assessment</vt:lpstr>
      <vt:lpstr>Update on Dermal Absorption Activities</vt:lpstr>
      <vt:lpstr>The FDA’s and CDER’s “DUAL” Role</vt:lpstr>
      <vt:lpstr>The FDA’s and CDER’s “DUAL” Role</vt:lpstr>
      <vt:lpstr>PowerPoint Presentation</vt:lpstr>
      <vt:lpstr>External Outreach</vt:lpstr>
      <vt:lpstr>External Outreach</vt:lpstr>
      <vt:lpstr>In Vitro Permeation Testing (IVPT)</vt:lpstr>
      <vt:lpstr>In Vitro Permeation Testing (IVPT)</vt:lpstr>
      <vt:lpstr>In Vitro Permeation Testing</vt:lpstr>
      <vt:lpstr>In Vitro Permeation Testing (IVPT)</vt:lpstr>
      <vt:lpstr>FDA In Vivo MUsT Study #2</vt:lpstr>
      <vt:lpstr>PowerPoint Presentation</vt:lpstr>
      <vt:lpstr>Non-FDA MUsT Sunscreen Absorption</vt:lpstr>
      <vt:lpstr>Non-FDA MUsT Sunscreen Absorption</vt:lpstr>
      <vt:lpstr>Non-FDA MUsT Sunscreen Absorption</vt:lpstr>
      <vt:lpstr>Guidance Issuance</vt:lpstr>
      <vt:lpstr>FDA Pilot Guidance Snapshot</vt:lpstr>
      <vt:lpstr>MUsT Snapshot</vt:lpstr>
      <vt:lpstr>MUsT Snapshot</vt:lpstr>
      <vt:lpstr>MUsT Snapshot</vt:lpstr>
      <vt:lpstr>Putting the Pieces Together</vt:lpstr>
      <vt:lpstr>PowerPoint Presentation</vt:lpstr>
      <vt:lpstr>The Goal</vt:lpstr>
      <vt:lpstr>The Goal</vt:lpstr>
      <vt:lpstr>PowerPoint Presentation</vt:lpstr>
      <vt:lpstr>Contact Info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Program Update</dc:title>
  <dc:creator>Bashaw, Edward</dc:creator>
  <cp:lastModifiedBy>Ann M. Anonsen</cp:lastModifiedBy>
  <cp:revision>35</cp:revision>
  <dcterms:created xsi:type="dcterms:W3CDTF">2020-07-21T13:08:03Z</dcterms:created>
  <dcterms:modified xsi:type="dcterms:W3CDTF">2020-07-31T19:46:18Z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0x010100076A08FBD5310342BF958ADCB470BE9A</vt:lpwstr>
  </property>
  <property fmtid="{D5CDD505-2E9C-101B-9397-08002B2CF9AE}" pid="3" name="NXPowerLiteLastOptimized">
    <vt:lpwstr>1947158</vt:lpwstr>
  </property>
  <property fmtid="{D5CDD505-2E9C-101B-9397-08002B2CF9AE}" pid="4" name="NXPowerLiteSettings">
    <vt:lpwstr>C700052003A000</vt:lpwstr>
  </property>
  <property fmtid="{D5CDD505-2E9C-101B-9397-08002B2CF9AE}" pid="5" name="NXPowerLiteVersion">
    <vt:lpwstr>D8.0.1</vt:lpwstr>
  </property>
</Properties>
</file>