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71" r:id="rId2"/>
    <p:sldId id="335" r:id="rId3"/>
    <p:sldId id="258" r:id="rId4"/>
    <p:sldId id="260" r:id="rId5"/>
    <p:sldId id="256" r:id="rId6"/>
    <p:sldId id="257" r:id="rId7"/>
    <p:sldId id="274" r:id="rId8"/>
    <p:sldId id="264" r:id="rId9"/>
    <p:sldId id="275" r:id="rId10"/>
    <p:sldId id="269" r:id="rId11"/>
    <p:sldId id="273" r:id="rId12"/>
    <p:sldId id="261" r:id="rId13"/>
    <p:sldId id="277" r:id="rId14"/>
    <p:sldId id="278" r:id="rId15"/>
    <p:sldId id="280" r:id="rId16"/>
    <p:sldId id="290" r:id="rId17"/>
    <p:sldId id="352" r:id="rId18"/>
    <p:sldId id="291" r:id="rId19"/>
    <p:sldId id="350" r:id="rId20"/>
    <p:sldId id="259" r:id="rId21"/>
    <p:sldId id="351" r:id="rId22"/>
    <p:sldId id="353" r:id="rId23"/>
    <p:sldId id="279" r:id="rId24"/>
    <p:sldId id="354" r:id="rId25"/>
    <p:sldId id="276" r:id="rId26"/>
    <p:sldId id="281" r:id="rId27"/>
    <p:sldId id="283" r:id="rId28"/>
    <p:sldId id="284" r:id="rId29"/>
    <p:sldId id="285" r:id="rId30"/>
    <p:sldId id="263" r:id="rId31"/>
    <p:sldId id="355" r:id="rId32"/>
    <p:sldId id="282" r:id="rId33"/>
    <p:sldId id="345" r:id="rId34"/>
    <p:sldId id="357" r:id="rId35"/>
    <p:sldId id="35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73" d="100"/>
          <a:sy n="73" d="100"/>
        </p:scale>
        <p:origin x="1002" y="54"/>
      </p:cViewPr>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BF6CA-2724-4FE2-B139-BBB59F6B153B}"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2BD7D8C0-4831-4669-AE97-E5A846B1167E}">
      <dgm:prSet phldrT="[Text]"/>
      <dgm:spPr/>
      <dgm:t>
        <a:bodyPr/>
        <a:lstStyle/>
        <a:p>
          <a:r>
            <a:rPr lang="en-US" dirty="0"/>
            <a:t>Quo</a:t>
          </a:r>
        </a:p>
      </dgm:t>
    </dgm:pt>
    <dgm:pt modelId="{9F47AEBC-11DB-4851-930E-7D0F9978EE0A}" type="parTrans" cxnId="{40002B53-CAC2-4F1A-877C-23D04DB0019B}">
      <dgm:prSet/>
      <dgm:spPr/>
      <dgm:t>
        <a:bodyPr/>
        <a:lstStyle/>
        <a:p>
          <a:endParaRPr lang="en-US"/>
        </a:p>
      </dgm:t>
    </dgm:pt>
    <dgm:pt modelId="{5EEB267E-CC77-4F22-BD3E-380DDB99B240}" type="sibTrans" cxnId="{40002B53-CAC2-4F1A-877C-23D04DB0019B}">
      <dgm:prSet/>
      <dgm:spPr/>
      <dgm:t>
        <a:bodyPr/>
        <a:lstStyle/>
        <a:p>
          <a:endParaRPr lang="en-US"/>
        </a:p>
      </dgm:t>
    </dgm:pt>
    <dgm:pt modelId="{8C136614-2AC2-4840-BF0F-513EEC37B865}">
      <dgm:prSet phldrT="[Text]"/>
      <dgm:spPr/>
      <dgm:t>
        <a:bodyPr/>
        <a:lstStyle/>
        <a:p>
          <a:r>
            <a:rPr lang="en-US" dirty="0"/>
            <a:t>Vadis</a:t>
          </a:r>
        </a:p>
      </dgm:t>
    </dgm:pt>
    <dgm:pt modelId="{B2D536A5-43EE-46D5-B3C0-8FC1A113B9F1}" type="parTrans" cxnId="{B7CBC236-362E-40E2-8AE9-D69F1B311B79}">
      <dgm:prSet/>
      <dgm:spPr/>
      <dgm:t>
        <a:bodyPr/>
        <a:lstStyle/>
        <a:p>
          <a:endParaRPr lang="en-US"/>
        </a:p>
      </dgm:t>
    </dgm:pt>
    <dgm:pt modelId="{D459C95F-42D6-4132-8459-E6220B074327}" type="sibTrans" cxnId="{B7CBC236-362E-40E2-8AE9-D69F1B311B79}">
      <dgm:prSet/>
      <dgm:spPr/>
      <dgm:t>
        <a:bodyPr/>
        <a:lstStyle/>
        <a:p>
          <a:endParaRPr lang="en-US"/>
        </a:p>
      </dgm:t>
    </dgm:pt>
    <dgm:pt modelId="{3299A3FE-F88B-4903-8CE6-09790A82B8B2}" type="pres">
      <dgm:prSet presAssocID="{D72BF6CA-2724-4FE2-B139-BBB59F6B153B}" presName="compositeShape" presStyleCnt="0">
        <dgm:presLayoutVars>
          <dgm:chMax val="2"/>
          <dgm:dir/>
          <dgm:resizeHandles val="exact"/>
        </dgm:presLayoutVars>
      </dgm:prSet>
      <dgm:spPr/>
      <dgm:t>
        <a:bodyPr/>
        <a:lstStyle/>
        <a:p>
          <a:endParaRPr lang="en-US"/>
        </a:p>
      </dgm:t>
    </dgm:pt>
    <dgm:pt modelId="{A6AF08E2-7F94-4DEB-A544-7974E0865EA7}" type="pres">
      <dgm:prSet presAssocID="{D72BF6CA-2724-4FE2-B139-BBB59F6B153B}" presName="ribbon" presStyleLbl="node1" presStyleIdx="0" presStyleCnt="1"/>
      <dgm:spPr>
        <a:solidFill>
          <a:schemeClr val="accent3"/>
        </a:solidFill>
      </dgm:spPr>
    </dgm:pt>
    <dgm:pt modelId="{B7FB005D-7048-428C-A414-FF024DDF25E3}" type="pres">
      <dgm:prSet presAssocID="{D72BF6CA-2724-4FE2-B139-BBB59F6B153B}" presName="leftArrowText" presStyleLbl="node1" presStyleIdx="0" presStyleCnt="1">
        <dgm:presLayoutVars>
          <dgm:chMax val="0"/>
          <dgm:bulletEnabled val="1"/>
        </dgm:presLayoutVars>
      </dgm:prSet>
      <dgm:spPr/>
      <dgm:t>
        <a:bodyPr/>
        <a:lstStyle/>
        <a:p>
          <a:endParaRPr lang="en-US"/>
        </a:p>
      </dgm:t>
    </dgm:pt>
    <dgm:pt modelId="{EFA78D15-EEFF-4EDF-BBAE-9106D9840CE2}" type="pres">
      <dgm:prSet presAssocID="{D72BF6CA-2724-4FE2-B139-BBB59F6B153B}" presName="rightArrowText" presStyleLbl="node1" presStyleIdx="0" presStyleCnt="1">
        <dgm:presLayoutVars>
          <dgm:chMax val="0"/>
          <dgm:bulletEnabled val="1"/>
        </dgm:presLayoutVars>
      </dgm:prSet>
      <dgm:spPr/>
      <dgm:t>
        <a:bodyPr/>
        <a:lstStyle/>
        <a:p>
          <a:endParaRPr lang="en-US"/>
        </a:p>
      </dgm:t>
    </dgm:pt>
  </dgm:ptLst>
  <dgm:cxnLst>
    <dgm:cxn modelId="{D24E1348-0670-4DC9-AE89-3BFF40FF2469}" type="presOf" srcId="{8C136614-2AC2-4840-BF0F-513EEC37B865}" destId="{EFA78D15-EEFF-4EDF-BBAE-9106D9840CE2}" srcOrd="0" destOrd="0" presId="urn:microsoft.com/office/officeart/2005/8/layout/arrow6"/>
    <dgm:cxn modelId="{40002B53-CAC2-4F1A-877C-23D04DB0019B}" srcId="{D72BF6CA-2724-4FE2-B139-BBB59F6B153B}" destId="{2BD7D8C0-4831-4669-AE97-E5A846B1167E}" srcOrd="0" destOrd="0" parTransId="{9F47AEBC-11DB-4851-930E-7D0F9978EE0A}" sibTransId="{5EEB267E-CC77-4F22-BD3E-380DDB99B240}"/>
    <dgm:cxn modelId="{8BF79619-E158-4C30-9A61-4FDB1B8069E7}" type="presOf" srcId="{D72BF6CA-2724-4FE2-B139-BBB59F6B153B}" destId="{3299A3FE-F88B-4903-8CE6-09790A82B8B2}" srcOrd="0" destOrd="0" presId="urn:microsoft.com/office/officeart/2005/8/layout/arrow6"/>
    <dgm:cxn modelId="{B7CBC236-362E-40E2-8AE9-D69F1B311B79}" srcId="{D72BF6CA-2724-4FE2-B139-BBB59F6B153B}" destId="{8C136614-2AC2-4840-BF0F-513EEC37B865}" srcOrd="1" destOrd="0" parTransId="{B2D536A5-43EE-46D5-B3C0-8FC1A113B9F1}" sibTransId="{D459C95F-42D6-4132-8459-E6220B074327}"/>
    <dgm:cxn modelId="{6757CD6A-E423-4651-A1BB-DB7E51284765}" type="presOf" srcId="{2BD7D8C0-4831-4669-AE97-E5A846B1167E}" destId="{B7FB005D-7048-428C-A414-FF024DDF25E3}" srcOrd="0" destOrd="0" presId="urn:microsoft.com/office/officeart/2005/8/layout/arrow6"/>
    <dgm:cxn modelId="{C3407BBA-7CCE-4C76-85B4-5BC3BFE26B05}" type="presParOf" srcId="{3299A3FE-F88B-4903-8CE6-09790A82B8B2}" destId="{A6AF08E2-7F94-4DEB-A544-7974E0865EA7}" srcOrd="0" destOrd="0" presId="urn:microsoft.com/office/officeart/2005/8/layout/arrow6"/>
    <dgm:cxn modelId="{531E77BE-A18F-4CC0-A79A-1101199C13CB}" type="presParOf" srcId="{3299A3FE-F88B-4903-8CE6-09790A82B8B2}" destId="{B7FB005D-7048-428C-A414-FF024DDF25E3}" srcOrd="1" destOrd="0" presId="urn:microsoft.com/office/officeart/2005/8/layout/arrow6"/>
    <dgm:cxn modelId="{4930EA91-1DE9-49B8-9772-79194A0F763D}" type="presParOf" srcId="{3299A3FE-F88B-4903-8CE6-09790A82B8B2}" destId="{EFA78D15-EEFF-4EDF-BBAE-9106D9840CE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1FC23-8554-4A0D-A5DD-29A3AB46BC9C}" type="doc">
      <dgm:prSet loTypeId="urn:microsoft.com/office/officeart/2005/8/layout/venn1" loCatId="relationship" qsTypeId="urn:microsoft.com/office/officeart/2005/8/quickstyle/simple1" qsCatId="simple" csTypeId="urn:microsoft.com/office/officeart/2005/8/colors/accent1_2" csCatId="accent1" phldr="1"/>
      <dgm:spPr/>
    </dgm:pt>
    <dgm:pt modelId="{38E1A33D-5CA5-47C2-BB23-BDE5181FE4D4}">
      <dgm:prSet phldrT="[Text]"/>
      <dgm:spPr>
        <a:solidFill>
          <a:srgbClr val="FFFF00">
            <a:alpha val="50000"/>
          </a:srgbClr>
        </a:solidFill>
      </dgm:spPr>
      <dgm:t>
        <a:bodyPr/>
        <a:lstStyle/>
        <a:p>
          <a:r>
            <a:rPr lang="en-US" dirty="0"/>
            <a:t>Delivery System Factors</a:t>
          </a:r>
        </a:p>
      </dgm:t>
    </dgm:pt>
    <dgm:pt modelId="{EB272B1F-D842-43E3-B252-29F8379394DC}" type="parTrans" cxnId="{0B2D719F-9DAC-401A-BA56-8C53A912A602}">
      <dgm:prSet/>
      <dgm:spPr/>
      <dgm:t>
        <a:bodyPr/>
        <a:lstStyle/>
        <a:p>
          <a:endParaRPr lang="en-US"/>
        </a:p>
      </dgm:t>
    </dgm:pt>
    <dgm:pt modelId="{800B1E34-D89C-4846-AF17-648A0799276D}" type="sibTrans" cxnId="{0B2D719F-9DAC-401A-BA56-8C53A912A602}">
      <dgm:prSet/>
      <dgm:spPr/>
      <dgm:t>
        <a:bodyPr/>
        <a:lstStyle/>
        <a:p>
          <a:endParaRPr lang="en-US"/>
        </a:p>
      </dgm:t>
    </dgm:pt>
    <dgm:pt modelId="{E471E14E-05FC-498A-BA24-3C2B68D0A7E2}">
      <dgm:prSet phldrT="[Text]"/>
      <dgm:spPr>
        <a:solidFill>
          <a:srgbClr val="00B0F0">
            <a:alpha val="50000"/>
          </a:srgbClr>
        </a:solidFill>
      </dgm:spPr>
      <dgm:t>
        <a:bodyPr/>
        <a:lstStyle/>
        <a:p>
          <a:r>
            <a:rPr lang="en-US" dirty="0"/>
            <a:t>Ingredient</a:t>
          </a:r>
        </a:p>
        <a:p>
          <a:r>
            <a:rPr lang="en-US" dirty="0"/>
            <a:t>Factors</a:t>
          </a:r>
        </a:p>
      </dgm:t>
    </dgm:pt>
    <dgm:pt modelId="{9A389E62-6766-42C5-8BFE-3F25E2E37497}" type="parTrans" cxnId="{17F6072A-7DE8-4252-AF0B-9CFF2768F2FC}">
      <dgm:prSet/>
      <dgm:spPr/>
      <dgm:t>
        <a:bodyPr/>
        <a:lstStyle/>
        <a:p>
          <a:endParaRPr lang="en-US"/>
        </a:p>
      </dgm:t>
    </dgm:pt>
    <dgm:pt modelId="{339A90A1-A8A2-49AE-B1DB-F2E61DF625AF}" type="sibTrans" cxnId="{17F6072A-7DE8-4252-AF0B-9CFF2768F2FC}">
      <dgm:prSet/>
      <dgm:spPr/>
      <dgm:t>
        <a:bodyPr/>
        <a:lstStyle/>
        <a:p>
          <a:endParaRPr lang="en-US"/>
        </a:p>
      </dgm:t>
    </dgm:pt>
    <dgm:pt modelId="{CA1D3A35-945F-4558-9A9D-23E0225A688C}">
      <dgm:prSet phldrT="[Text]"/>
      <dgm:spPr>
        <a:solidFill>
          <a:srgbClr val="7030A0">
            <a:alpha val="50000"/>
          </a:srgbClr>
        </a:solidFill>
      </dgm:spPr>
      <dgm:t>
        <a:bodyPr/>
        <a:lstStyle/>
        <a:p>
          <a:r>
            <a:rPr lang="en-US" dirty="0"/>
            <a:t>Skin Factors</a:t>
          </a:r>
        </a:p>
      </dgm:t>
    </dgm:pt>
    <dgm:pt modelId="{DC02DB90-F37C-4B05-8D23-16760B70D1AE}" type="parTrans" cxnId="{9F48E504-52AE-4BF7-B758-0C367FF119C5}">
      <dgm:prSet/>
      <dgm:spPr/>
      <dgm:t>
        <a:bodyPr/>
        <a:lstStyle/>
        <a:p>
          <a:endParaRPr lang="en-US"/>
        </a:p>
      </dgm:t>
    </dgm:pt>
    <dgm:pt modelId="{454C8E4C-57E8-4398-868D-40132D837842}" type="sibTrans" cxnId="{9F48E504-52AE-4BF7-B758-0C367FF119C5}">
      <dgm:prSet/>
      <dgm:spPr/>
      <dgm:t>
        <a:bodyPr/>
        <a:lstStyle/>
        <a:p>
          <a:endParaRPr lang="en-US"/>
        </a:p>
      </dgm:t>
    </dgm:pt>
    <dgm:pt modelId="{29912E7A-5D68-40DB-A6B3-0D59E2A1CA7D}" type="pres">
      <dgm:prSet presAssocID="{78E1FC23-8554-4A0D-A5DD-29A3AB46BC9C}" presName="compositeShape" presStyleCnt="0">
        <dgm:presLayoutVars>
          <dgm:chMax val="7"/>
          <dgm:dir/>
          <dgm:resizeHandles val="exact"/>
        </dgm:presLayoutVars>
      </dgm:prSet>
      <dgm:spPr/>
    </dgm:pt>
    <dgm:pt modelId="{DF4319DA-AC1D-419E-A54C-7AAB8A1DE4AF}" type="pres">
      <dgm:prSet presAssocID="{38E1A33D-5CA5-47C2-BB23-BDE5181FE4D4}" presName="circ1" presStyleLbl="vennNode1" presStyleIdx="0" presStyleCnt="3"/>
      <dgm:spPr/>
      <dgm:t>
        <a:bodyPr/>
        <a:lstStyle/>
        <a:p>
          <a:endParaRPr lang="en-US"/>
        </a:p>
      </dgm:t>
    </dgm:pt>
    <dgm:pt modelId="{449D2CD8-031F-4062-8B09-6EB917B0A45B}" type="pres">
      <dgm:prSet presAssocID="{38E1A33D-5CA5-47C2-BB23-BDE5181FE4D4}" presName="circ1Tx" presStyleLbl="revTx" presStyleIdx="0" presStyleCnt="0">
        <dgm:presLayoutVars>
          <dgm:chMax val="0"/>
          <dgm:chPref val="0"/>
          <dgm:bulletEnabled val="1"/>
        </dgm:presLayoutVars>
      </dgm:prSet>
      <dgm:spPr/>
      <dgm:t>
        <a:bodyPr/>
        <a:lstStyle/>
        <a:p>
          <a:endParaRPr lang="en-US"/>
        </a:p>
      </dgm:t>
    </dgm:pt>
    <dgm:pt modelId="{916C20C8-C9C7-40EB-8C70-FC06EA420253}" type="pres">
      <dgm:prSet presAssocID="{E471E14E-05FC-498A-BA24-3C2B68D0A7E2}" presName="circ2" presStyleLbl="vennNode1" presStyleIdx="1" presStyleCnt="3"/>
      <dgm:spPr/>
      <dgm:t>
        <a:bodyPr/>
        <a:lstStyle/>
        <a:p>
          <a:endParaRPr lang="en-US"/>
        </a:p>
      </dgm:t>
    </dgm:pt>
    <dgm:pt modelId="{18F71E8C-E413-46A7-99D9-E1EF0B9A685D}" type="pres">
      <dgm:prSet presAssocID="{E471E14E-05FC-498A-BA24-3C2B68D0A7E2}" presName="circ2Tx" presStyleLbl="revTx" presStyleIdx="0" presStyleCnt="0">
        <dgm:presLayoutVars>
          <dgm:chMax val="0"/>
          <dgm:chPref val="0"/>
          <dgm:bulletEnabled val="1"/>
        </dgm:presLayoutVars>
      </dgm:prSet>
      <dgm:spPr/>
      <dgm:t>
        <a:bodyPr/>
        <a:lstStyle/>
        <a:p>
          <a:endParaRPr lang="en-US"/>
        </a:p>
      </dgm:t>
    </dgm:pt>
    <dgm:pt modelId="{3C9F238E-DCD6-4753-9BE6-F01E9EC204C5}" type="pres">
      <dgm:prSet presAssocID="{CA1D3A35-945F-4558-9A9D-23E0225A688C}" presName="circ3" presStyleLbl="vennNode1" presStyleIdx="2" presStyleCnt="3"/>
      <dgm:spPr/>
      <dgm:t>
        <a:bodyPr/>
        <a:lstStyle/>
        <a:p>
          <a:endParaRPr lang="en-US"/>
        </a:p>
      </dgm:t>
    </dgm:pt>
    <dgm:pt modelId="{3B01E218-1812-4AA5-A1E4-6B8CAD5594CC}" type="pres">
      <dgm:prSet presAssocID="{CA1D3A35-945F-4558-9A9D-23E0225A688C}" presName="circ3Tx" presStyleLbl="revTx" presStyleIdx="0" presStyleCnt="0">
        <dgm:presLayoutVars>
          <dgm:chMax val="0"/>
          <dgm:chPref val="0"/>
          <dgm:bulletEnabled val="1"/>
        </dgm:presLayoutVars>
      </dgm:prSet>
      <dgm:spPr/>
      <dgm:t>
        <a:bodyPr/>
        <a:lstStyle/>
        <a:p>
          <a:endParaRPr lang="en-US"/>
        </a:p>
      </dgm:t>
    </dgm:pt>
  </dgm:ptLst>
  <dgm:cxnLst>
    <dgm:cxn modelId="{36C1D455-4A36-48DE-8F5A-B5BE5DB0F1EC}" type="presOf" srcId="{CA1D3A35-945F-4558-9A9D-23E0225A688C}" destId="{3C9F238E-DCD6-4753-9BE6-F01E9EC204C5}" srcOrd="0" destOrd="0" presId="urn:microsoft.com/office/officeart/2005/8/layout/venn1"/>
    <dgm:cxn modelId="{43D0DD2E-C58B-4B81-9593-282DDC8647B8}" type="presOf" srcId="{38E1A33D-5CA5-47C2-BB23-BDE5181FE4D4}" destId="{449D2CD8-031F-4062-8B09-6EB917B0A45B}" srcOrd="1" destOrd="0" presId="urn:microsoft.com/office/officeart/2005/8/layout/venn1"/>
    <dgm:cxn modelId="{44B12A52-4C94-4CB3-8A74-5D4CBE175ED2}" type="presOf" srcId="{E471E14E-05FC-498A-BA24-3C2B68D0A7E2}" destId="{916C20C8-C9C7-40EB-8C70-FC06EA420253}" srcOrd="0" destOrd="0" presId="urn:microsoft.com/office/officeart/2005/8/layout/venn1"/>
    <dgm:cxn modelId="{155FEF71-92FC-4AB0-9ECF-D0BF3279B9DA}" type="presOf" srcId="{CA1D3A35-945F-4558-9A9D-23E0225A688C}" destId="{3B01E218-1812-4AA5-A1E4-6B8CAD5594CC}" srcOrd="1" destOrd="0" presId="urn:microsoft.com/office/officeart/2005/8/layout/venn1"/>
    <dgm:cxn modelId="{3DA12B4D-55D9-46C1-A1A5-B81D22775378}" type="presOf" srcId="{38E1A33D-5CA5-47C2-BB23-BDE5181FE4D4}" destId="{DF4319DA-AC1D-419E-A54C-7AAB8A1DE4AF}" srcOrd="0" destOrd="0" presId="urn:microsoft.com/office/officeart/2005/8/layout/venn1"/>
    <dgm:cxn modelId="{17F6072A-7DE8-4252-AF0B-9CFF2768F2FC}" srcId="{78E1FC23-8554-4A0D-A5DD-29A3AB46BC9C}" destId="{E471E14E-05FC-498A-BA24-3C2B68D0A7E2}" srcOrd="1" destOrd="0" parTransId="{9A389E62-6766-42C5-8BFE-3F25E2E37497}" sibTransId="{339A90A1-A8A2-49AE-B1DB-F2E61DF625AF}"/>
    <dgm:cxn modelId="{9F48E504-52AE-4BF7-B758-0C367FF119C5}" srcId="{78E1FC23-8554-4A0D-A5DD-29A3AB46BC9C}" destId="{CA1D3A35-945F-4558-9A9D-23E0225A688C}" srcOrd="2" destOrd="0" parTransId="{DC02DB90-F37C-4B05-8D23-16760B70D1AE}" sibTransId="{454C8E4C-57E8-4398-868D-40132D837842}"/>
    <dgm:cxn modelId="{0B2D719F-9DAC-401A-BA56-8C53A912A602}" srcId="{78E1FC23-8554-4A0D-A5DD-29A3AB46BC9C}" destId="{38E1A33D-5CA5-47C2-BB23-BDE5181FE4D4}" srcOrd="0" destOrd="0" parTransId="{EB272B1F-D842-43E3-B252-29F8379394DC}" sibTransId="{800B1E34-D89C-4846-AF17-648A0799276D}"/>
    <dgm:cxn modelId="{F2E04E3E-004F-4A4C-A558-66299BF0D6D8}" type="presOf" srcId="{78E1FC23-8554-4A0D-A5DD-29A3AB46BC9C}" destId="{29912E7A-5D68-40DB-A6B3-0D59E2A1CA7D}" srcOrd="0" destOrd="0" presId="urn:microsoft.com/office/officeart/2005/8/layout/venn1"/>
    <dgm:cxn modelId="{3944794F-8C4C-4F0D-AA57-A63F3124579D}" type="presOf" srcId="{E471E14E-05FC-498A-BA24-3C2B68D0A7E2}" destId="{18F71E8C-E413-46A7-99D9-E1EF0B9A685D}" srcOrd="1" destOrd="0" presId="urn:microsoft.com/office/officeart/2005/8/layout/venn1"/>
    <dgm:cxn modelId="{82D1D13A-F7C2-4E37-8C1E-99FBCC1F4368}" type="presParOf" srcId="{29912E7A-5D68-40DB-A6B3-0D59E2A1CA7D}" destId="{DF4319DA-AC1D-419E-A54C-7AAB8A1DE4AF}" srcOrd="0" destOrd="0" presId="urn:microsoft.com/office/officeart/2005/8/layout/venn1"/>
    <dgm:cxn modelId="{73673612-9576-4F84-A9D4-D4C9583BDC55}" type="presParOf" srcId="{29912E7A-5D68-40DB-A6B3-0D59E2A1CA7D}" destId="{449D2CD8-031F-4062-8B09-6EB917B0A45B}" srcOrd="1" destOrd="0" presId="urn:microsoft.com/office/officeart/2005/8/layout/venn1"/>
    <dgm:cxn modelId="{19C37D6D-D787-4C36-9220-90B829F14EA6}" type="presParOf" srcId="{29912E7A-5D68-40DB-A6B3-0D59E2A1CA7D}" destId="{916C20C8-C9C7-40EB-8C70-FC06EA420253}" srcOrd="2" destOrd="0" presId="urn:microsoft.com/office/officeart/2005/8/layout/venn1"/>
    <dgm:cxn modelId="{2ABCB200-CBD5-40EB-B435-F836748D122E}" type="presParOf" srcId="{29912E7A-5D68-40DB-A6B3-0D59E2A1CA7D}" destId="{18F71E8C-E413-46A7-99D9-E1EF0B9A685D}" srcOrd="3" destOrd="0" presId="urn:microsoft.com/office/officeart/2005/8/layout/venn1"/>
    <dgm:cxn modelId="{C2623511-C35C-437F-8517-29EF75B65667}" type="presParOf" srcId="{29912E7A-5D68-40DB-A6B3-0D59E2A1CA7D}" destId="{3C9F238E-DCD6-4753-9BE6-F01E9EC204C5}" srcOrd="4" destOrd="0" presId="urn:microsoft.com/office/officeart/2005/8/layout/venn1"/>
    <dgm:cxn modelId="{8B8506EC-38CA-4791-B23B-D2BEE7265662}" type="presParOf" srcId="{29912E7A-5D68-40DB-A6B3-0D59E2A1CA7D}" destId="{3B01E218-1812-4AA5-A1E4-6B8CAD5594C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F08E2-7F94-4DEB-A544-7974E0865EA7}">
      <dsp:nvSpPr>
        <dsp:cNvPr id="0" name=""/>
        <dsp:cNvSpPr/>
      </dsp:nvSpPr>
      <dsp:spPr>
        <a:xfrm>
          <a:off x="0" y="587243"/>
          <a:ext cx="4424127" cy="1769650"/>
        </a:xfrm>
        <a:prstGeom prst="leftRightRibb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B005D-7048-428C-A414-FF024DDF25E3}">
      <dsp:nvSpPr>
        <dsp:cNvPr id="0" name=""/>
        <dsp:cNvSpPr/>
      </dsp:nvSpPr>
      <dsp:spPr>
        <a:xfrm>
          <a:off x="530895" y="896931"/>
          <a:ext cx="1459961" cy="8671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lvl="0" algn="ctr" defTabSz="1778000">
            <a:lnSpc>
              <a:spcPct val="90000"/>
            </a:lnSpc>
            <a:spcBef>
              <a:spcPct val="0"/>
            </a:spcBef>
            <a:spcAft>
              <a:spcPct val="35000"/>
            </a:spcAft>
          </a:pPr>
          <a:r>
            <a:rPr lang="en-US" sz="4000" kern="1200" dirty="0"/>
            <a:t>Quo</a:t>
          </a:r>
        </a:p>
      </dsp:txBody>
      <dsp:txXfrm>
        <a:off x="530895" y="896931"/>
        <a:ext cx="1459961" cy="867128"/>
      </dsp:txXfrm>
    </dsp:sp>
    <dsp:sp modelId="{EFA78D15-EEFF-4EDF-BBAE-9106D9840CE2}">
      <dsp:nvSpPr>
        <dsp:cNvPr id="0" name=""/>
        <dsp:cNvSpPr/>
      </dsp:nvSpPr>
      <dsp:spPr>
        <a:xfrm>
          <a:off x="2212063" y="1180076"/>
          <a:ext cx="1725409" cy="8671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lvl="0" algn="ctr" defTabSz="1778000">
            <a:lnSpc>
              <a:spcPct val="90000"/>
            </a:lnSpc>
            <a:spcBef>
              <a:spcPct val="0"/>
            </a:spcBef>
            <a:spcAft>
              <a:spcPct val="35000"/>
            </a:spcAft>
          </a:pPr>
          <a:r>
            <a:rPr lang="en-US" sz="4000" kern="1200" dirty="0"/>
            <a:t>Vadis</a:t>
          </a:r>
        </a:p>
      </dsp:txBody>
      <dsp:txXfrm>
        <a:off x="2212063" y="1180076"/>
        <a:ext cx="1725409" cy="86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319DA-AC1D-419E-A54C-7AAB8A1DE4AF}">
      <dsp:nvSpPr>
        <dsp:cNvPr id="0" name=""/>
        <dsp:cNvSpPr/>
      </dsp:nvSpPr>
      <dsp:spPr>
        <a:xfrm>
          <a:off x="1828799" y="50799"/>
          <a:ext cx="2438400" cy="2438400"/>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t>Delivery System Factors</a:t>
          </a:r>
        </a:p>
      </dsp:txBody>
      <dsp:txXfrm>
        <a:off x="2153920" y="477519"/>
        <a:ext cx="1788160" cy="1097280"/>
      </dsp:txXfrm>
    </dsp:sp>
    <dsp:sp modelId="{916C20C8-C9C7-40EB-8C70-FC06EA420253}">
      <dsp:nvSpPr>
        <dsp:cNvPr id="0" name=""/>
        <dsp:cNvSpPr/>
      </dsp:nvSpPr>
      <dsp:spPr>
        <a:xfrm>
          <a:off x="2708656" y="1574800"/>
          <a:ext cx="2438400" cy="2438400"/>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t>Ingredient</a:t>
          </a:r>
        </a:p>
        <a:p>
          <a:pPr lvl="0" algn="ctr" defTabSz="1155700">
            <a:lnSpc>
              <a:spcPct val="90000"/>
            </a:lnSpc>
            <a:spcBef>
              <a:spcPct val="0"/>
            </a:spcBef>
            <a:spcAft>
              <a:spcPct val="35000"/>
            </a:spcAft>
          </a:pPr>
          <a:r>
            <a:rPr lang="en-US" sz="2600" kern="1200" dirty="0"/>
            <a:t>Factors</a:t>
          </a:r>
        </a:p>
      </dsp:txBody>
      <dsp:txXfrm>
        <a:off x="3454400" y="2204720"/>
        <a:ext cx="1463040" cy="1341120"/>
      </dsp:txXfrm>
    </dsp:sp>
    <dsp:sp modelId="{3C9F238E-DCD6-4753-9BE6-F01E9EC204C5}">
      <dsp:nvSpPr>
        <dsp:cNvPr id="0" name=""/>
        <dsp:cNvSpPr/>
      </dsp:nvSpPr>
      <dsp:spPr>
        <a:xfrm>
          <a:off x="948943" y="1574800"/>
          <a:ext cx="2438400" cy="2438400"/>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t>Skin Factors</a:t>
          </a:r>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86CB3-CC01-4712-BE37-A766791EEF05}" type="datetimeFigureOut">
              <a:rPr lang="en-US" smtClean="0"/>
              <a:t>7/31/2020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02F44-2010-41EA-9488-D0AEC445A696}" type="slidenum">
              <a:rPr lang="en-US" smtClean="0"/>
              <a:t>‹#›</a:t>
            </a:fld>
            <a:endParaRPr lang="en-US"/>
          </a:p>
        </p:txBody>
      </p:sp>
    </p:spTree>
    <p:extLst>
      <p:ext uri="{BB962C8B-B14F-4D97-AF65-F5344CB8AC3E}">
        <p14:creationId xmlns:p14="http://schemas.microsoft.com/office/powerpoint/2010/main" val="222422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ngress.gov/116/bills/hr748/BILLS-116hr748en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t>
            </a:r>
            <a:r>
              <a:rPr lang="en-US" baseline="0" dirty="0"/>
              <a:t>previously mentioned, this presentation shouldn’t be considered </a:t>
            </a:r>
            <a:r>
              <a:rPr lang="en-US" sz="1200" noProof="1"/>
              <a:t>statements of policy or recommendation by the US FDA.</a:t>
            </a:r>
          </a:p>
          <a:p>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210489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March 27, 2020, the President signed into law H.R. 748, “</a:t>
            </a:r>
            <a:r>
              <a:rPr lang="en-US" sz="1200" u="sng" kern="1200" dirty="0">
                <a:solidFill>
                  <a:schemeClr val="tx1"/>
                </a:solidFill>
                <a:effectLst/>
                <a:latin typeface="+mn-lt"/>
                <a:ea typeface="+mn-ea"/>
                <a:cs typeface="+mn-cs"/>
                <a:hlinkClick r:id="rId3"/>
              </a:rPr>
              <a:t>the Coronavirus Aid, Relief, and Economic Security Act</a:t>
            </a:r>
            <a:r>
              <a:rPr lang="en-US" sz="1200" kern="1200" dirty="0">
                <a:solidFill>
                  <a:schemeClr val="tx1"/>
                </a:solidFill>
                <a:effectLst/>
                <a:latin typeface="+mn-lt"/>
                <a:ea typeface="+mn-ea"/>
                <a:cs typeface="+mn-cs"/>
              </a:rPr>
              <a:t>” or the “CARES 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CARES Act includes </a:t>
            </a:r>
            <a:r>
              <a:rPr lang="en-US" dirty="0"/>
              <a:t>an</a:t>
            </a:r>
            <a:r>
              <a:rPr lang="en-US" sz="1200" kern="1200" dirty="0">
                <a:solidFill>
                  <a:schemeClr val="tx1"/>
                </a:solidFill>
                <a:effectLst/>
                <a:latin typeface="+mn-lt"/>
                <a:ea typeface="+mn-ea"/>
                <a:cs typeface="+mn-cs"/>
              </a:rPr>
              <a:t> important legislative initiative that reforms and modernizes the way OTC monograph drugs are regulated in the United States.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simplicity, we will refer to the regulatory framework under the CARES Act as OTC Monograph Reform, throughout this presentation.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136833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altLang="en-US" dirty="0"/>
              <a:t>The next question you may ask is how did we get these OTC monographs and why did the monograph system start?  </a:t>
            </a:r>
          </a:p>
          <a:p>
            <a:pPr defTabSz="931774"/>
            <a:endParaRPr lang="en-US" altLang="en-US" dirty="0"/>
          </a:p>
          <a:p>
            <a:pPr defTabSz="931774"/>
            <a:r>
              <a:rPr lang="en-US" altLang="en-US" dirty="0"/>
              <a:t>In brief, the OTC Drug Review was established in 1972, nearly 50 years ago, to address the safety and efficacy of hundreds of thousands of  OTC products that were on the market at that time.  The OTC drug review was a way to look at the safety and effectiveness of all the drugs on the OTC market without requiring each one to come to FDA and submit a separate New Drug Application. </a:t>
            </a:r>
          </a:p>
          <a:p>
            <a:pPr defTabSz="931774"/>
            <a:endParaRPr lang="en-US" altLang="en-US" dirty="0"/>
          </a:p>
          <a:p>
            <a:pPr defTabSz="931774"/>
            <a:r>
              <a:rPr lang="en-US" altLang="en-US" dirty="0"/>
              <a:t>The OTC drug review as it was in effect prior to passage of the CARES Act</a:t>
            </a:r>
            <a:r>
              <a:rPr lang="en-US" altLang="en-US" strike="sngStrike" dirty="0"/>
              <a:t> </a:t>
            </a:r>
            <a:r>
              <a:rPr lang="en-US" altLang="en-US" dirty="0"/>
              <a:t>consisted of a three-phase public rulemaking process to establish OTC monographs, which I’ll talk about on the next slide</a:t>
            </a:r>
          </a:p>
          <a:p>
            <a:pPr defTabSz="931774"/>
            <a:endParaRPr lang="en-US" altLang="en-US" dirty="0"/>
          </a:p>
          <a:p>
            <a:pPr defTabSz="931774"/>
            <a:endParaRPr lang="en-US" altLang="en-US" dirty="0"/>
          </a:p>
          <a:p>
            <a:pPr defTabSz="931774"/>
            <a:endParaRPr lang="en-US" altLang="en-US" dirty="0"/>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198432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effectLst/>
                <a:latin typeface="+mn-lt"/>
                <a:ea typeface="+mn-ea"/>
                <a:cs typeface="+mn-cs"/>
              </a:rPr>
              <a:t>As I previously mentioned, on March 27, 2020, the President signed into law H.R. 748, “</a:t>
            </a:r>
            <a:r>
              <a:rPr lang="en-US" sz="1200" u="sng" kern="1200" dirty="0">
                <a:effectLst/>
                <a:latin typeface="+mn-lt"/>
                <a:ea typeface="+mn-ea"/>
                <a:cs typeface="+mn-cs"/>
                <a:hlinkClick r:id="rId3">
                  <a:extLst>
                    <a:ext uri="{A12FA001-AC4F-418D-AE19-62706E023703}">
                      <ahyp:hlinkClr xmlns:ahyp="http://schemas.microsoft.com/office/drawing/2018/hyperlinkcolor" xmlns="" val="tx"/>
                    </a:ext>
                  </a:extLst>
                </a:hlinkClick>
              </a:rPr>
              <a:t>the Coronavirus Aid, Relief, and Economic Security Act</a:t>
            </a:r>
            <a:r>
              <a:rPr lang="en-US" sz="1200" kern="1200" dirty="0">
                <a:effectLst/>
                <a:latin typeface="+mn-lt"/>
                <a:ea typeface="+mn-ea"/>
                <a:cs typeface="+mn-cs"/>
              </a:rPr>
              <a:t>” or the “CARES Act”.</a:t>
            </a:r>
          </a:p>
          <a:p>
            <a:r>
              <a:rPr lang="en-US" sz="1200" kern="1200" dirty="0">
                <a:effectLst/>
                <a:latin typeface="+mn-lt"/>
                <a:ea typeface="+mn-ea"/>
                <a:cs typeface="+mn-cs"/>
              </a:rPr>
              <a:t>Subtitle F of the CARES act amends the </a:t>
            </a:r>
            <a:r>
              <a:rPr lang="en-US" sz="1200" b="0" kern="1200" dirty="0">
                <a:effectLst/>
                <a:latin typeface="+mn-lt"/>
                <a:ea typeface="+mn-ea"/>
                <a:cs typeface="+mn-cs"/>
              </a:rPr>
              <a:t>Federal </a:t>
            </a:r>
            <a:r>
              <a:rPr lang="en-US" sz="1200" kern="1200" dirty="0">
                <a:effectLst/>
                <a:latin typeface="+mn-lt"/>
                <a:ea typeface="+mn-ea"/>
                <a:cs typeface="+mn-cs"/>
              </a:rPr>
              <a:t>Food, Drug, and Cosmetic Act to modernize the OTC drug review and OTC monograph development process and provides FDA with User fees to support OTC monograph drug activities. </a:t>
            </a:r>
          </a:p>
          <a:p>
            <a:endParaRPr lang="en-US" sz="1200" kern="1200" dirty="0">
              <a:effectLst/>
              <a:latin typeface="+mn-lt"/>
              <a:ea typeface="+mn-ea"/>
              <a:cs typeface="+mn-cs"/>
            </a:endParaRPr>
          </a:p>
          <a:p>
            <a:r>
              <a:rPr lang="en-US" sz="1200" kern="1200" dirty="0">
                <a:effectLst/>
                <a:latin typeface="+mn-lt"/>
                <a:ea typeface="+mn-ea"/>
                <a:cs typeface="+mn-cs"/>
              </a:rPr>
              <a:t>In support of the law,</a:t>
            </a:r>
            <a:r>
              <a:rPr lang="en-US" sz="1200" strike="noStrike" kern="1200" dirty="0">
                <a:effectLst/>
                <a:latin typeface="+mn-lt"/>
                <a:ea typeface="+mn-ea"/>
                <a:cs typeface="+mn-cs"/>
              </a:rPr>
              <a:t> </a:t>
            </a:r>
            <a:r>
              <a:rPr lang="en-US" sz="1200" kern="1200" dirty="0">
                <a:effectLst/>
              </a:rPr>
              <a:t>a performance and goals document was drafted specifying timelines that FDA and industry mutually agreed to. </a:t>
            </a: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331317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D62120EB-63C3-41C7-81FA-CCB8CD5F95A8}" type="slidenum">
              <a:rPr lang="en-US" smtClean="0"/>
              <a:pPr/>
              <a:t>26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4"/>
            <a:ext cx="2133600" cy="365125"/>
          </a:xfrm>
        </p:spPr>
        <p:txBody>
          <a:bodyPr/>
          <a:lstStyle/>
          <a:p>
            <a:fld id="{A35E7002-303E-4016-82C7-49C11C4288F9}" type="datetime1">
              <a:rPr lang="en-US" smtClean="0">
                <a:solidFill>
                  <a:prstClr val="black">
                    <a:tint val="75000"/>
                  </a:prstClr>
                </a:solidFill>
              </a:rPr>
              <a:t>7/31/2020</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949" y="261425"/>
            <a:ext cx="2703422" cy="563312"/>
          </a:xfrm>
          <a:prstGeom prst="rect">
            <a:avLst/>
          </a:prstGeom>
        </p:spPr>
      </p:pic>
      <p:sp>
        <p:nvSpPr>
          <p:cNvPr id="9"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123473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4"/>
            <a:ext cx="2133600" cy="365125"/>
          </a:xfrm>
        </p:spPr>
        <p:txBody>
          <a:bodyPr/>
          <a:lstStyle/>
          <a:p>
            <a:fld id="{3C03011D-56F5-4102-A8DB-30C3BF2060A0}" type="datetime1">
              <a:rPr lang="en-US" smtClean="0">
                <a:solidFill>
                  <a:prstClr val="black">
                    <a:tint val="75000"/>
                  </a:prstClr>
                </a:solidFill>
              </a:rPr>
              <a:t>7/31/2020</a:t>
            </a:fld>
            <a:endParaRPr lang="en-US" dirty="0">
              <a:solidFill>
                <a:prstClr val="black">
                  <a:tint val="75000"/>
                </a:prstClr>
              </a:solidFill>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231472" y="5291169"/>
            <a:ext cx="620543" cy="743080"/>
          </a:xfrm>
          <a:prstGeom prst="rect">
            <a:avLst/>
          </a:prstGeom>
        </p:spPr>
      </p:pic>
      <p:sp>
        <p:nvSpPr>
          <p:cNvPr id="9" name="Footer Placeholder 4"/>
          <p:cNvSpPr>
            <a:spLocks noGrp="1"/>
          </p:cNvSpPr>
          <p:nvPr>
            <p:ph type="ftr" sz="quarter" idx="11"/>
          </p:nvPr>
        </p:nvSpPr>
        <p:spPr>
          <a:xfrm rot="5400000">
            <a:off x="-1161972" y="1451197"/>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8" name="TextBox 7"/>
          <p:cNvSpPr txBox="1"/>
          <p:nvPr userDrawn="1"/>
        </p:nvSpPr>
        <p:spPr>
          <a:xfrm rot="5400000">
            <a:off x="140288" y="6399300"/>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34659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7"/>
            <a:ext cx="2133600" cy="365125"/>
          </a:xfrm>
        </p:spPr>
        <p:txBody>
          <a:bodyPr/>
          <a:lstStyle/>
          <a:p>
            <a:fld id="{A852CEBB-5155-4E01-B140-BA19382C94A5}" type="datetime1">
              <a:rPr lang="en-US" smtClean="0">
                <a:solidFill>
                  <a:prstClr val="black">
                    <a:tint val="75000"/>
                  </a:prstClr>
                </a:solidFill>
              </a:rPr>
              <a:t>7/31/2020</a:t>
            </a:fld>
            <a:endParaRPr lang="en-US" dirty="0">
              <a:solidFill>
                <a:prstClr val="black">
                  <a:tint val="75000"/>
                </a:prstClr>
              </a:solidFill>
            </a:endParaRPr>
          </a:p>
        </p:txBody>
      </p:sp>
      <p:sp>
        <p:nvSpPr>
          <p:cNvPr id="7"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218890" y="5307878"/>
            <a:ext cx="620543" cy="743080"/>
          </a:xfrm>
          <a:prstGeom prst="rect">
            <a:avLst/>
          </a:prstGeom>
        </p:spPr>
      </p:pic>
      <p:sp>
        <p:nvSpPr>
          <p:cNvPr id="10" name="TextBox 9"/>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50482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4236" y="2648605"/>
            <a:ext cx="4198518" cy="874845"/>
          </a:xfrm>
          <a:prstGeom prst="rect">
            <a:avLst/>
          </a:prstGeom>
        </p:spPr>
      </p:pic>
    </p:spTree>
    <p:extLst>
      <p:ext uri="{BB962C8B-B14F-4D97-AF65-F5344CB8AC3E}">
        <p14:creationId xmlns:p14="http://schemas.microsoft.com/office/powerpoint/2010/main" val="121666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914400"/>
          </a:xfrm>
        </p:spPr>
        <p:txBody>
          <a:bodyPr/>
          <a:lstStyle/>
          <a:p>
            <a:r>
              <a:rPr lang="en-US"/>
              <a:t>Click to edit Master title style</a:t>
            </a:r>
          </a:p>
        </p:txBody>
      </p:sp>
      <p:sp>
        <p:nvSpPr>
          <p:cNvPr id="3" name="Text Placeholder 2"/>
          <p:cNvSpPr>
            <a:spLocks noGrp="1"/>
          </p:cNvSpPr>
          <p:nvPr>
            <p:ph type="body" sz="half" idx="1"/>
          </p:nvPr>
        </p:nvSpPr>
        <p:spPr>
          <a:xfrm>
            <a:off x="457200" y="1981208"/>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8"/>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7D8D3909-44C2-4C7B-844B-614D0F166FDC}" type="datetime1">
              <a:rPr lang="en-US" altLang="en-US" smtClean="0">
                <a:solidFill>
                  <a:prstClr val="black">
                    <a:tint val="75000"/>
                  </a:prstClr>
                </a:solidFill>
              </a:rPr>
              <a:t>7/31/2020</a:t>
            </a:fld>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cs typeface="+mn-cs"/>
              </a:defRPr>
            </a:lvl1pPr>
          </a:lstStyle>
          <a:p>
            <a:pPr>
              <a:defRPr/>
            </a:pPr>
            <a:r>
              <a:rPr lang="en-US" altLang="en-US">
                <a:solidFill>
                  <a:prstClr val="black">
                    <a:tint val="75000"/>
                  </a:prstClr>
                </a:solidFill>
              </a:rPr>
              <a:t>www.fda.gov</a:t>
            </a:r>
          </a:p>
        </p:txBody>
      </p:sp>
      <p:sp>
        <p:nvSpPr>
          <p:cNvPr id="7" name="Slide Number Placeholder 6"/>
          <p:cNvSpPr>
            <a:spLocks noGrp="1"/>
          </p:cNvSpPr>
          <p:nvPr>
            <p:ph type="sldNum" sz="quarter" idx="12"/>
          </p:nvPr>
        </p:nvSpPr>
        <p:spPr/>
        <p:txBody>
          <a:bodyPr/>
          <a:lstStyle>
            <a:lvl1pPr>
              <a:defRPr/>
            </a:lvl1pPr>
          </a:lstStyle>
          <a:p>
            <a:fld id="{1759980F-142F-4BA6-B488-D1B9BFAE01D1}"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7108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1"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2" y="2009779"/>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4"/>
            <a:ext cx="2133600" cy="365125"/>
          </a:xfrm>
        </p:spPr>
        <p:txBody>
          <a:bodyPr/>
          <a:lstStyle>
            <a:lvl1pPr algn="ctr">
              <a:defRPr/>
            </a:lvl1pPr>
          </a:lstStyle>
          <a:p>
            <a:fld id="{981DF739-5A9B-468F-8492-8DEFCD8FB2D3}" type="datetime1">
              <a:rPr lang="en-US" smtClean="0">
                <a:solidFill>
                  <a:prstClr val="black">
                    <a:tint val="75000"/>
                  </a:prstClr>
                </a:solidFill>
              </a:rPr>
              <a:t>7/31/2020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42500"/>
            <a:ext cx="620543" cy="743080"/>
          </a:xfrm>
          <a:prstGeom prst="rect">
            <a:avLst/>
          </a:prstGeom>
        </p:spPr>
      </p:pic>
      <p:sp>
        <p:nvSpPr>
          <p:cNvPr id="9" name="TextBox 8"/>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0721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9"/>
            <a:ext cx="2133600" cy="365125"/>
          </a:xfrm>
        </p:spPr>
        <p:txBody>
          <a:bodyPr/>
          <a:lstStyle/>
          <a:p>
            <a:fld id="{2C33EFA7-9E9E-4C30-8772-C1038835A351}" type="datetime1">
              <a:rPr lang="en-US" smtClean="0">
                <a:solidFill>
                  <a:prstClr val="black">
                    <a:tint val="75000"/>
                  </a:prstClr>
                </a:solidFill>
              </a:rPr>
              <a:t>7/31/2020</a:t>
            </a:fld>
            <a:endParaRPr lang="en-US" dirty="0">
              <a:solidFill>
                <a:prstClr val="black">
                  <a:tint val="75000"/>
                </a:prstClr>
              </a:solidFill>
            </a:endParaRPr>
          </a:p>
        </p:txBody>
      </p:sp>
      <p:sp>
        <p:nvSpPr>
          <p:cNvPr id="6"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96409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40"/>
            <a:ext cx="2133600" cy="365125"/>
          </a:xfrm>
        </p:spPr>
        <p:txBody>
          <a:bodyPr/>
          <a:lstStyle/>
          <a:p>
            <a:fld id="{73027C18-D4B7-4916-AB83-AA68447AF9B5}" type="datetime1">
              <a:rPr lang="en-US" smtClean="0">
                <a:solidFill>
                  <a:prstClr val="black">
                    <a:tint val="75000"/>
                  </a:prstClr>
                </a:solidFill>
              </a:rPr>
              <a:t>7/31/2020</a:t>
            </a:fld>
            <a:endParaRPr lang="en-US" dirty="0">
              <a:solidFill>
                <a:prstClr val="black">
                  <a:tint val="75000"/>
                </a:prstClr>
              </a:solidFill>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69796"/>
            <a:ext cx="620543" cy="743080"/>
          </a:xfrm>
          <a:prstGeom prst="rect">
            <a:avLst/>
          </a:prstGeom>
        </p:spPr>
      </p:pic>
      <p:sp>
        <p:nvSpPr>
          <p:cNvPr id="8"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10" name="TextBox 9"/>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31767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40"/>
            <a:ext cx="2133600" cy="365125"/>
          </a:xfrm>
        </p:spPr>
        <p:txBody>
          <a:bodyPr/>
          <a:lstStyle/>
          <a:p>
            <a:fld id="{3AE3F33C-D384-4669-B2AE-28167034A319}" type="datetime1">
              <a:rPr lang="en-US" smtClean="0">
                <a:solidFill>
                  <a:prstClr val="black">
                    <a:tint val="75000"/>
                  </a:prstClr>
                </a:solidFill>
              </a:rPr>
              <a:t>7/31/2020</a:t>
            </a:fld>
            <a:endParaRPr lang="en-US" dirty="0">
              <a:solidFill>
                <a:prstClr val="black">
                  <a:tint val="75000"/>
                </a:prstClr>
              </a:solidFill>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42500"/>
            <a:ext cx="620543" cy="743080"/>
          </a:xfrm>
          <a:prstGeom prst="rect">
            <a:avLst/>
          </a:prstGeom>
        </p:spPr>
      </p:pic>
      <p:sp>
        <p:nvSpPr>
          <p:cNvPr id="9"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11" name="TextBox 10"/>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83976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9"/>
            <a:ext cx="2133600" cy="365125"/>
          </a:xfrm>
        </p:spPr>
        <p:txBody>
          <a:bodyPr/>
          <a:lstStyle/>
          <a:p>
            <a:fld id="{5AAD0DE3-E2E9-4EC3-876A-7860F0E29ADD}" type="datetime1">
              <a:rPr lang="en-US" smtClean="0">
                <a:solidFill>
                  <a:prstClr val="black">
                    <a:tint val="75000"/>
                  </a:prstClr>
                </a:solidFill>
              </a:rPr>
              <a:t>7/31/2020</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42500"/>
            <a:ext cx="620543" cy="743080"/>
          </a:xfrm>
          <a:prstGeom prst="rect">
            <a:avLst/>
          </a:prstGeom>
        </p:spPr>
      </p:pic>
      <p:sp>
        <p:nvSpPr>
          <p:cNvPr id="11"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13" name="TextBox 12"/>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95662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53"/>
            <a:ext cx="2133600" cy="365125"/>
          </a:xfrm>
        </p:spPr>
        <p:txBody>
          <a:bodyPr/>
          <a:lstStyle/>
          <a:p>
            <a:fld id="{59058C82-270A-4E48-8290-7F814218C845}" type="datetime1">
              <a:rPr lang="en-US" smtClean="0">
                <a:solidFill>
                  <a:prstClr val="black">
                    <a:tint val="75000"/>
                  </a:prstClr>
                </a:solidFill>
              </a:rPr>
              <a:t>7/31/2020</a:t>
            </a:fld>
            <a:endParaRPr lang="en-US" dirty="0">
              <a:solidFill>
                <a:prstClr val="black">
                  <a:tint val="75000"/>
                </a:prstClr>
              </a:solidFill>
            </a:endParaRP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42500"/>
            <a:ext cx="620543" cy="743080"/>
          </a:xfrm>
          <a:prstGeom prst="rect">
            <a:avLst/>
          </a:prstGeom>
        </p:spPr>
      </p:pic>
      <p:sp>
        <p:nvSpPr>
          <p:cNvPr id="7"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9" name="TextBox 8"/>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97897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65513" y="6349341"/>
            <a:ext cx="2133600" cy="365125"/>
          </a:xfrm>
        </p:spPr>
        <p:txBody>
          <a:bodyPr/>
          <a:lstStyle/>
          <a:p>
            <a:fld id="{9FC6AA36-5D9E-4BAC-BFAD-9D23A34236C6}" type="datetime1">
              <a:rPr lang="en-US" smtClean="0">
                <a:solidFill>
                  <a:prstClr val="black">
                    <a:tint val="75000"/>
                  </a:prstClr>
                </a:solidFill>
              </a:rPr>
              <a:t>7/31/2020</a:t>
            </a:fld>
            <a:endParaRPr lang="en-US" dirty="0">
              <a:solidFill>
                <a:prstClr val="black">
                  <a:tint val="75000"/>
                </a:prstClr>
              </a:solidFill>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42500"/>
            <a:ext cx="620543" cy="743080"/>
          </a:xfrm>
          <a:prstGeom prst="rect">
            <a:avLst/>
          </a:prstGeom>
        </p:spPr>
      </p:pic>
      <p:sp>
        <p:nvSpPr>
          <p:cNvPr id="9"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11" name="TextBox 10"/>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78497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719014" y="6384929"/>
            <a:ext cx="2133600" cy="365125"/>
          </a:xfrm>
        </p:spPr>
        <p:txBody>
          <a:bodyPr/>
          <a:lstStyle/>
          <a:p>
            <a:fld id="{973B88ED-A433-4627-9DFC-7972A1ACCE40}" type="datetime1">
              <a:rPr lang="en-US" smtClean="0">
                <a:solidFill>
                  <a:prstClr val="black">
                    <a:tint val="75000"/>
                  </a:prstClr>
                </a:solidFill>
              </a:rPr>
              <a:t>7/31/2020</a:t>
            </a:fld>
            <a:endParaRPr lang="en-US" dirty="0">
              <a:solidFill>
                <a:prstClr val="black">
                  <a:tint val="75000"/>
                </a:prstClr>
              </a:solidFill>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2" y="242500"/>
            <a:ext cx="620543" cy="743080"/>
          </a:xfrm>
          <a:prstGeom prst="rect">
            <a:avLst/>
          </a:prstGeom>
        </p:spPr>
      </p:pic>
      <p:sp>
        <p:nvSpPr>
          <p:cNvPr id="9" name="Footer Placeholder 4"/>
          <p:cNvSpPr>
            <a:spLocks noGrp="1"/>
          </p:cNvSpPr>
          <p:nvPr>
            <p:ph type="ftr" sz="quarter" idx="11"/>
          </p:nvPr>
        </p:nvSpPr>
        <p:spPr>
          <a:xfrm>
            <a:off x="304800" y="6384929"/>
            <a:ext cx="2895600" cy="365125"/>
          </a:xfrm>
        </p:spPr>
        <p:txBody>
          <a:bodyPr/>
          <a:lstStyle/>
          <a:p>
            <a:pPr algn="l"/>
            <a:r>
              <a:rPr lang="en-US" b="1" dirty="0">
                <a:solidFill>
                  <a:srgbClr val="1F497D">
                    <a:lumMod val="60000"/>
                    <a:lumOff val="40000"/>
                  </a:srgbClr>
                </a:solidFill>
                <a:latin typeface="Helvetica"/>
                <a:cs typeface="Helvetica"/>
              </a:rPr>
              <a:t>www.fda.gov</a:t>
            </a:r>
          </a:p>
        </p:txBody>
      </p:sp>
      <p:sp>
        <p:nvSpPr>
          <p:cNvPr id="11" name="TextBox 10"/>
          <p:cNvSpPr txBox="1"/>
          <p:nvPr userDrawn="1"/>
        </p:nvSpPr>
        <p:spPr>
          <a:xfrm>
            <a:off x="8594469" y="6409775"/>
            <a:ext cx="325730" cy="230832"/>
          </a:xfrm>
          <a:prstGeom prst="rect">
            <a:avLst/>
          </a:prstGeom>
          <a:noFill/>
        </p:spPr>
        <p:txBody>
          <a:bodyPr wrap="none" rtlCol="0">
            <a:spAutoFit/>
          </a:bodyPr>
          <a:lstStyle/>
          <a:p>
            <a:pPr algn="r" defTabSz="342900"/>
            <a:fld id="{42D067E6-6582-4AD4-8521-F7089C370E58}" type="slidenum">
              <a:rPr lang="en-US" sz="900">
                <a:solidFill>
                  <a:srgbClr val="1F497D">
                    <a:lumMod val="60000"/>
                    <a:lumOff val="40000"/>
                  </a:srgbClr>
                </a:solidFill>
                <a:latin typeface="Helvetica"/>
                <a:cs typeface="Helvetica"/>
              </a:rPr>
              <a:pPr algn="r" defTabSz="342900"/>
              <a:t>‹#›</a:t>
            </a:fld>
            <a:endParaRPr lang="en-US" sz="9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5154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BBF2E6C-4EF7-41EF-A6F1-F215EF73AFBC}" type="datetime1">
              <a:rPr lang="en-US" smtClean="0">
                <a:solidFill>
                  <a:prstClr val="black">
                    <a:tint val="75000"/>
                  </a:prstClr>
                </a:solidFill>
                <a:cs typeface="Arial" charset="0"/>
              </a:rPr>
              <a:t>7/31/2020</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r>
              <a:rPr lang="en-US">
                <a:solidFill>
                  <a:prstClr val="black">
                    <a:tint val="75000"/>
                  </a:prstClr>
                </a:solidFill>
                <a:cs typeface="Arial" charset="0"/>
              </a:rPr>
              <a:t>www.fda.gov</a:t>
            </a:r>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D871F5F-C8AF-484B-B19A-A0CBCE8C7764}" type="slidenum">
              <a:rPr lang="en-US" smtClean="0">
                <a:solidFill>
                  <a:prstClr val="black">
                    <a:tint val="75000"/>
                  </a:prstClr>
                </a:solidFill>
                <a:cs typeface="Arial" charset="0"/>
              </a:rPr>
              <a:pPr defTabSz="3429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3885211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dinosaur-extinct-prehistoric-47903/"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pharmacy.umaryland.edu/centers/cersievents/topical/agend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03194"/>
            <a:ext cx="9144000" cy="35480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b="1" dirty="0">
                <a:solidFill>
                  <a:prstClr val="white"/>
                </a:solidFill>
                <a:latin typeface="Calibri"/>
              </a:rPr>
              <a:t>Topical Drug Development – Evolution of Science and Regulatory Policy II ---- July 23-24, 2020</a:t>
            </a:r>
          </a:p>
        </p:txBody>
      </p:sp>
      <p:sp>
        <p:nvSpPr>
          <p:cNvPr id="6" name="Title 5"/>
          <p:cNvSpPr>
            <a:spLocks noGrp="1"/>
          </p:cNvSpPr>
          <p:nvPr>
            <p:ph type="ctrTitle"/>
          </p:nvPr>
        </p:nvSpPr>
        <p:spPr/>
        <p:txBody>
          <a:bodyPr>
            <a:normAutofit/>
          </a:bodyPr>
          <a:lstStyle/>
          <a:p>
            <a:r>
              <a:rPr lang="en-US" b="1" dirty="0"/>
              <a:t>FDA Welcome and Overview </a:t>
            </a:r>
          </a:p>
        </p:txBody>
      </p:sp>
      <p:sp>
        <p:nvSpPr>
          <p:cNvPr id="7" name="Subtitle 6"/>
          <p:cNvSpPr>
            <a:spLocks noGrp="1"/>
          </p:cNvSpPr>
          <p:nvPr>
            <p:ph type="subTitle" idx="1"/>
          </p:nvPr>
        </p:nvSpPr>
        <p:spPr>
          <a:xfrm>
            <a:off x="1371600" y="3976229"/>
            <a:ext cx="6400800" cy="1669715"/>
          </a:xfrm>
        </p:spPr>
        <p:txBody>
          <a:bodyPr>
            <a:normAutofit lnSpcReduction="10000"/>
          </a:bodyPr>
          <a:lstStyle/>
          <a:p>
            <a:r>
              <a:rPr lang="en-US" altLang="en-US" sz="1800" b="1" dirty="0">
                <a:solidFill>
                  <a:schemeClr val="tx1"/>
                </a:solidFill>
              </a:rPr>
              <a:t>E. Dennis Bashaw, PharmD.</a:t>
            </a:r>
          </a:p>
          <a:p>
            <a:r>
              <a:rPr lang="en-US" altLang="en-US" sz="1800" b="1" dirty="0">
                <a:solidFill>
                  <a:schemeClr val="accent1">
                    <a:lumMod val="75000"/>
                  </a:schemeClr>
                </a:solidFill>
              </a:rPr>
              <a:t>Senior Science Advisor</a:t>
            </a:r>
          </a:p>
          <a:p>
            <a:r>
              <a:rPr lang="en-US" altLang="en-US" sz="1800" b="1" dirty="0">
                <a:solidFill>
                  <a:schemeClr val="accent1">
                    <a:lumMod val="75000"/>
                  </a:schemeClr>
                </a:solidFill>
              </a:rPr>
              <a:t>Office of Clinical Pharmacology</a:t>
            </a:r>
          </a:p>
          <a:p>
            <a:r>
              <a:rPr lang="en-US" altLang="en-US" sz="1800" b="1" dirty="0">
                <a:solidFill>
                  <a:schemeClr val="accent1">
                    <a:lumMod val="75000"/>
                  </a:schemeClr>
                </a:solidFill>
              </a:rPr>
              <a:t>Office of Translational Sciences</a:t>
            </a:r>
          </a:p>
          <a:p>
            <a:r>
              <a:rPr lang="en-US" altLang="en-US" sz="1800" b="1" dirty="0">
                <a:solidFill>
                  <a:schemeClr val="accent1">
                    <a:lumMod val="75000"/>
                  </a:schemeClr>
                </a:solidFill>
              </a:rPr>
              <a:t>US Food and Drug Administration</a:t>
            </a:r>
          </a:p>
        </p:txBody>
      </p:sp>
      <p:pic>
        <p:nvPicPr>
          <p:cNvPr id="4" name="Picture 3">
            <a:extLst>
              <a:ext uri="{FF2B5EF4-FFF2-40B4-BE49-F238E27FC236}">
                <a16:creationId xmlns:a16="http://schemas.microsoft.com/office/drawing/2014/main" id="{7EB61736-3C7C-4486-9D41-A40BB7BCB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5648"/>
            <a:ext cx="2329999" cy="3257546"/>
          </a:xfrm>
          <a:prstGeom prst="rect">
            <a:avLst/>
          </a:prstGeom>
        </p:spPr>
      </p:pic>
    </p:spTree>
    <p:extLst>
      <p:ext uri="{BB962C8B-B14F-4D97-AF65-F5344CB8AC3E}">
        <p14:creationId xmlns:p14="http://schemas.microsoft.com/office/powerpoint/2010/main" val="63220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CF09-1946-4C89-8FF9-93A7219CBBEA}"/>
              </a:ext>
            </a:extLst>
          </p:cNvPr>
          <p:cNvSpPr>
            <a:spLocks noGrp="1"/>
          </p:cNvSpPr>
          <p:nvPr>
            <p:ph type="title"/>
          </p:nvPr>
        </p:nvSpPr>
        <p:spPr>
          <a:xfrm>
            <a:off x="-110260" y="242371"/>
            <a:ext cx="8509103" cy="727113"/>
          </a:xfrm>
        </p:spPr>
        <p:txBody>
          <a:bodyPr>
            <a:noAutofit/>
          </a:bodyPr>
          <a:lstStyle/>
          <a:p>
            <a:r>
              <a:rPr lang="en-US" sz="4000" dirty="0">
                <a:solidFill>
                  <a:srgbClr val="0070C0"/>
                </a:solidFill>
              </a:rPr>
              <a:t>OTC Drug Review Prior to CARES Act</a:t>
            </a:r>
          </a:p>
        </p:txBody>
      </p:sp>
      <p:sp>
        <p:nvSpPr>
          <p:cNvPr id="3" name="Content Placeholder 2">
            <a:extLst>
              <a:ext uri="{FF2B5EF4-FFF2-40B4-BE49-F238E27FC236}">
                <a16:creationId xmlns:a16="http://schemas.microsoft.com/office/drawing/2014/main" id="{1C6C3157-42B9-4CDB-B3FF-699F49A4FB61}"/>
              </a:ext>
            </a:extLst>
          </p:cNvPr>
          <p:cNvSpPr>
            <a:spLocks noGrp="1"/>
          </p:cNvSpPr>
          <p:nvPr>
            <p:ph idx="1"/>
          </p:nvPr>
        </p:nvSpPr>
        <p:spPr>
          <a:xfrm>
            <a:off x="323850" y="1355076"/>
            <a:ext cx="8509103" cy="3769186"/>
          </a:xfrm>
        </p:spPr>
        <p:txBody>
          <a:bodyPr>
            <a:normAutofit/>
          </a:bodyPr>
          <a:lstStyle/>
          <a:p>
            <a:r>
              <a:rPr lang="en-US" dirty="0"/>
              <a:t>Began in 1972 to evaluate the safety and effectiveness of OTC drug products marketed in the United States before May 11, 1972 </a:t>
            </a:r>
          </a:p>
          <a:p>
            <a:r>
              <a:rPr lang="en-US" dirty="0"/>
              <a:t>Established GRASE* conditions for each OTC therapeutic drug class in the form of OTC monographs</a:t>
            </a:r>
          </a:p>
          <a:p>
            <a:r>
              <a:rPr lang="en-US" dirty="0"/>
              <a:t>Three-phase public rulemaking process to establish the OTC monographs</a:t>
            </a:r>
          </a:p>
          <a:p>
            <a:r>
              <a:rPr lang="en-US" dirty="0"/>
              <a:t>In effect until the CARES Act was passed in March 2020</a:t>
            </a:r>
          </a:p>
        </p:txBody>
      </p:sp>
      <p:sp>
        <p:nvSpPr>
          <p:cNvPr id="4" name="TextBox 3">
            <a:extLst>
              <a:ext uri="{FF2B5EF4-FFF2-40B4-BE49-F238E27FC236}">
                <a16:creationId xmlns:a16="http://schemas.microsoft.com/office/drawing/2014/main" id="{6B2ACC80-29FD-432D-8FA7-95C3162F5BE1}"/>
              </a:ext>
            </a:extLst>
          </p:cNvPr>
          <p:cNvSpPr txBox="1"/>
          <p:nvPr/>
        </p:nvSpPr>
        <p:spPr>
          <a:xfrm>
            <a:off x="579422" y="6295818"/>
            <a:ext cx="4268669" cy="369332"/>
          </a:xfrm>
          <a:prstGeom prst="rect">
            <a:avLst/>
          </a:prstGeom>
          <a:noFill/>
        </p:spPr>
        <p:txBody>
          <a:bodyPr wrap="none" rtlCol="0">
            <a:spAutoFit/>
          </a:bodyPr>
          <a:lstStyle/>
          <a:p>
            <a:r>
              <a:rPr lang="en-US" dirty="0">
                <a:solidFill>
                  <a:schemeClr val="accent2"/>
                </a:solidFill>
              </a:rPr>
              <a:t>*Generally Recognized as Safe and Effective</a:t>
            </a:r>
          </a:p>
        </p:txBody>
      </p:sp>
    </p:spTree>
    <p:extLst>
      <p:ext uri="{BB962C8B-B14F-4D97-AF65-F5344CB8AC3E}">
        <p14:creationId xmlns:p14="http://schemas.microsoft.com/office/powerpoint/2010/main" val="395530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1186-31D2-48A1-AC2E-C855973FF827}"/>
              </a:ext>
            </a:extLst>
          </p:cNvPr>
          <p:cNvSpPr>
            <a:spLocks noGrp="1"/>
          </p:cNvSpPr>
          <p:nvPr>
            <p:ph type="title"/>
          </p:nvPr>
        </p:nvSpPr>
        <p:spPr>
          <a:xfrm>
            <a:off x="323849" y="242371"/>
            <a:ext cx="8509103" cy="749147"/>
          </a:xfrm>
        </p:spPr>
        <p:txBody>
          <a:bodyPr>
            <a:noAutofit/>
          </a:bodyPr>
          <a:lstStyle/>
          <a:p>
            <a:r>
              <a:rPr lang="en-US" sz="4000" dirty="0">
                <a:solidFill>
                  <a:srgbClr val="0070C0"/>
                </a:solidFill>
              </a:rPr>
              <a:t>CARES Act</a:t>
            </a:r>
          </a:p>
        </p:txBody>
      </p:sp>
      <p:sp>
        <p:nvSpPr>
          <p:cNvPr id="3" name="Content Placeholder 2">
            <a:extLst>
              <a:ext uri="{FF2B5EF4-FFF2-40B4-BE49-F238E27FC236}">
                <a16:creationId xmlns:a16="http://schemas.microsoft.com/office/drawing/2014/main" id="{A8EA8962-A366-414E-B71B-35AF14997C23}"/>
              </a:ext>
            </a:extLst>
          </p:cNvPr>
          <p:cNvSpPr>
            <a:spLocks noGrp="1"/>
          </p:cNvSpPr>
          <p:nvPr>
            <p:ph idx="1"/>
          </p:nvPr>
        </p:nvSpPr>
        <p:spPr>
          <a:xfrm>
            <a:off x="323850" y="1421177"/>
            <a:ext cx="8509103" cy="4874642"/>
          </a:xfrm>
        </p:spPr>
        <p:txBody>
          <a:bodyPr>
            <a:normAutofit/>
          </a:bodyPr>
          <a:lstStyle/>
          <a:p>
            <a:r>
              <a:rPr lang="en-US" dirty="0"/>
              <a:t>The CARES Act amends the FD&amp;C Act to</a:t>
            </a:r>
          </a:p>
          <a:p>
            <a:pPr lvl="1"/>
            <a:r>
              <a:rPr lang="en-US" dirty="0"/>
              <a:t>Modernize the OTC drug review and </a:t>
            </a:r>
            <a:br>
              <a:rPr lang="en-US" dirty="0"/>
            </a:br>
            <a:r>
              <a:rPr lang="en-US" dirty="0"/>
              <a:t>OTC monograph drug development process</a:t>
            </a:r>
          </a:p>
          <a:p>
            <a:pPr lvl="1"/>
            <a:r>
              <a:rPr lang="en-US" dirty="0"/>
              <a:t>Provide FDA with the authority to collect user fees dedicated to OTC monograph drug activities</a:t>
            </a:r>
          </a:p>
          <a:p>
            <a:pPr lvl="1"/>
            <a:endParaRPr lang="en-US" sz="1600" dirty="0"/>
          </a:p>
          <a:p>
            <a:r>
              <a:rPr lang="en-US" dirty="0"/>
              <a:t>Over-the-Counter Monograph User Fee Program Performance Goals and Procedures Document</a:t>
            </a:r>
          </a:p>
          <a:p>
            <a:pPr lvl="1"/>
            <a:r>
              <a:rPr lang="en-US" dirty="0"/>
              <a:t>Specifies FDA and industry mutually agreed upon timelines </a:t>
            </a:r>
          </a:p>
          <a:p>
            <a:pPr lvl="1"/>
            <a:endParaRPr lang="en-US" dirty="0"/>
          </a:p>
          <a:p>
            <a:endParaRPr lang="en-US" dirty="0"/>
          </a:p>
        </p:txBody>
      </p:sp>
    </p:spTree>
    <p:extLst>
      <p:ext uri="{BB962C8B-B14F-4D97-AF65-F5344CB8AC3E}">
        <p14:creationId xmlns:p14="http://schemas.microsoft.com/office/powerpoint/2010/main" val="222837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C927-66C1-42C4-9926-BFF348E10069}"/>
              </a:ext>
            </a:extLst>
          </p:cNvPr>
          <p:cNvSpPr>
            <a:spLocks noGrp="1"/>
          </p:cNvSpPr>
          <p:nvPr>
            <p:ph type="title"/>
          </p:nvPr>
        </p:nvSpPr>
        <p:spPr>
          <a:xfrm>
            <a:off x="256310" y="176820"/>
            <a:ext cx="8509103" cy="926020"/>
          </a:xfrm>
        </p:spPr>
        <p:txBody>
          <a:bodyPr>
            <a:normAutofit/>
          </a:bodyPr>
          <a:lstStyle/>
          <a:p>
            <a:r>
              <a:rPr lang="en-US" sz="4000" dirty="0">
                <a:solidFill>
                  <a:srgbClr val="0070C0"/>
                </a:solidFill>
              </a:rPr>
              <a:t>What Will Not Be Covered Today</a:t>
            </a:r>
          </a:p>
        </p:txBody>
      </p:sp>
      <p:sp>
        <p:nvSpPr>
          <p:cNvPr id="3" name="Content Placeholder 2">
            <a:extLst>
              <a:ext uri="{FF2B5EF4-FFF2-40B4-BE49-F238E27FC236}">
                <a16:creationId xmlns:a16="http://schemas.microsoft.com/office/drawing/2014/main" id="{827CA080-633F-476E-AC78-D82410733C7E}"/>
              </a:ext>
            </a:extLst>
          </p:cNvPr>
          <p:cNvSpPr>
            <a:spLocks noGrp="1"/>
          </p:cNvSpPr>
          <p:nvPr>
            <p:ph idx="1"/>
          </p:nvPr>
        </p:nvSpPr>
        <p:spPr>
          <a:xfrm>
            <a:off x="323851" y="1631020"/>
            <a:ext cx="8509103" cy="1704971"/>
          </a:xfrm>
        </p:spPr>
        <p:txBody>
          <a:bodyPr>
            <a:normAutofit fontScale="92500" lnSpcReduction="10000"/>
          </a:bodyPr>
          <a:lstStyle/>
          <a:p>
            <a:r>
              <a:rPr lang="en-US" dirty="0"/>
              <a:t>A discussion of the impact of the CARES Act on topical product development for the OTC space is beyond the scope of this workshop.  </a:t>
            </a:r>
          </a:p>
          <a:p>
            <a:r>
              <a:rPr lang="en-US" dirty="0"/>
              <a:t>The FDA Small Business Industry Assistance (SBIA) Program has posted a video overview of the CARES Act as it relates to monograph reform online (6/1/2020):</a:t>
            </a:r>
          </a:p>
        </p:txBody>
      </p:sp>
      <p:pic>
        <p:nvPicPr>
          <p:cNvPr id="4" name="Picture 3">
            <a:extLst>
              <a:ext uri="{FF2B5EF4-FFF2-40B4-BE49-F238E27FC236}">
                <a16:creationId xmlns:a16="http://schemas.microsoft.com/office/drawing/2014/main" id="{751F3218-ACCD-42AA-ABFF-5CF13D0131CE}"/>
              </a:ext>
            </a:extLst>
          </p:cNvPr>
          <p:cNvPicPr>
            <a:picLocks noChangeAspect="1"/>
          </p:cNvPicPr>
          <p:nvPr/>
        </p:nvPicPr>
        <p:blipFill>
          <a:blip r:embed="rId2"/>
          <a:stretch>
            <a:fillRect/>
          </a:stretch>
        </p:blipFill>
        <p:spPr>
          <a:xfrm>
            <a:off x="6403" y="3864172"/>
            <a:ext cx="9144000" cy="1560871"/>
          </a:xfrm>
          <a:prstGeom prst="rect">
            <a:avLst/>
          </a:prstGeom>
        </p:spPr>
      </p:pic>
      <p:sp>
        <p:nvSpPr>
          <p:cNvPr id="5" name="Rectangle 4">
            <a:extLst>
              <a:ext uri="{FF2B5EF4-FFF2-40B4-BE49-F238E27FC236}">
                <a16:creationId xmlns:a16="http://schemas.microsoft.com/office/drawing/2014/main" id="{E3B8AD4E-7BF4-4B02-83FF-29299F172647}"/>
              </a:ext>
            </a:extLst>
          </p:cNvPr>
          <p:cNvSpPr/>
          <p:nvPr/>
        </p:nvSpPr>
        <p:spPr>
          <a:xfrm>
            <a:off x="1788443" y="5574466"/>
            <a:ext cx="5444836" cy="369332"/>
          </a:xfrm>
          <a:prstGeom prst="rect">
            <a:avLst/>
          </a:prstGeom>
        </p:spPr>
        <p:txBody>
          <a:bodyPr wrap="square">
            <a:spAutoFit/>
          </a:bodyPr>
          <a:lstStyle/>
          <a:p>
            <a:r>
              <a:rPr lang="en-US" dirty="0">
                <a:solidFill>
                  <a:srgbClr val="7030A0"/>
                </a:solidFill>
              </a:rPr>
              <a:t>https://www.youtube.com/watch?v=88gZr0RDoww</a:t>
            </a:r>
          </a:p>
        </p:txBody>
      </p:sp>
    </p:spTree>
    <p:extLst>
      <p:ext uri="{BB962C8B-B14F-4D97-AF65-F5344CB8AC3E}">
        <p14:creationId xmlns:p14="http://schemas.microsoft.com/office/powerpoint/2010/main" val="280019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62D3-AC5D-4CBE-B14C-266533890784}"/>
              </a:ext>
            </a:extLst>
          </p:cNvPr>
          <p:cNvSpPr>
            <a:spLocks noGrp="1"/>
          </p:cNvSpPr>
          <p:nvPr>
            <p:ph type="title"/>
          </p:nvPr>
        </p:nvSpPr>
        <p:spPr>
          <a:xfrm>
            <a:off x="375806" y="192406"/>
            <a:ext cx="8509103" cy="926020"/>
          </a:xfrm>
        </p:spPr>
        <p:txBody>
          <a:bodyPr/>
          <a:lstStyle/>
          <a:p>
            <a:r>
              <a:rPr lang="en-US" dirty="0">
                <a:solidFill>
                  <a:srgbClr val="0070C0"/>
                </a:solidFill>
              </a:rPr>
              <a:t>What Will Be Covered Over the Two Days</a:t>
            </a:r>
          </a:p>
        </p:txBody>
      </p:sp>
      <p:sp>
        <p:nvSpPr>
          <p:cNvPr id="3" name="Content Placeholder 2">
            <a:extLst>
              <a:ext uri="{FF2B5EF4-FFF2-40B4-BE49-F238E27FC236}">
                <a16:creationId xmlns:a16="http://schemas.microsoft.com/office/drawing/2014/main" id="{F15AD1DF-8B08-49D1-8CE6-B9DDFFF7EAE1}"/>
              </a:ext>
            </a:extLst>
          </p:cNvPr>
          <p:cNvSpPr>
            <a:spLocks noGrp="1"/>
          </p:cNvSpPr>
          <p:nvPr>
            <p:ph idx="1"/>
          </p:nvPr>
        </p:nvSpPr>
        <p:spPr>
          <a:xfrm>
            <a:off x="317448" y="1323258"/>
            <a:ext cx="8509103" cy="3429811"/>
          </a:xfrm>
        </p:spPr>
        <p:txBody>
          <a:bodyPr/>
          <a:lstStyle/>
          <a:p>
            <a:r>
              <a:rPr lang="en-US" dirty="0"/>
              <a:t>Computational models of drug absorption</a:t>
            </a:r>
          </a:p>
          <a:p>
            <a:r>
              <a:rPr lang="en-US" dirty="0"/>
              <a:t>Use of in vitro methods</a:t>
            </a:r>
          </a:p>
          <a:p>
            <a:r>
              <a:rPr lang="en-US" dirty="0"/>
              <a:t>Bioequivalence assessment via characterization based approaches</a:t>
            </a:r>
          </a:p>
          <a:p>
            <a:r>
              <a:rPr lang="en-US" dirty="0"/>
              <a:t>The combining of different methods (in vitro and MUsT) to present a fuller picture of absorption  </a:t>
            </a:r>
          </a:p>
          <a:p>
            <a:r>
              <a:rPr lang="en-US" dirty="0"/>
              <a:t>A clinical perspective</a:t>
            </a:r>
          </a:p>
          <a:p>
            <a:r>
              <a:rPr lang="en-US" dirty="0"/>
              <a:t>FDA sponsored and conducted research</a:t>
            </a:r>
          </a:p>
        </p:txBody>
      </p:sp>
      <p:graphicFrame>
        <p:nvGraphicFramePr>
          <p:cNvPr id="4" name="Diagram 3">
            <a:extLst>
              <a:ext uri="{FF2B5EF4-FFF2-40B4-BE49-F238E27FC236}">
                <a16:creationId xmlns:a16="http://schemas.microsoft.com/office/drawing/2014/main" id="{9B0837D4-5E9A-41B4-8F1B-97B4503E74D0}"/>
              </a:ext>
            </a:extLst>
          </p:cNvPr>
          <p:cNvGraphicFramePr/>
          <p:nvPr>
            <p:extLst>
              <p:ext uri="{D42A27DB-BD31-4B8C-83A1-F6EECF244321}">
                <p14:modId xmlns:p14="http://schemas.microsoft.com/office/powerpoint/2010/main" val="1081066996"/>
              </p:ext>
            </p:extLst>
          </p:nvPr>
        </p:nvGraphicFramePr>
        <p:xfrm>
          <a:off x="2435381" y="4164593"/>
          <a:ext cx="4424127" cy="29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91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45985E-EA87-4C37-B952-D43D4149C448}"/>
              </a:ext>
            </a:extLst>
          </p:cNvPr>
          <p:cNvPicPr>
            <a:picLocks noChangeAspect="1"/>
          </p:cNvPicPr>
          <p:nvPr/>
        </p:nvPicPr>
        <p:blipFill>
          <a:blip r:embed="rId2"/>
          <a:stretch>
            <a:fillRect/>
          </a:stretch>
        </p:blipFill>
        <p:spPr>
          <a:xfrm>
            <a:off x="3500437" y="1526346"/>
            <a:ext cx="2143125" cy="2133600"/>
          </a:xfrm>
          <a:prstGeom prst="rect">
            <a:avLst/>
          </a:prstGeom>
        </p:spPr>
      </p:pic>
      <p:sp>
        <p:nvSpPr>
          <p:cNvPr id="3" name="Title 2">
            <a:extLst>
              <a:ext uri="{FF2B5EF4-FFF2-40B4-BE49-F238E27FC236}">
                <a16:creationId xmlns:a16="http://schemas.microsoft.com/office/drawing/2014/main" id="{03FEC245-0B52-42EE-85F8-F3D24FF26528}"/>
              </a:ext>
            </a:extLst>
          </p:cNvPr>
          <p:cNvSpPr>
            <a:spLocks noGrp="1"/>
          </p:cNvSpPr>
          <p:nvPr>
            <p:ph type="title"/>
          </p:nvPr>
        </p:nvSpPr>
        <p:spPr>
          <a:xfrm>
            <a:off x="523818" y="4406904"/>
            <a:ext cx="8096361" cy="1362075"/>
          </a:xfrm>
        </p:spPr>
        <p:txBody>
          <a:bodyPr/>
          <a:lstStyle/>
          <a:p>
            <a:r>
              <a:rPr lang="en-US" dirty="0"/>
              <a:t>Center for drug evaluation and </a:t>
            </a:r>
            <a:r>
              <a:rPr lang="en-US" dirty="0">
                <a:solidFill>
                  <a:schemeClr val="accent2"/>
                </a:solidFill>
              </a:rPr>
              <a:t>research</a:t>
            </a:r>
          </a:p>
        </p:txBody>
      </p:sp>
    </p:spTree>
    <p:extLst>
      <p:ext uri="{BB962C8B-B14F-4D97-AF65-F5344CB8AC3E}">
        <p14:creationId xmlns:p14="http://schemas.microsoft.com/office/powerpoint/2010/main" val="146047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533400" y="1354971"/>
            <a:ext cx="7924800" cy="685800"/>
          </a:xfrm>
        </p:spPr>
        <p:txBody>
          <a:bodyPr>
            <a:normAutofit fontScale="90000"/>
          </a:bodyPr>
          <a:lstStyle/>
          <a:p>
            <a:pPr eaLnBrk="1" hangingPunct="1"/>
            <a:r>
              <a:rPr lang="en-US" sz="3600" dirty="0">
                <a:solidFill>
                  <a:srgbClr val="0070C0"/>
                </a:solidFill>
                <a:latin typeface="Verdana" pitchFamily="34" charset="0"/>
                <a:ea typeface="Verdana" pitchFamily="34" charset="0"/>
                <a:cs typeface="Verdana" pitchFamily="34" charset="0"/>
              </a:rPr>
              <a:t>The FDA’s and CDER’s </a:t>
            </a:r>
            <a:r>
              <a:rPr lang="en-US" sz="3600" dirty="0">
                <a:solidFill>
                  <a:srgbClr val="C00000"/>
                </a:solidFill>
                <a:latin typeface="Verdana" pitchFamily="34" charset="0"/>
                <a:ea typeface="Verdana" pitchFamily="34" charset="0"/>
                <a:cs typeface="Verdana" pitchFamily="34" charset="0"/>
              </a:rPr>
              <a:t>“DUAL” </a:t>
            </a:r>
            <a:r>
              <a:rPr lang="en-US" sz="3600" dirty="0">
                <a:solidFill>
                  <a:srgbClr val="0070C0"/>
                </a:solidFill>
                <a:latin typeface="Verdana" pitchFamily="34" charset="0"/>
                <a:ea typeface="Verdana" pitchFamily="34" charset="0"/>
                <a:cs typeface="Verdana" pitchFamily="34" charset="0"/>
              </a:rPr>
              <a:t>Role</a:t>
            </a:r>
          </a:p>
        </p:txBody>
      </p:sp>
      <p:sp>
        <p:nvSpPr>
          <p:cNvPr id="27650" name="AutoShape 3"/>
          <p:cNvSpPr>
            <a:spLocks noChangeArrowheads="1"/>
          </p:cNvSpPr>
          <p:nvPr/>
        </p:nvSpPr>
        <p:spPr bwMode="auto">
          <a:xfrm>
            <a:off x="3048000" y="3657600"/>
            <a:ext cx="3276600" cy="2057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7651" name="Line 4"/>
          <p:cNvSpPr>
            <a:spLocks noChangeShapeType="1"/>
          </p:cNvSpPr>
          <p:nvPr/>
        </p:nvSpPr>
        <p:spPr bwMode="auto">
          <a:xfrm>
            <a:off x="1524000" y="3581400"/>
            <a:ext cx="6629400" cy="0"/>
          </a:xfrm>
          <a:prstGeom prst="line">
            <a:avLst/>
          </a:prstGeom>
          <a:noFill/>
          <a:ln w="76200">
            <a:solidFill>
              <a:srgbClr val="003300"/>
            </a:solidFill>
            <a:round/>
            <a:headEnd/>
            <a:tailEnd/>
          </a:ln>
        </p:spPr>
        <p:txBody>
          <a:bodyPr/>
          <a:lstStyle/>
          <a:p>
            <a:endParaRPr lang="en-US"/>
          </a:p>
        </p:txBody>
      </p:sp>
      <p:sp>
        <p:nvSpPr>
          <p:cNvPr id="27652" name="Text Box 5"/>
          <p:cNvSpPr txBox="1">
            <a:spLocks noChangeArrowheads="1"/>
          </p:cNvSpPr>
          <p:nvPr/>
        </p:nvSpPr>
        <p:spPr bwMode="auto">
          <a:xfrm>
            <a:off x="4114800" y="4800600"/>
            <a:ext cx="1447800" cy="641350"/>
          </a:xfrm>
          <a:prstGeom prst="rect">
            <a:avLst/>
          </a:prstGeom>
          <a:noFill/>
          <a:ln w="9525">
            <a:noFill/>
            <a:miter lim="800000"/>
            <a:headEnd/>
            <a:tailEnd/>
          </a:ln>
        </p:spPr>
        <p:txBody>
          <a:bodyPr>
            <a:spAutoFit/>
          </a:bodyPr>
          <a:lstStyle/>
          <a:p>
            <a:pPr>
              <a:spcBef>
                <a:spcPct val="50000"/>
              </a:spcBef>
            </a:pPr>
            <a:r>
              <a:rPr lang="en-US" sz="3600" b="1">
                <a:latin typeface="Tahoma" pitchFamily="34" charset="0"/>
              </a:rPr>
              <a:t>FDA</a:t>
            </a:r>
          </a:p>
        </p:txBody>
      </p:sp>
      <p:sp>
        <p:nvSpPr>
          <p:cNvPr id="27653" name="Text Box 6"/>
          <p:cNvSpPr txBox="1">
            <a:spLocks noChangeArrowheads="1"/>
          </p:cNvSpPr>
          <p:nvPr/>
        </p:nvSpPr>
        <p:spPr bwMode="auto">
          <a:xfrm>
            <a:off x="838200" y="2895600"/>
            <a:ext cx="3505200" cy="646331"/>
          </a:xfrm>
          <a:prstGeom prst="rect">
            <a:avLst/>
          </a:prstGeom>
          <a:noFill/>
          <a:ln w="9525">
            <a:noFill/>
            <a:miter lim="800000"/>
            <a:headEnd/>
            <a:tailEnd/>
          </a:ln>
        </p:spPr>
        <p:txBody>
          <a:bodyPr wrap="square">
            <a:spAutoFit/>
          </a:bodyPr>
          <a:lstStyle/>
          <a:p>
            <a:pPr>
              <a:spcBef>
                <a:spcPct val="50000"/>
              </a:spcBef>
            </a:pPr>
            <a:r>
              <a:rPr lang="en-US" sz="3600" b="1" dirty="0">
                <a:latin typeface="Verdana" pitchFamily="34" charset="0"/>
                <a:ea typeface="Verdana" pitchFamily="34" charset="0"/>
                <a:cs typeface="Verdana" pitchFamily="34" charset="0"/>
              </a:rPr>
              <a:t>Regulations</a:t>
            </a:r>
          </a:p>
        </p:txBody>
      </p:sp>
      <p:sp>
        <p:nvSpPr>
          <p:cNvPr id="27654" name="Text Box 7"/>
          <p:cNvSpPr txBox="1">
            <a:spLocks noChangeArrowheads="1"/>
          </p:cNvSpPr>
          <p:nvPr/>
        </p:nvSpPr>
        <p:spPr bwMode="auto">
          <a:xfrm>
            <a:off x="6172200" y="2819400"/>
            <a:ext cx="2743200" cy="641350"/>
          </a:xfrm>
          <a:prstGeom prst="rect">
            <a:avLst/>
          </a:prstGeom>
          <a:noFill/>
          <a:ln w="9525">
            <a:noFill/>
            <a:miter lim="800000"/>
            <a:headEnd/>
            <a:tailEnd/>
          </a:ln>
        </p:spPr>
        <p:txBody>
          <a:bodyPr>
            <a:spAutoFit/>
          </a:bodyPr>
          <a:lstStyle/>
          <a:p>
            <a:pPr>
              <a:spcBef>
                <a:spcPct val="50000"/>
              </a:spcBef>
            </a:pPr>
            <a:r>
              <a:rPr lang="en-US" sz="3600" b="1" dirty="0">
                <a:latin typeface="Verdana" pitchFamily="34" charset="0"/>
                <a:ea typeface="Verdana" pitchFamily="34" charset="0"/>
                <a:cs typeface="Verdana" pitchFamily="34" charset="0"/>
              </a:rPr>
              <a:t>Science</a:t>
            </a:r>
          </a:p>
        </p:txBody>
      </p:sp>
      <p:sp>
        <p:nvSpPr>
          <p:cNvPr id="27655" name="Text Box 8"/>
          <p:cNvSpPr txBox="1">
            <a:spLocks noChangeArrowheads="1"/>
          </p:cNvSpPr>
          <p:nvPr/>
        </p:nvSpPr>
        <p:spPr bwMode="auto">
          <a:xfrm>
            <a:off x="1295400" y="3810000"/>
            <a:ext cx="2362200" cy="396875"/>
          </a:xfrm>
          <a:prstGeom prst="rect">
            <a:avLst/>
          </a:prstGeom>
          <a:noFill/>
          <a:ln w="9525">
            <a:noFill/>
            <a:miter lim="800000"/>
            <a:headEnd/>
            <a:tailEnd/>
          </a:ln>
        </p:spPr>
        <p:txBody>
          <a:bodyPr>
            <a:spAutoFit/>
          </a:bodyPr>
          <a:lstStyle/>
          <a:p>
            <a:pPr>
              <a:spcBef>
                <a:spcPct val="50000"/>
              </a:spcBef>
            </a:pPr>
            <a:r>
              <a:rPr lang="en-US" sz="2000" b="1">
                <a:latin typeface="Comic Sans MS" pitchFamily="66" charset="0"/>
              </a:rPr>
              <a:t>Conservative</a:t>
            </a:r>
          </a:p>
        </p:txBody>
      </p:sp>
      <p:sp>
        <p:nvSpPr>
          <p:cNvPr id="27656" name="Text Box 9"/>
          <p:cNvSpPr txBox="1">
            <a:spLocks noChangeArrowheads="1"/>
          </p:cNvSpPr>
          <p:nvPr/>
        </p:nvSpPr>
        <p:spPr bwMode="auto">
          <a:xfrm>
            <a:off x="6400800" y="3810000"/>
            <a:ext cx="2057400" cy="396875"/>
          </a:xfrm>
          <a:prstGeom prst="rect">
            <a:avLst/>
          </a:prstGeom>
          <a:noFill/>
          <a:ln w="9525">
            <a:noFill/>
            <a:miter lim="800000"/>
            <a:headEnd/>
            <a:tailEnd/>
          </a:ln>
        </p:spPr>
        <p:txBody>
          <a:bodyPr>
            <a:spAutoFit/>
          </a:bodyPr>
          <a:lstStyle/>
          <a:p>
            <a:pPr>
              <a:spcBef>
                <a:spcPct val="50000"/>
              </a:spcBef>
            </a:pPr>
            <a:r>
              <a:rPr lang="en-US" sz="2000" b="1">
                <a:latin typeface="Comic Sans MS" pitchFamily="66" charset="0"/>
              </a:rPr>
              <a:t>Innovation</a:t>
            </a:r>
          </a:p>
        </p:txBody>
      </p:sp>
    </p:spTree>
    <p:extLst>
      <p:ext uri="{BB962C8B-B14F-4D97-AF65-F5344CB8AC3E}">
        <p14:creationId xmlns:p14="http://schemas.microsoft.com/office/powerpoint/2010/main" val="295501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57237" y="303229"/>
            <a:ext cx="7924800" cy="914400"/>
          </a:xfrm>
          <a:noFill/>
        </p:spPr>
        <p:txBody>
          <a:bodyPr>
            <a:noAutofit/>
          </a:bodyPr>
          <a:lstStyle/>
          <a:p>
            <a:r>
              <a:rPr lang="en-US" altLang="en-US" sz="3600" dirty="0">
                <a:solidFill>
                  <a:srgbClr val="0070C0"/>
                </a:solidFill>
                <a:ea typeface="Verdana" panose="020B0604030504040204" pitchFamily="34" charset="0"/>
                <a:cs typeface="Verdana" panose="020B0604030504040204" pitchFamily="34" charset="0"/>
              </a:rPr>
              <a:t>Dermal Drug Review</a:t>
            </a:r>
            <a:br>
              <a:rPr lang="en-US" altLang="en-US" sz="3600" dirty="0">
                <a:solidFill>
                  <a:srgbClr val="0070C0"/>
                </a:solidFill>
                <a:ea typeface="Verdana" panose="020B0604030504040204" pitchFamily="34" charset="0"/>
                <a:cs typeface="Verdana" panose="020B0604030504040204" pitchFamily="34" charset="0"/>
              </a:rPr>
            </a:br>
            <a:r>
              <a:rPr lang="en-US" altLang="en-US" sz="3600" dirty="0">
                <a:solidFill>
                  <a:srgbClr val="0070C0"/>
                </a:solidFill>
                <a:ea typeface="Verdana" panose="020B0604030504040204" pitchFamily="34" charset="0"/>
                <a:cs typeface="Verdana" panose="020B0604030504040204" pitchFamily="34" charset="0"/>
              </a:rPr>
              <a:t>“</a:t>
            </a:r>
            <a:r>
              <a:rPr lang="en-US" altLang="en-US" sz="3600" dirty="0" err="1">
                <a:solidFill>
                  <a:srgbClr val="0070C0"/>
                </a:solidFill>
                <a:ea typeface="Verdana" panose="020B0604030504040204" pitchFamily="34" charset="0"/>
                <a:cs typeface="Verdana" panose="020B0604030504040204" pitchFamily="34" charset="0"/>
              </a:rPr>
              <a:t>Paleoregulatory</a:t>
            </a:r>
            <a:r>
              <a:rPr lang="en-US" altLang="en-US" sz="3600" dirty="0">
                <a:solidFill>
                  <a:srgbClr val="0070C0"/>
                </a:solidFill>
                <a:ea typeface="Verdana" panose="020B0604030504040204" pitchFamily="34" charset="0"/>
                <a:cs typeface="Verdana" panose="020B0604030504040204" pitchFamily="34" charset="0"/>
              </a:rPr>
              <a:t>”* </a:t>
            </a:r>
          </a:p>
        </p:txBody>
      </p:sp>
      <p:sp>
        <p:nvSpPr>
          <p:cNvPr id="44035" name="Rectangle 3"/>
          <p:cNvSpPr>
            <a:spLocks noGrp="1" noChangeArrowheads="1"/>
          </p:cNvSpPr>
          <p:nvPr>
            <p:ph idx="1"/>
          </p:nvPr>
        </p:nvSpPr>
        <p:spPr>
          <a:xfrm>
            <a:off x="838199" y="1620116"/>
            <a:ext cx="7762875" cy="3617767"/>
          </a:xfrm>
        </p:spPr>
        <p:txBody>
          <a:bodyPr>
            <a:normAutofit/>
          </a:bodyPr>
          <a:lstStyle/>
          <a:p>
            <a:pPr>
              <a:buClr>
                <a:schemeClr val="accent2"/>
              </a:buClr>
              <a:buFont typeface="Wingdings" pitchFamily="2" charset="2"/>
              <a:buChar char="Ø"/>
            </a:pPr>
            <a:r>
              <a:rPr lang="en-US" altLang="en-US" dirty="0">
                <a:latin typeface="Calibri" panose="020F0502020204030204" pitchFamily="34" charset="0"/>
              </a:rPr>
              <a:t>Prior to the early 1990s, most topical </a:t>
            </a:r>
            <a:r>
              <a:rPr lang="en-US" altLang="en-US" dirty="0" err="1">
                <a:latin typeface="Calibri" panose="020F0502020204030204" pitchFamily="34" charset="0"/>
              </a:rPr>
              <a:t>dermatologicals</a:t>
            </a:r>
            <a:r>
              <a:rPr lang="en-US" altLang="en-US" dirty="0">
                <a:latin typeface="Calibri" panose="020F0502020204030204" pitchFamily="34" charset="0"/>
              </a:rPr>
              <a:t> had little or no direct assessment of in vivo bioavailability.</a:t>
            </a:r>
          </a:p>
          <a:p>
            <a:pPr>
              <a:buClr>
                <a:schemeClr val="accent2"/>
              </a:buClr>
              <a:buFont typeface="Wingdings" pitchFamily="2" charset="2"/>
              <a:buChar char="Ø"/>
            </a:pPr>
            <a:r>
              <a:rPr lang="en-US" altLang="en-US" dirty="0">
                <a:latin typeface="Calibri" panose="020F0502020204030204" pitchFamily="34" charset="0"/>
              </a:rPr>
              <a:t>Clinical efficacy trials or surrogate markers of drug absorption were used.</a:t>
            </a:r>
          </a:p>
          <a:p>
            <a:pPr>
              <a:buClr>
                <a:schemeClr val="accent2"/>
              </a:buClr>
              <a:buFont typeface="Wingdings" pitchFamily="2" charset="2"/>
              <a:buChar char="Ø"/>
            </a:pPr>
            <a:r>
              <a:rPr lang="en-US" altLang="en-US" dirty="0">
                <a:latin typeface="Calibri" panose="020F0502020204030204" pitchFamily="34" charset="0"/>
              </a:rPr>
              <a:t>Waivers of in vivo bioavailability testing were the norm and not the exception</a:t>
            </a:r>
          </a:p>
          <a:p>
            <a:pPr>
              <a:buClr>
                <a:schemeClr val="accent2"/>
              </a:buClr>
              <a:buFont typeface="Wingdings" pitchFamily="2" charset="2"/>
              <a:buChar char="Ø"/>
            </a:pPr>
            <a:r>
              <a:rPr lang="en-US" altLang="en-US" dirty="0">
                <a:latin typeface="Calibri" panose="020F0502020204030204" pitchFamily="34" charset="0"/>
              </a:rPr>
              <a:t>“Maximal dosing” was an unexplored concept</a:t>
            </a:r>
          </a:p>
          <a:p>
            <a:pPr>
              <a:buClr>
                <a:schemeClr val="accent2"/>
              </a:buClr>
              <a:buFont typeface="Wingdings" pitchFamily="2" charset="2"/>
              <a:buChar char="Ø"/>
            </a:pPr>
            <a:r>
              <a:rPr lang="en-US" altLang="en-US" dirty="0">
                <a:latin typeface="Calibri" panose="020F0502020204030204" pitchFamily="34" charset="0"/>
              </a:rPr>
              <a:t>Sunscreen absorption was not considered</a:t>
            </a:r>
          </a:p>
        </p:txBody>
      </p:sp>
      <p:pic>
        <p:nvPicPr>
          <p:cNvPr id="3" name="Picture 2">
            <a:extLst>
              <a:ext uri="{FF2B5EF4-FFF2-40B4-BE49-F238E27FC236}">
                <a16:creationId xmlns:a16="http://schemas.microsoft.com/office/drawing/2014/main" id="{48BCF375-9B46-40E3-BCCF-3EEAD82E693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38454" y="4931598"/>
            <a:ext cx="2707630" cy="1881239"/>
          </a:xfrm>
          <a:prstGeom prst="rect">
            <a:avLst/>
          </a:prstGeom>
        </p:spPr>
      </p:pic>
      <p:sp>
        <p:nvSpPr>
          <p:cNvPr id="4" name="TextBox 3">
            <a:extLst>
              <a:ext uri="{FF2B5EF4-FFF2-40B4-BE49-F238E27FC236}">
                <a16:creationId xmlns:a16="http://schemas.microsoft.com/office/drawing/2014/main" id="{E729E18B-8DA6-481E-9905-4F13DCCEFBED}"/>
              </a:ext>
            </a:extLst>
          </p:cNvPr>
          <p:cNvSpPr txBox="1"/>
          <p:nvPr/>
        </p:nvSpPr>
        <p:spPr>
          <a:xfrm>
            <a:off x="579422" y="6246891"/>
            <a:ext cx="1710725" cy="369332"/>
          </a:xfrm>
          <a:prstGeom prst="rect">
            <a:avLst/>
          </a:prstGeom>
          <a:noFill/>
        </p:spPr>
        <p:txBody>
          <a:bodyPr wrap="none" rtlCol="0">
            <a:spAutoFit/>
          </a:bodyPr>
          <a:lstStyle/>
          <a:p>
            <a:r>
              <a:rPr lang="en-US" dirty="0"/>
              <a:t>*Jon Wilkin, MD</a:t>
            </a:r>
          </a:p>
        </p:txBody>
      </p:sp>
    </p:spTree>
    <p:extLst>
      <p:ext uri="{BB962C8B-B14F-4D97-AF65-F5344CB8AC3E}">
        <p14:creationId xmlns:p14="http://schemas.microsoft.com/office/powerpoint/2010/main" val="158249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38150" y="1931111"/>
            <a:ext cx="8443912" cy="4345781"/>
          </a:xfrm>
        </p:spPr>
        <p:txBody>
          <a:bodyPr/>
          <a:lstStyle/>
          <a:p>
            <a:pPr>
              <a:buClr>
                <a:schemeClr val="tx2"/>
              </a:buClr>
              <a:buFont typeface="Wingdings" pitchFamily="2" charset="2"/>
              <a:buChar char="Ø"/>
            </a:pPr>
            <a:r>
              <a:rPr lang="en-US" sz="2400" dirty="0">
                <a:latin typeface="+mj-lt"/>
                <a:ea typeface="Verdana" pitchFamily="34" charset="0"/>
                <a:cs typeface="Verdana" pitchFamily="34" charset="0"/>
              </a:rPr>
              <a:t>Determine the drug/metabolite levels in man in biological fluids as a function of time</a:t>
            </a:r>
          </a:p>
          <a:p>
            <a:pPr lvl="1">
              <a:buClr>
                <a:schemeClr val="tx2"/>
              </a:buClr>
              <a:buFont typeface="Wingdings" pitchFamily="2" charset="2"/>
              <a:buChar char="Ø"/>
            </a:pPr>
            <a:r>
              <a:rPr lang="en-US" sz="2400" dirty="0">
                <a:latin typeface="+mj-lt"/>
                <a:ea typeface="Verdana" pitchFamily="34" charset="0"/>
                <a:cs typeface="Verdana" pitchFamily="34" charset="0"/>
              </a:rPr>
              <a:t>An in vitro test that has been correlated with and is predictive of in vivo bioavailability</a:t>
            </a:r>
          </a:p>
          <a:p>
            <a:pPr lvl="1">
              <a:buClr>
                <a:schemeClr val="tx2"/>
              </a:buClr>
              <a:buFont typeface="Wingdings" pitchFamily="2" charset="2"/>
              <a:buChar char="Ø"/>
            </a:pPr>
            <a:r>
              <a:rPr lang="en-US" sz="2400" dirty="0">
                <a:latin typeface="+mj-lt"/>
                <a:ea typeface="Verdana" pitchFamily="34" charset="0"/>
                <a:cs typeface="Verdana" pitchFamily="34" charset="0"/>
              </a:rPr>
              <a:t>An in vivo test in animals</a:t>
            </a:r>
          </a:p>
          <a:p>
            <a:pPr>
              <a:buClr>
                <a:schemeClr val="tx2"/>
              </a:buClr>
              <a:buFont typeface="Wingdings" pitchFamily="2" charset="2"/>
              <a:buChar char="Ø"/>
            </a:pPr>
            <a:r>
              <a:rPr lang="en-US" sz="2400" dirty="0">
                <a:latin typeface="+mj-lt"/>
                <a:ea typeface="Verdana" pitchFamily="34" charset="0"/>
                <a:cs typeface="Verdana" pitchFamily="34" charset="0"/>
              </a:rPr>
              <a:t>Urinary excretion data</a:t>
            </a:r>
          </a:p>
          <a:p>
            <a:pPr>
              <a:buClr>
                <a:schemeClr val="tx2"/>
              </a:buClr>
              <a:buFont typeface="Wingdings" pitchFamily="2" charset="2"/>
              <a:buChar char="Ø"/>
            </a:pPr>
            <a:r>
              <a:rPr lang="en-US" sz="2400" dirty="0">
                <a:latin typeface="+mj-lt"/>
                <a:ea typeface="Verdana" pitchFamily="34" charset="0"/>
                <a:cs typeface="Verdana" pitchFamily="34" charset="0"/>
              </a:rPr>
              <a:t>In vivo test of an acute pharmacological event over time</a:t>
            </a:r>
          </a:p>
          <a:p>
            <a:pPr>
              <a:buClr>
                <a:schemeClr val="tx2"/>
              </a:buClr>
              <a:buFont typeface="Wingdings" pitchFamily="2" charset="2"/>
              <a:buChar char="Ø"/>
            </a:pPr>
            <a:r>
              <a:rPr lang="en-US" sz="2400" dirty="0">
                <a:latin typeface="+mj-lt"/>
                <a:ea typeface="Verdana" pitchFamily="34" charset="0"/>
                <a:cs typeface="Verdana" pitchFamily="34" charset="0"/>
              </a:rPr>
              <a:t>Well controlled clinical trials</a:t>
            </a:r>
          </a:p>
          <a:p>
            <a:pPr>
              <a:buClr>
                <a:schemeClr val="tx2"/>
              </a:buClr>
              <a:buFont typeface="Wingdings" pitchFamily="2" charset="2"/>
              <a:buChar char="Ø"/>
            </a:pPr>
            <a:r>
              <a:rPr lang="en-US" sz="2400" dirty="0">
                <a:latin typeface="+mj-lt"/>
                <a:ea typeface="Verdana" pitchFamily="34" charset="0"/>
                <a:cs typeface="Verdana" pitchFamily="34" charset="0"/>
              </a:rPr>
              <a:t>In vitro testing</a:t>
            </a:r>
          </a:p>
        </p:txBody>
      </p:sp>
      <p:sp>
        <p:nvSpPr>
          <p:cNvPr id="139267" name="Text Box 3"/>
          <p:cNvSpPr txBox="1">
            <a:spLocks noChangeArrowheads="1"/>
          </p:cNvSpPr>
          <p:nvPr/>
        </p:nvSpPr>
        <p:spPr bwMode="auto">
          <a:xfrm>
            <a:off x="600075" y="238340"/>
            <a:ext cx="812006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tx1"/>
              </a:buClr>
            </a:pPr>
            <a:r>
              <a:rPr lang="en-US" sz="4000" dirty="0">
                <a:solidFill>
                  <a:srgbClr val="0070C0"/>
                </a:solidFill>
                <a:latin typeface="+mj-lt"/>
                <a:ea typeface="Verdana" pitchFamily="34" charset="0"/>
                <a:cs typeface="Verdana" pitchFamily="34" charset="0"/>
              </a:rPr>
              <a:t>Types of Evidence to Establish Bioavailability or Bioequivalence</a:t>
            </a:r>
            <a:r>
              <a:rPr lang="en-US" sz="4000" b="1" i="0" dirty="0">
                <a:solidFill>
                  <a:srgbClr val="0070C0"/>
                </a:solidFill>
                <a:latin typeface="+mj-lt"/>
                <a:ea typeface="Verdana" pitchFamily="34" charset="0"/>
                <a:cs typeface="Verdana" pitchFamily="34" charset="0"/>
              </a:rPr>
              <a:t>*</a:t>
            </a:r>
          </a:p>
          <a:p>
            <a:pPr algn="ctr">
              <a:spcBef>
                <a:spcPct val="20000"/>
              </a:spcBef>
              <a:buClr>
                <a:schemeClr val="tx1"/>
              </a:buClr>
            </a:pPr>
            <a:r>
              <a:rPr lang="en-US" sz="2000" b="1" i="1" dirty="0">
                <a:solidFill>
                  <a:srgbClr val="0070C0"/>
                </a:solidFill>
                <a:latin typeface="+mj-lt"/>
                <a:ea typeface="Verdana" pitchFamily="34" charset="0"/>
                <a:cs typeface="Verdana" pitchFamily="34" charset="0"/>
              </a:rPr>
              <a:t>(paraphrased)</a:t>
            </a:r>
            <a:endParaRPr lang="en-US" sz="2000" i="1" dirty="0">
              <a:solidFill>
                <a:srgbClr val="0070C0"/>
              </a:solidFill>
              <a:latin typeface="+mj-lt"/>
              <a:ea typeface="Verdana" pitchFamily="34" charset="0"/>
              <a:cs typeface="Verdana" pitchFamily="34" charset="0"/>
            </a:endParaRPr>
          </a:p>
        </p:txBody>
      </p:sp>
      <p:sp>
        <p:nvSpPr>
          <p:cNvPr id="139268" name="Text Box 4"/>
          <p:cNvSpPr txBox="1">
            <a:spLocks noChangeArrowheads="1"/>
          </p:cNvSpPr>
          <p:nvPr/>
        </p:nvSpPr>
        <p:spPr bwMode="auto">
          <a:xfrm>
            <a:off x="7023100" y="6491288"/>
            <a:ext cx="1858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t>*21 CFR 320.24</a:t>
            </a:r>
          </a:p>
        </p:txBody>
      </p:sp>
    </p:spTree>
    <p:extLst>
      <p:ext uri="{BB962C8B-B14F-4D97-AF65-F5344CB8AC3E}">
        <p14:creationId xmlns:p14="http://schemas.microsoft.com/office/powerpoint/2010/main" val="49743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8894" y="164969"/>
            <a:ext cx="7292418" cy="2187019"/>
          </a:xfrm>
        </p:spPr>
        <p:txBody>
          <a:bodyPr>
            <a:noAutofit/>
          </a:bodyPr>
          <a:lstStyle/>
          <a:p>
            <a:r>
              <a:rPr lang="en-US" sz="3600" dirty="0">
                <a:solidFill>
                  <a:srgbClr val="0070C0"/>
                </a:solidFill>
                <a:ea typeface="Verdana" panose="020B0604030504040204" pitchFamily="34" charset="0"/>
                <a:cs typeface="Verdana" panose="020B0604030504040204" pitchFamily="34" charset="0"/>
              </a:rPr>
              <a:t>Common Features of In Vivo Dermal</a:t>
            </a:r>
            <a:br>
              <a:rPr lang="en-US" sz="3600" dirty="0">
                <a:solidFill>
                  <a:srgbClr val="0070C0"/>
                </a:solidFill>
                <a:ea typeface="Verdana" panose="020B0604030504040204" pitchFamily="34" charset="0"/>
                <a:cs typeface="Verdana" panose="020B0604030504040204" pitchFamily="34" charset="0"/>
              </a:rPr>
            </a:br>
            <a:r>
              <a:rPr lang="en-US" sz="3600" dirty="0">
                <a:solidFill>
                  <a:srgbClr val="0070C0"/>
                </a:solidFill>
                <a:ea typeface="Verdana" panose="020B0604030504040204" pitchFamily="34" charset="0"/>
                <a:cs typeface="Verdana" panose="020B0604030504040204" pitchFamily="34" charset="0"/>
              </a:rPr>
              <a:t> Bioavailability Studies </a:t>
            </a:r>
            <a:br>
              <a:rPr lang="en-US" sz="3600" dirty="0">
                <a:solidFill>
                  <a:srgbClr val="0070C0"/>
                </a:solidFill>
                <a:ea typeface="Verdana" panose="020B0604030504040204" pitchFamily="34" charset="0"/>
                <a:cs typeface="Verdana" panose="020B0604030504040204" pitchFamily="34" charset="0"/>
              </a:rPr>
            </a:br>
            <a:r>
              <a:rPr lang="en-US" sz="3600" dirty="0">
                <a:solidFill>
                  <a:srgbClr val="0070C0"/>
                </a:solidFill>
                <a:ea typeface="Verdana" panose="020B0604030504040204" pitchFamily="34" charset="0"/>
                <a:cs typeface="Verdana" panose="020B0604030504040204" pitchFamily="34" charset="0"/>
              </a:rPr>
              <a:t>pre-1990</a:t>
            </a:r>
          </a:p>
        </p:txBody>
      </p:sp>
      <p:sp>
        <p:nvSpPr>
          <p:cNvPr id="5" name="Content Placeholder 4"/>
          <p:cNvSpPr>
            <a:spLocks noGrp="1"/>
          </p:cNvSpPr>
          <p:nvPr>
            <p:ph idx="1"/>
          </p:nvPr>
        </p:nvSpPr>
        <p:spPr>
          <a:xfrm>
            <a:off x="1121788" y="2351988"/>
            <a:ext cx="7339553" cy="2412244"/>
          </a:xfrm>
        </p:spPr>
        <p:txBody>
          <a:bodyPr/>
          <a:lstStyle/>
          <a:p>
            <a:r>
              <a:rPr lang="en-US" dirty="0">
                <a:latin typeface="Calibri" panose="020F0502020204030204" pitchFamily="34" charset="0"/>
              </a:rPr>
              <a:t>Study done in subjects with healthy skin</a:t>
            </a:r>
          </a:p>
          <a:p>
            <a:r>
              <a:rPr lang="en-US" dirty="0">
                <a:latin typeface="Calibri" panose="020F0502020204030204" pitchFamily="34" charset="0"/>
              </a:rPr>
              <a:t>Study done on small surface areas</a:t>
            </a:r>
          </a:p>
          <a:p>
            <a:r>
              <a:rPr lang="en-US" dirty="0">
                <a:latin typeface="Calibri" panose="020F0502020204030204" pitchFamily="34" charset="0"/>
              </a:rPr>
              <a:t>Study done with inadequate analytical methods</a:t>
            </a:r>
          </a:p>
          <a:p>
            <a:r>
              <a:rPr lang="en-US" dirty="0">
                <a:latin typeface="Calibri" panose="020F0502020204030204" pitchFamily="34" charset="0"/>
              </a:rPr>
              <a:t>Study done with too few subjects</a:t>
            </a:r>
          </a:p>
          <a:p>
            <a:r>
              <a:rPr lang="en-US" dirty="0">
                <a:latin typeface="Calibri" panose="020F0502020204030204" pitchFamily="34" charset="0"/>
              </a:rPr>
              <a:t>Study done as a single dose study</a:t>
            </a:r>
          </a:p>
        </p:txBody>
      </p:sp>
      <p:sp>
        <p:nvSpPr>
          <p:cNvPr id="2" name="TextBox 1"/>
          <p:cNvSpPr txBox="1"/>
          <p:nvPr/>
        </p:nvSpPr>
        <p:spPr>
          <a:xfrm>
            <a:off x="716438" y="4870961"/>
            <a:ext cx="735733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information gained from such studies was </a:t>
            </a:r>
            <a:r>
              <a:rPr kumimoji="0" lang="en-US" sz="2400" b="0" i="1" u="none" strike="noStrike" kern="1200" cap="none" spc="0" normalizeH="0" baseline="0" noProof="0" dirty="0">
                <a:ln>
                  <a:noFill/>
                </a:ln>
                <a:solidFill>
                  <a:srgbClr val="FF0000"/>
                </a:solidFill>
                <a:effectLst/>
                <a:uLnTx/>
                <a:uFillTx/>
                <a:latin typeface="Calibri"/>
                <a:ea typeface="+mn-ea"/>
                <a:cs typeface="+mn-cs"/>
              </a:rPr>
              <a:t>inadequate</a:t>
            </a:r>
            <a:r>
              <a:rPr kumimoji="0" lang="en-US" sz="2400" b="0" i="0" u="none" strike="noStrike" kern="1200" cap="none" spc="0" normalizeH="0" baseline="0" noProof="0" dirty="0">
                <a:ln>
                  <a:noFill/>
                </a:ln>
                <a:solidFill>
                  <a:prstClr val="black"/>
                </a:solidFill>
                <a:effectLst/>
                <a:uLnTx/>
                <a:uFillTx/>
                <a:latin typeface="Calibri"/>
                <a:ea typeface="+mn-ea"/>
                <a:cs typeface="+mn-cs"/>
              </a:rPr>
              <a:t> for any attempts at PATIENT based individualization for NDA products or for assessment of “Maximal Use”</a:t>
            </a:r>
          </a:p>
        </p:txBody>
      </p:sp>
    </p:spTree>
    <p:extLst>
      <p:ext uri="{BB962C8B-B14F-4D97-AF65-F5344CB8AC3E}">
        <p14:creationId xmlns:p14="http://schemas.microsoft.com/office/powerpoint/2010/main" val="80701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AD3C6CD-DE11-48D2-882D-22EC034AA848}"/>
              </a:ext>
            </a:extLst>
          </p:cNvPr>
          <p:cNvGraphicFramePr/>
          <p:nvPr/>
        </p:nvGraphicFramePr>
        <p:xfrm>
          <a:off x="1524000" y="10385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9E60A6B9-57DA-4506-8DDA-116DF3B8F89E}"/>
              </a:ext>
            </a:extLst>
          </p:cNvPr>
          <p:cNvCxnSpPr>
            <a:cxnSpLocks/>
          </p:cNvCxnSpPr>
          <p:nvPr/>
        </p:nvCxnSpPr>
        <p:spPr>
          <a:xfrm flipV="1">
            <a:off x="5314950" y="1314464"/>
            <a:ext cx="1163783" cy="91151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0E51B65-CBAB-48CE-A2DB-284AA2895105}"/>
              </a:ext>
            </a:extLst>
          </p:cNvPr>
          <p:cNvSpPr txBox="1"/>
          <p:nvPr/>
        </p:nvSpPr>
        <p:spPr>
          <a:xfrm>
            <a:off x="887473" y="4927736"/>
            <a:ext cx="2355966" cy="1661993"/>
          </a:xfrm>
          <a:prstGeom prst="rect">
            <a:avLst/>
          </a:prstGeom>
          <a:noFill/>
        </p:spPr>
        <p:txBody>
          <a:bodyPr wrap="none" rtlCol="0">
            <a:spAutoFit/>
          </a:bodyPr>
          <a:lstStyle/>
          <a:p>
            <a:r>
              <a:rPr lang="en-US" dirty="0"/>
              <a:t>Primary Factors</a:t>
            </a:r>
          </a:p>
          <a:p>
            <a:pPr marL="285750" indent="-285750">
              <a:buFont typeface="Arial" panose="020B0604020202020204" pitchFamily="34" charset="0"/>
              <a:buChar char="•"/>
            </a:pPr>
            <a:r>
              <a:rPr lang="en-US" sz="1400" dirty="0"/>
              <a:t>Diseased vs Non-diseased</a:t>
            </a:r>
          </a:p>
          <a:p>
            <a:pPr marL="285750" indent="-285750">
              <a:buFont typeface="Arial" panose="020B0604020202020204" pitchFamily="34" charset="0"/>
              <a:buChar char="•"/>
            </a:pPr>
            <a:r>
              <a:rPr lang="en-US" sz="1400" dirty="0"/>
              <a:t>Surface Area</a:t>
            </a:r>
          </a:p>
          <a:p>
            <a:pPr marL="285750" indent="-285750">
              <a:buFont typeface="Arial" panose="020B0604020202020204" pitchFamily="34" charset="0"/>
              <a:buChar char="•"/>
            </a:pPr>
            <a:r>
              <a:rPr lang="en-US" sz="1400" dirty="0"/>
              <a:t>Site of Application</a:t>
            </a:r>
          </a:p>
          <a:p>
            <a:pPr marL="742950" lvl="1" indent="-285750">
              <a:buFont typeface="Arial" panose="020B0604020202020204" pitchFamily="34" charset="0"/>
              <a:buChar char="•"/>
            </a:pPr>
            <a:r>
              <a:rPr lang="en-US" sz="1400" dirty="0"/>
              <a:t>Scalp</a:t>
            </a:r>
          </a:p>
          <a:p>
            <a:pPr marL="742950" lvl="1" indent="-285750">
              <a:buFont typeface="Arial" panose="020B0604020202020204" pitchFamily="34" charset="0"/>
              <a:buChar char="•"/>
            </a:pPr>
            <a:r>
              <a:rPr lang="en-US" sz="1400" dirty="0"/>
              <a:t>Back, Chest, etc.</a:t>
            </a:r>
          </a:p>
          <a:p>
            <a:pPr marL="285750" indent="-285750">
              <a:buFont typeface="Arial" panose="020B0604020202020204" pitchFamily="34" charset="0"/>
              <a:buChar char="•"/>
            </a:pPr>
            <a:r>
              <a:rPr lang="en-US" sz="1400" dirty="0"/>
              <a:t>Aged Skin</a:t>
            </a:r>
          </a:p>
        </p:txBody>
      </p:sp>
      <p:cxnSp>
        <p:nvCxnSpPr>
          <p:cNvPr id="9" name="Straight Connector 8">
            <a:extLst>
              <a:ext uri="{FF2B5EF4-FFF2-40B4-BE49-F238E27FC236}">
                <a16:creationId xmlns:a16="http://schemas.microsoft.com/office/drawing/2014/main" id="{15EDEA78-16B8-4F39-9281-DB0A2737BEED}"/>
              </a:ext>
            </a:extLst>
          </p:cNvPr>
          <p:cNvCxnSpPr>
            <a:cxnSpLocks/>
          </p:cNvCxnSpPr>
          <p:nvPr/>
        </p:nvCxnSpPr>
        <p:spPr>
          <a:xfrm>
            <a:off x="6224155" y="4177160"/>
            <a:ext cx="983545" cy="86487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682DC5-3798-458A-9F20-79F6EC65E012}"/>
              </a:ext>
            </a:extLst>
          </p:cNvPr>
          <p:cNvSpPr txBox="1"/>
          <p:nvPr/>
        </p:nvSpPr>
        <p:spPr>
          <a:xfrm>
            <a:off x="6478733" y="4927736"/>
            <a:ext cx="1777794" cy="1446550"/>
          </a:xfrm>
          <a:prstGeom prst="rect">
            <a:avLst/>
          </a:prstGeom>
          <a:noFill/>
        </p:spPr>
        <p:txBody>
          <a:bodyPr wrap="none" rtlCol="0">
            <a:spAutoFit/>
          </a:bodyPr>
          <a:lstStyle/>
          <a:p>
            <a:r>
              <a:rPr lang="en-US" dirty="0"/>
              <a:t>Primary Factors</a:t>
            </a:r>
          </a:p>
          <a:p>
            <a:pPr marL="285750" indent="-285750">
              <a:buFont typeface="Arial" panose="020B0604020202020204" pitchFamily="34" charset="0"/>
              <a:buChar char="•"/>
            </a:pPr>
            <a:r>
              <a:rPr lang="en-US" sz="1400" dirty="0"/>
              <a:t>Molecular Weight</a:t>
            </a:r>
          </a:p>
          <a:p>
            <a:pPr marL="285750" indent="-285750">
              <a:buFont typeface="Arial" panose="020B0604020202020204" pitchFamily="34" charset="0"/>
              <a:buChar char="•"/>
            </a:pPr>
            <a:r>
              <a:rPr lang="en-US" sz="1400" dirty="0"/>
              <a:t>Solubility</a:t>
            </a:r>
          </a:p>
          <a:p>
            <a:pPr marL="285750" indent="-285750">
              <a:buFont typeface="Arial" panose="020B0604020202020204" pitchFamily="34" charset="0"/>
              <a:buChar char="•"/>
            </a:pPr>
            <a:r>
              <a:rPr lang="en-US" sz="1400" dirty="0"/>
              <a:t>Melting Point</a:t>
            </a:r>
          </a:p>
          <a:p>
            <a:pPr marL="285750" indent="-285750">
              <a:buFont typeface="Arial" panose="020B0604020202020204" pitchFamily="34" charset="0"/>
              <a:buChar char="•"/>
            </a:pPr>
            <a:r>
              <a:rPr lang="en-US" sz="1400" dirty="0" err="1"/>
              <a:t>pKa</a:t>
            </a:r>
            <a:endParaRPr lang="en-US" sz="1400" dirty="0"/>
          </a:p>
          <a:p>
            <a:pPr marL="285750" indent="-285750">
              <a:buFont typeface="Arial" panose="020B0604020202020204" pitchFamily="34" charset="0"/>
              <a:buChar char="•"/>
            </a:pPr>
            <a:r>
              <a:rPr lang="en-US" sz="1400" dirty="0"/>
              <a:t>Concentration</a:t>
            </a:r>
          </a:p>
        </p:txBody>
      </p:sp>
      <p:cxnSp>
        <p:nvCxnSpPr>
          <p:cNvPr id="13" name="Straight Connector 12">
            <a:extLst>
              <a:ext uri="{FF2B5EF4-FFF2-40B4-BE49-F238E27FC236}">
                <a16:creationId xmlns:a16="http://schemas.microsoft.com/office/drawing/2014/main" id="{F65FF922-EB94-444D-9528-E93181E65F41}"/>
              </a:ext>
            </a:extLst>
          </p:cNvPr>
          <p:cNvCxnSpPr>
            <a:cxnSpLocks/>
          </p:cNvCxnSpPr>
          <p:nvPr/>
        </p:nvCxnSpPr>
        <p:spPr>
          <a:xfrm flipV="1">
            <a:off x="1896341" y="4177160"/>
            <a:ext cx="1045764" cy="8001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570FED-EAEE-4423-8BAF-06AAAFBB7224}"/>
              </a:ext>
            </a:extLst>
          </p:cNvPr>
          <p:cNvSpPr txBox="1"/>
          <p:nvPr/>
        </p:nvSpPr>
        <p:spPr>
          <a:xfrm>
            <a:off x="6478733" y="1040566"/>
            <a:ext cx="2291974" cy="2708434"/>
          </a:xfrm>
          <a:prstGeom prst="rect">
            <a:avLst/>
          </a:prstGeom>
          <a:noFill/>
        </p:spPr>
        <p:txBody>
          <a:bodyPr wrap="none" rtlCol="0">
            <a:spAutoFit/>
          </a:bodyPr>
          <a:lstStyle/>
          <a:p>
            <a:r>
              <a:rPr lang="en-US" dirty="0"/>
              <a:t>Primary Factors</a:t>
            </a:r>
          </a:p>
          <a:p>
            <a:pPr marL="285750" indent="-285750">
              <a:buFont typeface="Arial" panose="020B0604020202020204" pitchFamily="34" charset="0"/>
              <a:buChar char="•"/>
            </a:pPr>
            <a:r>
              <a:rPr lang="en-US" sz="1400" dirty="0"/>
              <a:t>Dosage Form Technology</a:t>
            </a:r>
          </a:p>
          <a:p>
            <a:pPr marL="742950" lvl="1" indent="-285750">
              <a:buFont typeface="Arial" panose="020B0604020202020204" pitchFamily="34" charset="0"/>
              <a:buChar char="•"/>
            </a:pPr>
            <a:r>
              <a:rPr lang="en-US" sz="1200" dirty="0"/>
              <a:t>Cream</a:t>
            </a:r>
          </a:p>
          <a:p>
            <a:pPr marL="742950" lvl="1" indent="-285750">
              <a:buFont typeface="Arial" panose="020B0604020202020204" pitchFamily="34" charset="0"/>
              <a:buChar char="•"/>
            </a:pPr>
            <a:r>
              <a:rPr lang="en-US" sz="1200" dirty="0"/>
              <a:t>Lotion</a:t>
            </a:r>
          </a:p>
          <a:p>
            <a:pPr marL="742950" lvl="1" indent="-285750">
              <a:buFont typeface="Arial" panose="020B0604020202020204" pitchFamily="34" charset="0"/>
              <a:buChar char="•"/>
            </a:pPr>
            <a:r>
              <a:rPr lang="en-US" sz="1200" dirty="0"/>
              <a:t>Gel, etc.</a:t>
            </a:r>
            <a:endParaRPr lang="en-US" sz="1400" dirty="0"/>
          </a:p>
          <a:p>
            <a:pPr marL="285750" indent="-285750">
              <a:buFont typeface="Arial" panose="020B0604020202020204" pitchFamily="34" charset="0"/>
              <a:buChar char="•"/>
            </a:pPr>
            <a:r>
              <a:rPr lang="en-US" sz="1400" dirty="0"/>
              <a:t>Deployability</a:t>
            </a:r>
          </a:p>
          <a:p>
            <a:pPr marL="285750" indent="-285750">
              <a:buFont typeface="Arial" panose="020B0604020202020204" pitchFamily="34" charset="0"/>
              <a:buChar char="•"/>
            </a:pPr>
            <a:r>
              <a:rPr lang="en-US" sz="1400" dirty="0" err="1"/>
              <a:t>Spreadability</a:t>
            </a:r>
            <a:endParaRPr lang="en-US" sz="1400" dirty="0"/>
          </a:p>
          <a:p>
            <a:pPr marL="285750" indent="-285750">
              <a:buFont typeface="Arial" panose="020B0604020202020204" pitchFamily="34" charset="0"/>
              <a:buChar char="•"/>
            </a:pPr>
            <a:r>
              <a:rPr lang="en-US" sz="1400" dirty="0"/>
              <a:t>Dosing Pattern</a:t>
            </a:r>
          </a:p>
          <a:p>
            <a:pPr marL="285750" indent="-285750">
              <a:buFont typeface="Arial" panose="020B0604020202020204" pitchFamily="34" charset="0"/>
              <a:buChar char="•"/>
            </a:pPr>
            <a:r>
              <a:rPr lang="en-US" sz="1400" dirty="0"/>
              <a:t>Amount Applied</a:t>
            </a:r>
          </a:p>
          <a:p>
            <a:pPr marL="285750" indent="-285750">
              <a:buFont typeface="Arial" panose="020B0604020202020204" pitchFamily="34" charset="0"/>
              <a:buChar char="•"/>
            </a:pPr>
            <a:endParaRPr lang="en-US" sz="1400" dirty="0"/>
          </a:p>
          <a:p>
            <a:endParaRPr lang="en-US" sz="1400" dirty="0"/>
          </a:p>
          <a:p>
            <a:endParaRPr lang="en-US" dirty="0"/>
          </a:p>
        </p:txBody>
      </p:sp>
      <p:sp>
        <p:nvSpPr>
          <p:cNvPr id="18" name="Arrow: Right 17">
            <a:extLst>
              <a:ext uri="{FF2B5EF4-FFF2-40B4-BE49-F238E27FC236}">
                <a16:creationId xmlns:a16="http://schemas.microsoft.com/office/drawing/2014/main" id="{0E9440EC-077D-4428-B1F3-55E22C4F3250}"/>
              </a:ext>
            </a:extLst>
          </p:cNvPr>
          <p:cNvSpPr/>
          <p:nvPr/>
        </p:nvSpPr>
        <p:spPr>
          <a:xfrm rot="2124096">
            <a:off x="2392106" y="2585659"/>
            <a:ext cx="2443891" cy="1589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B9C7396-6482-4285-8B61-862FA6EBD03E}"/>
              </a:ext>
            </a:extLst>
          </p:cNvPr>
          <p:cNvSpPr txBox="1"/>
          <p:nvPr/>
        </p:nvSpPr>
        <p:spPr>
          <a:xfrm>
            <a:off x="623217" y="1038528"/>
            <a:ext cx="2042051" cy="1200329"/>
          </a:xfrm>
          <a:prstGeom prst="rect">
            <a:avLst/>
          </a:prstGeom>
          <a:noFill/>
        </p:spPr>
        <p:txBody>
          <a:bodyPr wrap="square" rtlCol="0">
            <a:spAutoFit/>
          </a:bodyPr>
          <a:lstStyle/>
          <a:p>
            <a:pPr algn="ctr"/>
            <a:r>
              <a:rPr lang="en-US" dirty="0"/>
              <a:t>Intersection of Factors Controlling In Vivo Bioavailability</a:t>
            </a:r>
          </a:p>
        </p:txBody>
      </p:sp>
      <p:sp>
        <p:nvSpPr>
          <p:cNvPr id="2" name="TextBox 1">
            <a:extLst>
              <a:ext uri="{FF2B5EF4-FFF2-40B4-BE49-F238E27FC236}">
                <a16:creationId xmlns:a16="http://schemas.microsoft.com/office/drawing/2014/main" id="{5A83A527-D38E-4E09-91DD-4CFF41102F21}"/>
              </a:ext>
            </a:extLst>
          </p:cNvPr>
          <p:cNvSpPr txBox="1"/>
          <p:nvPr/>
        </p:nvSpPr>
        <p:spPr>
          <a:xfrm>
            <a:off x="223722" y="160548"/>
            <a:ext cx="8991300" cy="646331"/>
          </a:xfrm>
          <a:prstGeom prst="rect">
            <a:avLst/>
          </a:prstGeom>
          <a:noFill/>
        </p:spPr>
        <p:txBody>
          <a:bodyPr wrap="square" rtlCol="0">
            <a:spAutoFit/>
          </a:bodyPr>
          <a:lstStyle/>
          <a:p>
            <a:r>
              <a:rPr lang="en-US" sz="3600" dirty="0">
                <a:solidFill>
                  <a:srgbClr val="0070C0"/>
                </a:solidFill>
              </a:rPr>
              <a:t>Factors* That Influence Dermal Bioavailability</a:t>
            </a:r>
          </a:p>
        </p:txBody>
      </p:sp>
      <p:sp>
        <p:nvSpPr>
          <p:cNvPr id="3" name="TextBox 2">
            <a:extLst>
              <a:ext uri="{FF2B5EF4-FFF2-40B4-BE49-F238E27FC236}">
                <a16:creationId xmlns:a16="http://schemas.microsoft.com/office/drawing/2014/main" id="{A998DBCA-38EF-4551-B83B-62DA54435366}"/>
              </a:ext>
            </a:extLst>
          </p:cNvPr>
          <p:cNvSpPr txBox="1"/>
          <p:nvPr/>
        </p:nvSpPr>
        <p:spPr>
          <a:xfrm>
            <a:off x="3729420" y="6520296"/>
            <a:ext cx="1853392" cy="246221"/>
          </a:xfrm>
          <a:prstGeom prst="rect">
            <a:avLst/>
          </a:prstGeom>
          <a:noFill/>
        </p:spPr>
        <p:txBody>
          <a:bodyPr wrap="none" rtlCol="0">
            <a:spAutoFit/>
          </a:bodyPr>
          <a:lstStyle/>
          <a:p>
            <a:r>
              <a:rPr lang="en-US" sz="1000" dirty="0"/>
              <a:t>*A non-exhaustive list of factors</a:t>
            </a:r>
          </a:p>
        </p:txBody>
      </p:sp>
    </p:spTree>
    <p:extLst>
      <p:ext uri="{BB962C8B-B14F-4D97-AF65-F5344CB8AC3E}">
        <p14:creationId xmlns:p14="http://schemas.microsoft.com/office/powerpoint/2010/main" val="156343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19" y="126057"/>
            <a:ext cx="8509103" cy="926020"/>
          </a:xfrm>
        </p:spPr>
        <p:txBody>
          <a:bodyPr>
            <a:normAutofit/>
          </a:bodyPr>
          <a:lstStyle/>
          <a:p>
            <a:r>
              <a:rPr lang="en-US" sz="3600" dirty="0">
                <a:solidFill>
                  <a:srgbClr val="0070C0"/>
                </a:solidFill>
              </a:rPr>
              <a:t>Disclaimer</a:t>
            </a:r>
          </a:p>
        </p:txBody>
      </p:sp>
      <p:sp>
        <p:nvSpPr>
          <p:cNvPr id="3" name="Content Placeholder 2"/>
          <p:cNvSpPr>
            <a:spLocks noGrp="1"/>
          </p:cNvSpPr>
          <p:nvPr>
            <p:ph idx="1"/>
          </p:nvPr>
        </p:nvSpPr>
        <p:spPr>
          <a:xfrm>
            <a:off x="424518" y="1674219"/>
            <a:ext cx="8509103" cy="2813891"/>
          </a:xfrm>
        </p:spPr>
        <p:txBody>
          <a:bodyPr>
            <a:normAutofit/>
          </a:bodyPr>
          <a:lstStyle/>
          <a:p>
            <a:r>
              <a:rPr lang="en-US" sz="2400" noProof="1"/>
              <a:t>The presentation today should not be considered, in whole or in part, as statements of policy or recommendation by the US Food and Drug Administration.</a:t>
            </a:r>
          </a:p>
          <a:p>
            <a:r>
              <a:rPr lang="en-US" sz="2400" dirty="0"/>
              <a:t>Throughout the talk or the discussion/Q&amp;A portion of the program representative examples of commercial products may be given to clarify or illustrate a point.  No commercial endorsement is implied or intended.</a:t>
            </a:r>
          </a:p>
          <a:p>
            <a:endParaRPr lang="en-US" dirty="0"/>
          </a:p>
        </p:txBody>
      </p:sp>
    </p:spTree>
    <p:extLst>
      <p:ext uri="{BB962C8B-B14F-4D97-AF65-F5344CB8AC3E}">
        <p14:creationId xmlns:p14="http://schemas.microsoft.com/office/powerpoint/2010/main" val="36912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rPr>
              <a:t>Maximal Usage Trial (MUsT)</a:t>
            </a:r>
          </a:p>
        </p:txBody>
      </p:sp>
      <p:pic>
        <p:nvPicPr>
          <p:cNvPr id="3" name="Picture 2"/>
          <p:cNvPicPr>
            <a:picLocks noChangeAspect="1"/>
          </p:cNvPicPr>
          <p:nvPr/>
        </p:nvPicPr>
        <p:blipFill>
          <a:blip r:embed="rId2"/>
          <a:stretch>
            <a:fillRect/>
          </a:stretch>
        </p:blipFill>
        <p:spPr>
          <a:xfrm>
            <a:off x="2422917" y="914400"/>
            <a:ext cx="4298166" cy="5816851"/>
          </a:xfrm>
          <a:prstGeom prst="rect">
            <a:avLst/>
          </a:prstGeom>
        </p:spPr>
      </p:pic>
    </p:spTree>
    <p:extLst>
      <p:ext uri="{BB962C8B-B14F-4D97-AF65-F5344CB8AC3E}">
        <p14:creationId xmlns:p14="http://schemas.microsoft.com/office/powerpoint/2010/main" val="110204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93" y="110034"/>
            <a:ext cx="8509103" cy="926020"/>
          </a:xfrm>
        </p:spPr>
        <p:txBody>
          <a:bodyPr>
            <a:noAutofit/>
          </a:bodyPr>
          <a:lstStyle/>
          <a:p>
            <a:r>
              <a:rPr lang="en-US" sz="3600" dirty="0" err="1">
                <a:solidFill>
                  <a:srgbClr val="0070C0"/>
                </a:solidFill>
                <a:latin typeface="Verdana" panose="020B0604030504040204" pitchFamily="34" charset="0"/>
                <a:ea typeface="Verdana" panose="020B0604030504040204" pitchFamily="34" charset="0"/>
                <a:cs typeface="Verdana" panose="020B0604030504040204" pitchFamily="34" charset="0"/>
              </a:rPr>
              <a:t>MUsT</a:t>
            </a:r>
            <a:r>
              <a:rPr lang="en-US" sz="3600" dirty="0">
                <a:solidFill>
                  <a:srgbClr val="0070C0"/>
                </a:solidFill>
                <a:latin typeface="Verdana" panose="020B0604030504040204" pitchFamily="34" charset="0"/>
                <a:ea typeface="Verdana" panose="020B0604030504040204" pitchFamily="34" charset="0"/>
                <a:cs typeface="Verdana" panose="020B0604030504040204" pitchFamily="34" charset="0"/>
              </a:rPr>
              <a:t> Survey 1996-2016</a:t>
            </a:r>
            <a:br>
              <a:rPr lang="en-US" sz="3600" dirty="0">
                <a:solidFill>
                  <a:srgbClr val="0070C0"/>
                </a:solidFill>
                <a:latin typeface="Verdana" panose="020B0604030504040204" pitchFamily="34" charset="0"/>
                <a:ea typeface="Verdana" panose="020B0604030504040204" pitchFamily="34" charset="0"/>
                <a:cs typeface="Verdana" panose="020B0604030504040204" pitchFamily="34" charset="0"/>
              </a:rPr>
            </a:br>
            <a:r>
              <a:rPr lang="en-US" sz="2400" dirty="0">
                <a:solidFill>
                  <a:srgbClr val="0070C0"/>
                </a:solidFill>
                <a:latin typeface="Verdana" panose="020B0604030504040204" pitchFamily="34" charset="0"/>
                <a:ea typeface="Verdana" panose="020B0604030504040204" pitchFamily="34" charset="0"/>
                <a:cs typeface="Verdana" panose="020B0604030504040204" pitchFamily="34" charset="0"/>
              </a:rPr>
              <a:t>Original NDAs Only</a:t>
            </a:r>
            <a:endParaRPr lang="en-US" sz="3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343011" y="3960217"/>
            <a:ext cx="8509103" cy="1630179"/>
          </a:xfrm>
        </p:spPr>
        <p:txBody>
          <a:bodyPr>
            <a:normAutofit fontScale="92500"/>
          </a:bodyPr>
          <a:lstStyle/>
          <a:p>
            <a:r>
              <a:rPr lang="en-US" dirty="0"/>
              <a:t>A total of 66 </a:t>
            </a:r>
            <a:r>
              <a:rPr lang="en-US" dirty="0" err="1"/>
              <a:t>MUsT</a:t>
            </a:r>
            <a:r>
              <a:rPr lang="en-US" dirty="0"/>
              <a:t> trials have been conducted over 20yrs</a:t>
            </a:r>
          </a:p>
          <a:p>
            <a:pPr lvl="1"/>
            <a:r>
              <a:rPr lang="en-US" dirty="0"/>
              <a:t>An additional 20-30 trials have also been submitted as part of supplements</a:t>
            </a:r>
          </a:p>
          <a:p>
            <a:r>
              <a:rPr lang="en-US" dirty="0"/>
              <a:t>Of the 66 trials they enrolled 1,545 patients</a:t>
            </a:r>
          </a:p>
          <a:p>
            <a:pPr lvl="1"/>
            <a:r>
              <a:rPr lang="en-US" dirty="0"/>
              <a:t>887(58.6%) Male and 658(43.4%) Female</a:t>
            </a:r>
          </a:p>
        </p:txBody>
      </p:sp>
      <p:pic>
        <p:nvPicPr>
          <p:cNvPr id="4" name="Picture 3"/>
          <p:cNvPicPr>
            <a:picLocks noChangeAspect="1"/>
          </p:cNvPicPr>
          <p:nvPr/>
        </p:nvPicPr>
        <p:blipFill>
          <a:blip r:embed="rId2"/>
          <a:stretch>
            <a:fillRect/>
          </a:stretch>
        </p:blipFill>
        <p:spPr>
          <a:xfrm>
            <a:off x="699570" y="1280991"/>
            <a:ext cx="7795987" cy="2551127"/>
          </a:xfrm>
          <a:prstGeom prst="rect">
            <a:avLst/>
          </a:prstGeom>
        </p:spPr>
      </p:pic>
      <p:pic>
        <p:nvPicPr>
          <p:cNvPr id="7" name="Picture 6"/>
          <p:cNvPicPr>
            <a:picLocks noChangeAspect="1"/>
          </p:cNvPicPr>
          <p:nvPr/>
        </p:nvPicPr>
        <p:blipFill>
          <a:blip r:embed="rId3"/>
          <a:stretch>
            <a:fillRect/>
          </a:stretch>
        </p:blipFill>
        <p:spPr>
          <a:xfrm>
            <a:off x="5654477" y="4648554"/>
            <a:ext cx="3127519" cy="2139881"/>
          </a:xfrm>
          <a:prstGeom prst="rect">
            <a:avLst/>
          </a:prstGeom>
        </p:spPr>
      </p:pic>
      <p:pic>
        <p:nvPicPr>
          <p:cNvPr id="1028" name="Picture 4">
            <a:extLst>
              <a:ext uri="{FF2B5EF4-FFF2-40B4-BE49-F238E27FC236}">
                <a16:creationId xmlns:a16="http://schemas.microsoft.com/office/drawing/2014/main" id="{8CB1BB89-CA04-405B-AD34-00658FA3C4E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6700" y="18961100"/>
            <a:ext cx="166878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00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463498" y="268320"/>
            <a:ext cx="8509103" cy="1555718"/>
          </a:xfrm>
        </p:spPr>
        <p:txBody>
          <a:bodyPr>
            <a:normAutofit/>
          </a:bodyPr>
          <a:lstStyle/>
          <a:p>
            <a:pPr eaLnBrk="1" hangingPunct="1"/>
            <a:r>
              <a:rPr lang="en-US" sz="4000" dirty="0">
                <a:solidFill>
                  <a:srgbClr val="0070C0"/>
                </a:solidFill>
              </a:rPr>
              <a:t>Maslow’s Hammer </a:t>
            </a:r>
            <a:br>
              <a:rPr lang="en-US" sz="4000" dirty="0">
                <a:solidFill>
                  <a:srgbClr val="0070C0"/>
                </a:solidFill>
              </a:rPr>
            </a:br>
            <a:r>
              <a:rPr lang="en-US" sz="4000" dirty="0">
                <a:solidFill>
                  <a:srgbClr val="0070C0"/>
                </a:solidFill>
              </a:rPr>
              <a:t>and MUsT</a:t>
            </a:r>
          </a:p>
        </p:txBody>
      </p:sp>
      <p:sp>
        <p:nvSpPr>
          <p:cNvPr id="124930" name="Rectangle 4"/>
          <p:cNvSpPr>
            <a:spLocks noChangeArrowheads="1"/>
          </p:cNvSpPr>
          <p:nvPr/>
        </p:nvSpPr>
        <p:spPr bwMode="auto">
          <a:xfrm>
            <a:off x="1524000" y="3124200"/>
            <a:ext cx="6388100" cy="1373188"/>
          </a:xfrm>
          <a:prstGeom prst="rect">
            <a:avLst/>
          </a:prstGeom>
          <a:noFill/>
          <a:ln w="9525">
            <a:noFill/>
            <a:miter lim="800000"/>
            <a:headEnd/>
            <a:tailEnd/>
          </a:ln>
        </p:spPr>
        <p:txBody>
          <a:bodyPr>
            <a:spAutoFit/>
          </a:bodyPr>
          <a:lstStyle/>
          <a:p>
            <a:pPr algn="ctr"/>
            <a:r>
              <a:rPr lang="en-US" sz="2800"/>
              <a:t>"It is tempting, if the only tool you have is a hammer, to treat everything as if it were a nail.”</a:t>
            </a:r>
          </a:p>
        </p:txBody>
      </p:sp>
      <p:sp>
        <p:nvSpPr>
          <p:cNvPr id="124931" name="Text Box 6"/>
          <p:cNvSpPr txBox="1">
            <a:spLocks noChangeArrowheads="1"/>
          </p:cNvSpPr>
          <p:nvPr/>
        </p:nvSpPr>
        <p:spPr bwMode="auto">
          <a:xfrm>
            <a:off x="5486400" y="4572000"/>
            <a:ext cx="2895600" cy="396875"/>
          </a:xfrm>
          <a:prstGeom prst="rect">
            <a:avLst/>
          </a:prstGeom>
          <a:noFill/>
          <a:ln w="9525">
            <a:noFill/>
            <a:miter lim="800000"/>
            <a:headEnd/>
            <a:tailEnd/>
          </a:ln>
        </p:spPr>
        <p:txBody>
          <a:bodyPr>
            <a:spAutoFit/>
          </a:bodyPr>
          <a:lstStyle/>
          <a:p>
            <a:pPr>
              <a:spcBef>
                <a:spcPct val="50000"/>
              </a:spcBef>
            </a:pPr>
            <a:r>
              <a:rPr lang="en-US" sz="2000">
                <a:solidFill>
                  <a:schemeClr val="accent2"/>
                </a:solidFill>
              </a:rPr>
              <a:t>Abraham Maslow, 1966</a:t>
            </a:r>
          </a:p>
        </p:txBody>
      </p:sp>
      <p:pic>
        <p:nvPicPr>
          <p:cNvPr id="124932" name="Picture 7" descr="MC900433924[1]"/>
          <p:cNvPicPr>
            <a:picLocks noChangeAspect="1" noChangeArrowheads="1"/>
          </p:cNvPicPr>
          <p:nvPr/>
        </p:nvPicPr>
        <p:blipFill>
          <a:blip r:embed="rId2"/>
          <a:srcRect/>
          <a:stretch>
            <a:fillRect/>
          </a:stretch>
        </p:blipFill>
        <p:spPr bwMode="auto">
          <a:xfrm>
            <a:off x="3810000" y="1676400"/>
            <a:ext cx="1409700" cy="1409700"/>
          </a:xfrm>
          <a:prstGeom prst="rect">
            <a:avLst/>
          </a:prstGeom>
          <a:noFill/>
          <a:ln w="9525">
            <a:noFill/>
            <a:miter lim="800000"/>
            <a:headEnd/>
            <a:tailEnd/>
          </a:ln>
        </p:spPr>
      </p:pic>
      <p:pic>
        <p:nvPicPr>
          <p:cNvPr id="124933" name="Picture 8" descr="MC900290592[1]"/>
          <p:cNvPicPr>
            <a:picLocks noChangeAspect="1" noChangeArrowheads="1"/>
          </p:cNvPicPr>
          <p:nvPr/>
        </p:nvPicPr>
        <p:blipFill>
          <a:blip r:embed="rId3"/>
          <a:srcRect/>
          <a:stretch>
            <a:fillRect/>
          </a:stretch>
        </p:blipFill>
        <p:spPr bwMode="auto">
          <a:xfrm>
            <a:off x="1676400" y="4495800"/>
            <a:ext cx="1260475" cy="1301750"/>
          </a:xfrm>
          <a:prstGeom prst="rect">
            <a:avLst/>
          </a:prstGeom>
          <a:noFill/>
          <a:ln w="9525">
            <a:noFill/>
            <a:miter lim="800000"/>
            <a:headEnd/>
            <a:tailEnd/>
          </a:ln>
        </p:spPr>
      </p:pic>
    </p:spTree>
    <p:extLst>
      <p:ext uri="{BB962C8B-B14F-4D97-AF65-F5344CB8AC3E}">
        <p14:creationId xmlns:p14="http://schemas.microsoft.com/office/powerpoint/2010/main" val="80494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3AF-C71D-4FE5-ADCB-3D66F0DE5788}"/>
              </a:ext>
            </a:extLst>
          </p:cNvPr>
          <p:cNvSpPr>
            <a:spLocks noGrp="1"/>
          </p:cNvSpPr>
          <p:nvPr>
            <p:ph type="title"/>
          </p:nvPr>
        </p:nvSpPr>
        <p:spPr>
          <a:xfrm>
            <a:off x="423439" y="226974"/>
            <a:ext cx="8509103" cy="926020"/>
          </a:xfrm>
        </p:spPr>
        <p:txBody>
          <a:bodyPr>
            <a:normAutofit/>
          </a:bodyPr>
          <a:lstStyle/>
          <a:p>
            <a:r>
              <a:rPr lang="en-US" sz="4000" dirty="0">
                <a:solidFill>
                  <a:srgbClr val="0070C0"/>
                </a:solidFill>
              </a:rPr>
              <a:t>Beyond MUsT</a:t>
            </a:r>
          </a:p>
        </p:txBody>
      </p:sp>
      <p:sp>
        <p:nvSpPr>
          <p:cNvPr id="3" name="Content Placeholder 2">
            <a:extLst>
              <a:ext uri="{FF2B5EF4-FFF2-40B4-BE49-F238E27FC236}">
                <a16:creationId xmlns:a16="http://schemas.microsoft.com/office/drawing/2014/main" id="{9462AAE0-C569-41B3-BD05-DDB74B92A72D}"/>
              </a:ext>
            </a:extLst>
          </p:cNvPr>
          <p:cNvSpPr>
            <a:spLocks noGrp="1"/>
          </p:cNvSpPr>
          <p:nvPr>
            <p:ph idx="1"/>
          </p:nvPr>
        </p:nvSpPr>
        <p:spPr/>
        <p:txBody>
          <a:bodyPr/>
          <a:lstStyle/>
          <a:p>
            <a:r>
              <a:rPr lang="en-US" dirty="0"/>
              <a:t>While the MUsT methodology has provided the FDA with usable information that has informed the labeling, it has never been seen as a stopping point.</a:t>
            </a:r>
          </a:p>
          <a:p>
            <a:endParaRPr lang="en-US" dirty="0"/>
          </a:p>
        </p:txBody>
      </p:sp>
    </p:spTree>
    <p:extLst>
      <p:ext uri="{BB962C8B-B14F-4D97-AF65-F5344CB8AC3E}">
        <p14:creationId xmlns:p14="http://schemas.microsoft.com/office/powerpoint/2010/main" val="366328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1054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Text Box 3"/>
          <p:cNvSpPr txBox="1">
            <a:spLocks noChangeArrowheads="1"/>
          </p:cNvSpPr>
          <p:nvPr/>
        </p:nvSpPr>
        <p:spPr bwMode="auto">
          <a:xfrm>
            <a:off x="244186" y="5334000"/>
            <a:ext cx="8061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sz="2400" i="0" dirty="0">
                <a:solidFill>
                  <a:srgbClr val="0070C0"/>
                </a:solidFill>
              </a:rPr>
              <a:t>FDA Whitepaper on Critical Path issued on March 16</a:t>
            </a:r>
            <a:r>
              <a:rPr lang="en-US" sz="2400" i="0" baseline="30000" dirty="0">
                <a:solidFill>
                  <a:srgbClr val="0070C0"/>
                </a:solidFill>
              </a:rPr>
              <a:t>th</a:t>
            </a:r>
            <a:r>
              <a:rPr lang="en-US" sz="2400" i="0" dirty="0">
                <a:solidFill>
                  <a:srgbClr val="0070C0"/>
                </a:solidFill>
              </a:rPr>
              <a:t>, 2004</a:t>
            </a:r>
          </a:p>
        </p:txBody>
      </p:sp>
      <p:sp>
        <p:nvSpPr>
          <p:cNvPr id="65540" name="Rectangle 4"/>
          <p:cNvSpPr>
            <a:spLocks noChangeArrowheads="1"/>
          </p:cNvSpPr>
          <p:nvPr/>
        </p:nvSpPr>
        <p:spPr bwMode="auto">
          <a:xfrm>
            <a:off x="823913" y="6461125"/>
            <a:ext cx="373852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050" i="0" dirty="0">
                <a:solidFill>
                  <a:srgbClr val="0070C0"/>
                </a:solidFill>
                <a:latin typeface="Arial" pitchFamily="34" charset="0"/>
              </a:rPr>
              <a:t>http://www.fda.gov/oc/initiatives/criticalpath/whitepaper.html</a:t>
            </a:r>
          </a:p>
        </p:txBody>
      </p:sp>
    </p:spTree>
    <p:extLst>
      <p:ext uri="{BB962C8B-B14F-4D97-AF65-F5344CB8AC3E}">
        <p14:creationId xmlns:p14="http://schemas.microsoft.com/office/powerpoint/2010/main" val="1542636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838200" y="1905000"/>
            <a:ext cx="76200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1" hangingPunct="1"/>
            <a:r>
              <a:rPr lang="en-US" sz="2800" i="0" dirty="0">
                <a:latin typeface="Arial" pitchFamily="34" charset="0"/>
              </a:rPr>
              <a:t>"</a:t>
            </a:r>
            <a:r>
              <a:rPr lang="en-US" sz="2800" i="0" dirty="0"/>
              <a:t>A new focus on updating the tools currently used to assess the safety and efficacy of new medical products will very likely bring tremendous public health benefits</a:t>
            </a:r>
            <a:r>
              <a:rPr lang="en-US" sz="2800" i="0" dirty="0">
                <a:latin typeface="Arial" pitchFamily="34" charset="0"/>
              </a:rPr>
              <a:t>." </a:t>
            </a:r>
          </a:p>
          <a:p>
            <a:pPr algn="l" eaLnBrk="1" hangingPunct="1"/>
            <a:endParaRPr lang="en-US" sz="2800" i="0" dirty="0">
              <a:latin typeface="Arial" pitchFamily="34" charset="0"/>
            </a:endParaRPr>
          </a:p>
          <a:p>
            <a:pPr algn="r" eaLnBrk="1" hangingPunct="1"/>
            <a:r>
              <a:rPr lang="en-US" sz="2000" b="1" dirty="0">
                <a:solidFill>
                  <a:srgbClr val="0070C0"/>
                </a:solidFill>
                <a:latin typeface="Arial" pitchFamily="34" charset="0"/>
              </a:rPr>
              <a:t>Former FDA Commissioner Lester M. Crawford</a:t>
            </a:r>
          </a:p>
        </p:txBody>
      </p:sp>
      <p:sp>
        <p:nvSpPr>
          <p:cNvPr id="62467" name="Rectangle 3"/>
          <p:cNvSpPr>
            <a:spLocks noGrp="1" noChangeArrowheads="1"/>
          </p:cNvSpPr>
          <p:nvPr>
            <p:ph type="title"/>
          </p:nvPr>
        </p:nvSpPr>
        <p:spPr>
          <a:noFill/>
        </p:spPr>
        <p:txBody>
          <a:bodyPr>
            <a:normAutofit/>
          </a:bodyPr>
          <a:lstStyle/>
          <a:p>
            <a:r>
              <a:rPr lang="en-US" sz="4000" dirty="0">
                <a:solidFill>
                  <a:srgbClr val="0070C0"/>
                </a:solidFill>
              </a:rPr>
              <a:t>FDA Critical Path Initiative</a:t>
            </a:r>
          </a:p>
        </p:txBody>
      </p:sp>
    </p:spTree>
    <p:extLst>
      <p:ext uri="{BB962C8B-B14F-4D97-AF65-F5344CB8AC3E}">
        <p14:creationId xmlns:p14="http://schemas.microsoft.com/office/powerpoint/2010/main" val="62427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ktangel 16"/>
          <p:cNvSpPr>
            <a:spLocks noChangeArrowheads="1"/>
          </p:cNvSpPr>
          <p:nvPr/>
        </p:nvSpPr>
        <p:spPr bwMode="auto">
          <a:xfrm>
            <a:off x="381000" y="1905000"/>
            <a:ext cx="4572000" cy="1433513"/>
          </a:xfrm>
          <a:prstGeom prst="rect">
            <a:avLst/>
          </a:prstGeom>
          <a:solidFill>
            <a:srgbClr val="FFFF99"/>
          </a:solidFill>
          <a:ln w="9525">
            <a:noFill/>
            <a:miter lim="800000"/>
            <a:headEnd/>
            <a:tailEnd/>
          </a:ln>
          <a:effectLst>
            <a:prstShdw prst="shdw13" dist="53882" dir="13500000">
              <a:srgbClr val="808080">
                <a:alpha val="50000"/>
              </a:srgbClr>
            </a:prstShdw>
          </a:effectLst>
        </p:spPr>
        <p:txBody>
          <a:bodyPr>
            <a:spAutoFit/>
          </a:bodyPr>
          <a:lstStyle/>
          <a:p>
            <a:r>
              <a:rPr lang="en-US" sz="2800" b="1">
                <a:latin typeface="Calibri" pitchFamily="34" charset="0"/>
              </a:rPr>
              <a:t>INNOVATIVE ANALYSES</a:t>
            </a:r>
            <a:endParaRPr lang="en-US" sz="2800" b="1" noProof="1">
              <a:latin typeface="Calibri" pitchFamily="34" charset="0"/>
            </a:endParaRPr>
          </a:p>
          <a:p>
            <a:pPr>
              <a:buFontTx/>
              <a:buChar char="•"/>
            </a:pPr>
            <a:r>
              <a:rPr lang="en-US" sz="2000">
                <a:latin typeface="Calibri" pitchFamily="34" charset="0"/>
              </a:rPr>
              <a:t>Improved Computing Resources </a:t>
            </a:r>
          </a:p>
          <a:p>
            <a:pPr>
              <a:buFontTx/>
              <a:buChar char="•"/>
            </a:pPr>
            <a:r>
              <a:rPr lang="en-US" sz="2000">
                <a:latin typeface="Calibri" pitchFamily="34" charset="0"/>
              </a:rPr>
              <a:t>Quantitative drug-disease-trial models</a:t>
            </a:r>
          </a:p>
          <a:p>
            <a:pPr>
              <a:buFontTx/>
              <a:buChar char="•"/>
            </a:pPr>
            <a:r>
              <a:rPr lang="en-US" sz="2000">
                <a:latin typeface="Calibri" pitchFamily="34" charset="0"/>
              </a:rPr>
              <a:t> Exposure-response models</a:t>
            </a:r>
            <a:endParaRPr lang="da-DK"/>
          </a:p>
        </p:txBody>
      </p:sp>
      <p:sp>
        <p:nvSpPr>
          <p:cNvPr id="125954" name="Rektangel 16"/>
          <p:cNvSpPr>
            <a:spLocks noChangeArrowheads="1"/>
          </p:cNvSpPr>
          <p:nvPr/>
        </p:nvSpPr>
        <p:spPr bwMode="auto">
          <a:xfrm>
            <a:off x="2209800" y="3581400"/>
            <a:ext cx="5181600" cy="1128713"/>
          </a:xfrm>
          <a:prstGeom prst="rect">
            <a:avLst/>
          </a:prstGeom>
          <a:solidFill>
            <a:srgbClr val="0000FF"/>
          </a:solidFill>
          <a:ln w="9525">
            <a:noFill/>
            <a:miter lim="800000"/>
            <a:headEnd/>
            <a:tailEnd/>
          </a:ln>
          <a:effectLst>
            <a:prstShdw prst="shdw13" dist="53882" dir="13500000">
              <a:srgbClr val="808080">
                <a:alpha val="50000"/>
              </a:srgbClr>
            </a:prstShdw>
          </a:effectLst>
        </p:spPr>
        <p:txBody>
          <a:bodyPr>
            <a:spAutoFit/>
          </a:bodyPr>
          <a:lstStyle/>
          <a:p>
            <a:r>
              <a:rPr lang="en-US" sz="2800" b="1">
                <a:solidFill>
                  <a:schemeClr val="bg1"/>
                </a:solidFill>
                <a:latin typeface="Calibri" pitchFamily="34" charset="0"/>
              </a:rPr>
              <a:t>INNOVATIVE TRIAL DESIGNS</a:t>
            </a:r>
            <a:endParaRPr lang="en-US" sz="2800" b="1" noProof="1">
              <a:solidFill>
                <a:schemeClr val="bg1"/>
              </a:solidFill>
              <a:latin typeface="Calibri" pitchFamily="34" charset="0"/>
            </a:endParaRPr>
          </a:p>
          <a:p>
            <a:pPr>
              <a:buFontTx/>
              <a:buChar char="•"/>
            </a:pPr>
            <a:r>
              <a:rPr lang="en-US" sz="2000">
                <a:solidFill>
                  <a:schemeClr val="bg1"/>
                </a:solidFill>
                <a:latin typeface="Calibri" pitchFamily="34" charset="0"/>
              </a:rPr>
              <a:t> Clinical trial simulations</a:t>
            </a:r>
          </a:p>
          <a:p>
            <a:pPr>
              <a:buFontTx/>
              <a:buChar char="•"/>
            </a:pPr>
            <a:r>
              <a:rPr lang="en-US" sz="2000">
                <a:solidFill>
                  <a:schemeClr val="bg1"/>
                </a:solidFill>
                <a:latin typeface="Calibri" pitchFamily="34" charset="0"/>
              </a:rPr>
              <a:t> Enrichment, adaptive, dose-response</a:t>
            </a:r>
            <a:endParaRPr lang="da-DK">
              <a:solidFill>
                <a:schemeClr val="bg1"/>
              </a:solidFill>
            </a:endParaRPr>
          </a:p>
        </p:txBody>
      </p:sp>
      <p:sp>
        <p:nvSpPr>
          <p:cNvPr id="125955" name="Rektangel 16"/>
          <p:cNvSpPr>
            <a:spLocks noChangeArrowheads="1"/>
          </p:cNvSpPr>
          <p:nvPr/>
        </p:nvSpPr>
        <p:spPr bwMode="auto">
          <a:xfrm>
            <a:off x="4343400" y="5105400"/>
            <a:ext cx="4572000" cy="823913"/>
          </a:xfrm>
          <a:prstGeom prst="rect">
            <a:avLst/>
          </a:prstGeom>
          <a:solidFill>
            <a:srgbClr val="008000"/>
          </a:solidFill>
          <a:ln w="9525">
            <a:noFill/>
            <a:miter lim="800000"/>
            <a:headEnd/>
            <a:tailEnd/>
          </a:ln>
          <a:effectLst>
            <a:prstShdw prst="shdw13" dist="53882" dir="13500000">
              <a:srgbClr val="808080">
                <a:alpha val="50000"/>
              </a:srgbClr>
            </a:prstShdw>
          </a:effectLst>
        </p:spPr>
        <p:txBody>
          <a:bodyPr>
            <a:spAutoFit/>
          </a:bodyPr>
          <a:lstStyle/>
          <a:p>
            <a:r>
              <a:rPr lang="en-US" sz="2800" b="1">
                <a:solidFill>
                  <a:schemeClr val="bg1"/>
                </a:solidFill>
                <a:latin typeface="Calibri" pitchFamily="34" charset="0"/>
              </a:rPr>
              <a:t>KNOWLEDGE MANAGEMENT</a:t>
            </a:r>
            <a:endParaRPr lang="en-US" sz="2800" b="1" noProof="1">
              <a:solidFill>
                <a:schemeClr val="bg1"/>
              </a:solidFill>
              <a:latin typeface="Calibri" pitchFamily="34" charset="0"/>
            </a:endParaRPr>
          </a:p>
          <a:p>
            <a:pPr>
              <a:buFontTx/>
              <a:buChar char="•"/>
            </a:pPr>
            <a:r>
              <a:rPr lang="en-US" sz="2000">
                <a:solidFill>
                  <a:schemeClr val="bg1"/>
                </a:solidFill>
                <a:latin typeface="Calibri" pitchFamily="34" charset="0"/>
              </a:rPr>
              <a:t> Leverage prior data</a:t>
            </a:r>
            <a:endParaRPr lang="da-DK">
              <a:solidFill>
                <a:schemeClr val="bg1"/>
              </a:solidFill>
            </a:endParaRPr>
          </a:p>
        </p:txBody>
      </p:sp>
      <p:sp>
        <p:nvSpPr>
          <p:cNvPr id="125956" name="Rectangle 5"/>
          <p:cNvSpPr>
            <a:spLocks noGrp="1" noChangeArrowheads="1"/>
          </p:cNvSpPr>
          <p:nvPr>
            <p:ph type="title"/>
          </p:nvPr>
        </p:nvSpPr>
        <p:spPr>
          <a:xfrm>
            <a:off x="155863" y="210344"/>
            <a:ext cx="8026978" cy="914400"/>
          </a:xfrm>
        </p:spPr>
        <p:txBody>
          <a:bodyPr>
            <a:noAutofit/>
          </a:bodyPr>
          <a:lstStyle/>
          <a:p>
            <a:pPr eaLnBrk="1" hangingPunct="1"/>
            <a:r>
              <a:rPr lang="en-US" sz="3200" dirty="0">
                <a:solidFill>
                  <a:srgbClr val="0070C0"/>
                </a:solidFill>
                <a:latin typeface="Verdana" pitchFamily="34" charset="0"/>
                <a:ea typeface="Verdana" pitchFamily="34" charset="0"/>
                <a:cs typeface="Verdana" pitchFamily="34" charset="0"/>
              </a:rPr>
              <a:t>Bringing Improved Drug Development</a:t>
            </a:r>
            <a:br>
              <a:rPr lang="en-US" sz="3200" dirty="0">
                <a:solidFill>
                  <a:srgbClr val="0070C0"/>
                </a:solidFill>
                <a:latin typeface="Verdana" pitchFamily="34" charset="0"/>
                <a:ea typeface="Verdana" pitchFamily="34" charset="0"/>
                <a:cs typeface="Verdana" pitchFamily="34" charset="0"/>
              </a:rPr>
            </a:br>
            <a:r>
              <a:rPr lang="en-US" sz="3200" dirty="0">
                <a:solidFill>
                  <a:srgbClr val="0070C0"/>
                </a:solidFill>
                <a:latin typeface="Verdana" pitchFamily="34" charset="0"/>
                <a:ea typeface="Verdana" pitchFamily="34" charset="0"/>
                <a:cs typeface="Verdana" pitchFamily="34" charset="0"/>
              </a:rPr>
              <a:t>Tools to Bear</a:t>
            </a:r>
          </a:p>
        </p:txBody>
      </p:sp>
      <p:pic>
        <p:nvPicPr>
          <p:cNvPr id="125957" name="Picture 6" descr="tool-box"/>
          <p:cNvPicPr>
            <a:picLocks noChangeAspect="1" noChangeArrowheads="1"/>
          </p:cNvPicPr>
          <p:nvPr/>
        </p:nvPicPr>
        <p:blipFill>
          <a:blip r:embed="rId3"/>
          <a:srcRect/>
          <a:stretch>
            <a:fillRect/>
          </a:stretch>
        </p:blipFill>
        <p:spPr bwMode="auto">
          <a:xfrm>
            <a:off x="5922818" y="1367631"/>
            <a:ext cx="2171700" cy="1716088"/>
          </a:xfrm>
          <a:prstGeom prst="rect">
            <a:avLst/>
          </a:prstGeom>
          <a:noFill/>
          <a:ln w="9525">
            <a:noFill/>
            <a:miter lim="800000"/>
            <a:headEnd/>
            <a:tailEnd/>
          </a:ln>
        </p:spPr>
      </p:pic>
    </p:spTree>
    <p:extLst>
      <p:ext uri="{BB962C8B-B14F-4D97-AF65-F5344CB8AC3E}">
        <p14:creationId xmlns:p14="http://schemas.microsoft.com/office/powerpoint/2010/main" val="7196833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94D-9E7C-43D7-8A37-01E674F617C9}"/>
              </a:ext>
            </a:extLst>
          </p:cNvPr>
          <p:cNvSpPr>
            <a:spLocks noGrp="1"/>
          </p:cNvSpPr>
          <p:nvPr>
            <p:ph type="title"/>
          </p:nvPr>
        </p:nvSpPr>
        <p:spPr>
          <a:xfrm>
            <a:off x="457199" y="120191"/>
            <a:ext cx="8229600" cy="1143000"/>
          </a:xfrm>
        </p:spPr>
        <p:txBody>
          <a:bodyPr>
            <a:normAutofit/>
          </a:bodyPr>
          <a:lstStyle/>
          <a:p>
            <a:r>
              <a:rPr lang="en-US" sz="4000" dirty="0">
                <a:solidFill>
                  <a:srgbClr val="0070C0"/>
                </a:solidFill>
              </a:rPr>
              <a:t>We </a:t>
            </a:r>
            <a:r>
              <a:rPr lang="en-US" sz="4000" i="1" dirty="0">
                <a:solidFill>
                  <a:srgbClr val="0070C0"/>
                </a:solidFill>
              </a:rPr>
              <a:t>Have</a:t>
            </a:r>
            <a:r>
              <a:rPr lang="en-US" sz="4000" dirty="0">
                <a:solidFill>
                  <a:srgbClr val="0070C0"/>
                </a:solidFill>
              </a:rPr>
              <a:t> Been Here Before….</a:t>
            </a:r>
          </a:p>
        </p:txBody>
      </p:sp>
      <p:sp>
        <p:nvSpPr>
          <p:cNvPr id="4" name="Rectangle 3">
            <a:extLst>
              <a:ext uri="{FF2B5EF4-FFF2-40B4-BE49-F238E27FC236}">
                <a16:creationId xmlns:a16="http://schemas.microsoft.com/office/drawing/2014/main" id="{D6E2A4A5-A875-4235-B7E9-827942E8925B}"/>
              </a:ext>
            </a:extLst>
          </p:cNvPr>
          <p:cNvSpPr/>
          <p:nvPr/>
        </p:nvSpPr>
        <p:spPr>
          <a:xfrm>
            <a:off x="1802823" y="6062049"/>
            <a:ext cx="4572000" cy="430887"/>
          </a:xfrm>
          <a:prstGeom prst="rect">
            <a:avLst/>
          </a:prstGeom>
        </p:spPr>
        <p:txBody>
          <a:bodyPr>
            <a:spAutoFit/>
          </a:bodyPr>
          <a:lstStyle/>
          <a:p>
            <a:r>
              <a:rPr lang="pt-BR" sz="1050" dirty="0"/>
              <a:t>Pharm Res (2014) 31:837–846</a:t>
            </a:r>
          </a:p>
          <a:p>
            <a:r>
              <a:rPr lang="pt-BR" sz="1050" dirty="0"/>
              <a:t>DOI 10.1007/s11095-013-1259-1</a:t>
            </a:r>
            <a:endParaRPr lang="en-US" sz="1050" dirty="0"/>
          </a:p>
        </p:txBody>
      </p:sp>
      <p:pic>
        <p:nvPicPr>
          <p:cNvPr id="5" name="Picture 4">
            <a:extLst>
              <a:ext uri="{FF2B5EF4-FFF2-40B4-BE49-F238E27FC236}">
                <a16:creationId xmlns:a16="http://schemas.microsoft.com/office/drawing/2014/main" id="{8E0E6AB6-7A2F-4232-89F4-41E35D3D242E}"/>
              </a:ext>
            </a:extLst>
          </p:cNvPr>
          <p:cNvPicPr>
            <a:picLocks noChangeAspect="1"/>
          </p:cNvPicPr>
          <p:nvPr/>
        </p:nvPicPr>
        <p:blipFill>
          <a:blip r:embed="rId2"/>
          <a:stretch>
            <a:fillRect/>
          </a:stretch>
        </p:blipFill>
        <p:spPr>
          <a:xfrm>
            <a:off x="1328125" y="1092955"/>
            <a:ext cx="6487748" cy="4672090"/>
          </a:xfrm>
          <a:prstGeom prst="rect">
            <a:avLst/>
          </a:prstGeom>
        </p:spPr>
      </p:pic>
    </p:spTree>
    <p:extLst>
      <p:ext uri="{BB962C8B-B14F-4D97-AF65-F5344CB8AC3E}">
        <p14:creationId xmlns:p14="http://schemas.microsoft.com/office/powerpoint/2010/main" val="2592935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5AED-13B1-41EA-B6FA-1A48C87CD595}"/>
              </a:ext>
            </a:extLst>
          </p:cNvPr>
          <p:cNvSpPr>
            <a:spLocks noGrp="1"/>
          </p:cNvSpPr>
          <p:nvPr>
            <p:ph type="title"/>
          </p:nvPr>
        </p:nvSpPr>
        <p:spPr>
          <a:xfrm>
            <a:off x="323852" y="213188"/>
            <a:ext cx="8509103" cy="926020"/>
          </a:xfrm>
        </p:spPr>
        <p:txBody>
          <a:bodyPr>
            <a:normAutofit/>
          </a:bodyPr>
          <a:lstStyle/>
          <a:p>
            <a:r>
              <a:rPr lang="en-US" sz="3600" dirty="0">
                <a:solidFill>
                  <a:srgbClr val="0070C0"/>
                </a:solidFill>
              </a:rPr>
              <a:t>Revisiting the Methods</a:t>
            </a:r>
          </a:p>
        </p:txBody>
      </p:sp>
      <p:sp>
        <p:nvSpPr>
          <p:cNvPr id="3" name="Content Placeholder 2">
            <a:extLst>
              <a:ext uri="{FF2B5EF4-FFF2-40B4-BE49-F238E27FC236}">
                <a16:creationId xmlns:a16="http://schemas.microsoft.com/office/drawing/2014/main" id="{4490BA75-8710-44E8-85D1-113C6D5F8DFD}"/>
              </a:ext>
            </a:extLst>
          </p:cNvPr>
          <p:cNvSpPr>
            <a:spLocks noGrp="1"/>
          </p:cNvSpPr>
          <p:nvPr>
            <p:ph idx="1"/>
          </p:nvPr>
        </p:nvSpPr>
        <p:spPr>
          <a:xfrm>
            <a:off x="323852" y="1376037"/>
            <a:ext cx="8509103" cy="4286043"/>
          </a:xfrm>
        </p:spPr>
        <p:txBody>
          <a:bodyPr>
            <a:normAutofit fontScale="92500" lnSpcReduction="10000"/>
          </a:bodyPr>
          <a:lstStyle/>
          <a:p>
            <a:r>
              <a:rPr lang="en-US" sz="2600" dirty="0"/>
              <a:t>Current Methods (2013)</a:t>
            </a:r>
          </a:p>
          <a:p>
            <a:pPr lvl="1"/>
            <a:r>
              <a:rPr lang="en-US" sz="2200" dirty="0"/>
              <a:t>Clinical Endpoints</a:t>
            </a:r>
          </a:p>
          <a:p>
            <a:pPr lvl="1"/>
            <a:r>
              <a:rPr lang="en-US" sz="2200" dirty="0"/>
              <a:t>MUsT</a:t>
            </a:r>
          </a:p>
          <a:p>
            <a:pPr lvl="1"/>
            <a:r>
              <a:rPr lang="en-US" sz="2200" dirty="0"/>
              <a:t>Dermal Vasoconstrictor Assay</a:t>
            </a:r>
          </a:p>
          <a:p>
            <a:r>
              <a:rPr lang="en-US" sz="2600" dirty="0"/>
              <a:t>Methods for Consideration</a:t>
            </a:r>
          </a:p>
          <a:p>
            <a:pPr lvl="1"/>
            <a:r>
              <a:rPr lang="en-US" sz="2200" dirty="0" err="1"/>
              <a:t>Dermatopharmacokinetics</a:t>
            </a:r>
            <a:endParaRPr lang="en-US" sz="2200" dirty="0"/>
          </a:p>
          <a:p>
            <a:pPr lvl="1"/>
            <a:r>
              <a:rPr lang="en-US" sz="2200" dirty="0" err="1"/>
              <a:t>Microdialysis</a:t>
            </a:r>
            <a:endParaRPr lang="en-US" sz="2200" dirty="0"/>
          </a:p>
          <a:p>
            <a:pPr lvl="1"/>
            <a:r>
              <a:rPr lang="en-US" sz="2200" dirty="0"/>
              <a:t>Open Flow </a:t>
            </a:r>
            <a:r>
              <a:rPr lang="en-US" sz="2200" dirty="0" err="1"/>
              <a:t>Microperfusion</a:t>
            </a:r>
            <a:endParaRPr lang="en-US" sz="2200" dirty="0"/>
          </a:p>
          <a:p>
            <a:pPr lvl="1"/>
            <a:r>
              <a:rPr lang="en-US" sz="2200" dirty="0"/>
              <a:t>Confocal Raman Spectroscopy</a:t>
            </a:r>
          </a:p>
          <a:p>
            <a:pPr lvl="1"/>
            <a:r>
              <a:rPr lang="en-US" sz="2200" dirty="0"/>
              <a:t>In Vitro Skin Permeation Studies</a:t>
            </a:r>
          </a:p>
          <a:p>
            <a:pPr lvl="1"/>
            <a:r>
              <a:rPr lang="en-US" sz="2200" dirty="0"/>
              <a:t>In Vitro Release Testing</a:t>
            </a:r>
          </a:p>
          <a:p>
            <a:pPr lvl="1"/>
            <a:r>
              <a:rPr lang="en-US" sz="2200" dirty="0"/>
              <a:t>Modeling/Pharmacometric Approaches</a:t>
            </a:r>
          </a:p>
          <a:p>
            <a:endParaRPr lang="en-US" dirty="0"/>
          </a:p>
        </p:txBody>
      </p:sp>
    </p:spTree>
    <p:extLst>
      <p:ext uri="{BB962C8B-B14F-4D97-AF65-F5344CB8AC3E}">
        <p14:creationId xmlns:p14="http://schemas.microsoft.com/office/powerpoint/2010/main" val="77853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D7B9BC-E2AA-4A79-884A-B541D3247E19}"/>
              </a:ext>
            </a:extLst>
          </p:cNvPr>
          <p:cNvSpPr>
            <a:spLocks noGrp="1"/>
          </p:cNvSpPr>
          <p:nvPr>
            <p:ph type="title"/>
          </p:nvPr>
        </p:nvSpPr>
        <p:spPr>
          <a:xfrm>
            <a:off x="457200" y="274638"/>
            <a:ext cx="8229600" cy="915319"/>
          </a:xfrm>
        </p:spPr>
        <p:txBody>
          <a:bodyPr>
            <a:normAutofit/>
          </a:bodyPr>
          <a:lstStyle/>
          <a:p>
            <a:r>
              <a:rPr lang="en-US" sz="4000" dirty="0">
                <a:solidFill>
                  <a:srgbClr val="0070C0"/>
                </a:solidFill>
              </a:rPr>
              <a:t>The 2014 Strawman</a:t>
            </a:r>
          </a:p>
        </p:txBody>
      </p:sp>
      <p:sp>
        <p:nvSpPr>
          <p:cNvPr id="11" name="Rectangle 10">
            <a:extLst>
              <a:ext uri="{FF2B5EF4-FFF2-40B4-BE49-F238E27FC236}">
                <a16:creationId xmlns:a16="http://schemas.microsoft.com/office/drawing/2014/main" id="{20467F27-2A02-4943-85CF-2AB165797CB4}"/>
              </a:ext>
            </a:extLst>
          </p:cNvPr>
          <p:cNvSpPr/>
          <p:nvPr/>
        </p:nvSpPr>
        <p:spPr>
          <a:xfrm>
            <a:off x="3612441" y="5944124"/>
            <a:ext cx="1919115" cy="261610"/>
          </a:xfrm>
          <a:prstGeom prst="rect">
            <a:avLst/>
          </a:prstGeom>
        </p:spPr>
        <p:txBody>
          <a:bodyPr wrap="none">
            <a:spAutoFit/>
          </a:bodyPr>
          <a:lstStyle/>
          <a:p>
            <a:r>
              <a:rPr lang="en-US" sz="1100" dirty="0">
                <a:solidFill>
                  <a:srgbClr val="0070C0"/>
                </a:solidFill>
              </a:rPr>
              <a:t>Pharm Res (2014) 31:837–846</a:t>
            </a:r>
          </a:p>
        </p:txBody>
      </p:sp>
      <p:pic>
        <p:nvPicPr>
          <p:cNvPr id="14" name="Content Placeholder 13">
            <a:extLst>
              <a:ext uri="{FF2B5EF4-FFF2-40B4-BE49-F238E27FC236}">
                <a16:creationId xmlns:a16="http://schemas.microsoft.com/office/drawing/2014/main" id="{F009B51A-405D-4916-89A2-E06F9B67EA77}"/>
              </a:ext>
            </a:extLst>
          </p:cNvPr>
          <p:cNvPicPr>
            <a:picLocks noGrp="1" noChangeAspect="1"/>
          </p:cNvPicPr>
          <p:nvPr>
            <p:ph sz="half" idx="2"/>
          </p:nvPr>
        </p:nvPicPr>
        <p:blipFill>
          <a:blip r:embed="rId2"/>
          <a:stretch>
            <a:fillRect/>
          </a:stretch>
        </p:blipFill>
        <p:spPr>
          <a:xfrm>
            <a:off x="1376603" y="1189957"/>
            <a:ext cx="3834625" cy="4525963"/>
          </a:xfrm>
          <a:prstGeom prst="rect">
            <a:avLst/>
          </a:prstGeom>
        </p:spPr>
      </p:pic>
      <p:sp>
        <p:nvSpPr>
          <p:cNvPr id="15" name="TextBox 14">
            <a:extLst>
              <a:ext uri="{FF2B5EF4-FFF2-40B4-BE49-F238E27FC236}">
                <a16:creationId xmlns:a16="http://schemas.microsoft.com/office/drawing/2014/main" id="{BD5E63E2-1854-4C11-8510-60C5FEF22EC1}"/>
              </a:ext>
            </a:extLst>
          </p:cNvPr>
          <p:cNvSpPr txBox="1"/>
          <p:nvPr/>
        </p:nvSpPr>
        <p:spPr>
          <a:xfrm>
            <a:off x="5713030" y="2263367"/>
            <a:ext cx="2973770" cy="2031325"/>
          </a:xfrm>
          <a:prstGeom prst="rect">
            <a:avLst/>
          </a:prstGeom>
          <a:noFill/>
        </p:spPr>
        <p:txBody>
          <a:bodyPr wrap="square" rtlCol="0">
            <a:spAutoFit/>
          </a:bodyPr>
          <a:lstStyle/>
          <a:p>
            <a:r>
              <a:rPr lang="en-US" dirty="0"/>
              <a:t>While focused on assessment of </a:t>
            </a:r>
            <a:r>
              <a:rPr lang="en-US" i="1" dirty="0">
                <a:solidFill>
                  <a:srgbClr val="C00000"/>
                </a:solidFill>
              </a:rPr>
              <a:t>bioequivalence</a:t>
            </a:r>
            <a:r>
              <a:rPr lang="en-US" dirty="0"/>
              <a:t>, the same methods can be applied to </a:t>
            </a:r>
            <a:r>
              <a:rPr lang="en-US" i="1" dirty="0">
                <a:solidFill>
                  <a:srgbClr val="C00000"/>
                </a:solidFill>
              </a:rPr>
              <a:t>bioavailability</a:t>
            </a:r>
            <a:r>
              <a:rPr lang="en-US" dirty="0"/>
              <a:t> assessment, albeit with an understanding of the different scientific and regulatory focus.</a:t>
            </a:r>
          </a:p>
        </p:txBody>
      </p:sp>
    </p:spTree>
    <p:extLst>
      <p:ext uri="{BB962C8B-B14F-4D97-AF65-F5344CB8AC3E}">
        <p14:creationId xmlns:p14="http://schemas.microsoft.com/office/powerpoint/2010/main" val="291211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6E2A-13EA-4FEA-BF84-95566743C8C1}"/>
              </a:ext>
            </a:extLst>
          </p:cNvPr>
          <p:cNvSpPr>
            <a:spLocks noGrp="1"/>
          </p:cNvSpPr>
          <p:nvPr>
            <p:ph type="title"/>
          </p:nvPr>
        </p:nvSpPr>
        <p:spPr>
          <a:xfrm>
            <a:off x="317448" y="201293"/>
            <a:ext cx="8509103" cy="1938058"/>
          </a:xfrm>
        </p:spPr>
        <p:txBody>
          <a:bodyPr>
            <a:normAutofit fontScale="90000"/>
          </a:bodyPr>
          <a:lstStyle/>
          <a:p>
            <a:pPr algn="ctr"/>
            <a:r>
              <a:rPr lang="en-US" sz="3600" dirty="0">
                <a:solidFill>
                  <a:srgbClr val="0070C0"/>
                </a:solidFill>
              </a:rPr>
              <a:t>Original Workshop</a:t>
            </a:r>
            <a:r>
              <a:rPr lang="en-US" sz="3600" dirty="0"/>
              <a:t/>
            </a:r>
            <a:br>
              <a:rPr lang="en-US" sz="3600" dirty="0"/>
            </a:br>
            <a:r>
              <a:rPr lang="en-US" sz="3600" dirty="0"/>
              <a:t>"Topical Drug Development –</a:t>
            </a:r>
            <a:br>
              <a:rPr lang="en-US" sz="3600" dirty="0"/>
            </a:br>
            <a:r>
              <a:rPr lang="en-US" sz="3600" dirty="0"/>
              <a:t> Evolution of Science and Regulatory Policy“</a:t>
            </a:r>
            <a:r>
              <a:rPr lang="en-US" dirty="0"/>
              <a:t/>
            </a:r>
            <a:br>
              <a:rPr lang="en-US" dirty="0"/>
            </a:br>
            <a:r>
              <a:rPr lang="en-US" sz="2700" dirty="0">
                <a:solidFill>
                  <a:srgbClr val="FF0000"/>
                </a:solidFill>
              </a:rPr>
              <a:t>July 29</a:t>
            </a:r>
            <a:r>
              <a:rPr lang="en-US" sz="2700" baseline="30000" dirty="0">
                <a:solidFill>
                  <a:srgbClr val="FF0000"/>
                </a:solidFill>
              </a:rPr>
              <a:t>th</a:t>
            </a:r>
            <a:r>
              <a:rPr lang="en-US" sz="2700" dirty="0">
                <a:solidFill>
                  <a:srgbClr val="FF0000"/>
                </a:solidFill>
              </a:rPr>
              <a:t> &amp; 30</a:t>
            </a:r>
            <a:r>
              <a:rPr lang="en-US" sz="2700" baseline="30000" dirty="0">
                <a:solidFill>
                  <a:srgbClr val="FF0000"/>
                </a:solidFill>
              </a:rPr>
              <a:t> </a:t>
            </a:r>
            <a:r>
              <a:rPr lang="en-US" sz="2700" baseline="30000" dirty="0" err="1">
                <a:solidFill>
                  <a:srgbClr val="FF0000"/>
                </a:solidFill>
              </a:rPr>
              <a:t>th</a:t>
            </a:r>
            <a:r>
              <a:rPr lang="en-US" sz="2700" baseline="30000" dirty="0">
                <a:solidFill>
                  <a:srgbClr val="FF0000"/>
                </a:solidFill>
              </a:rPr>
              <a:t> </a:t>
            </a:r>
            <a:r>
              <a:rPr lang="en-US" sz="2700" dirty="0">
                <a:solidFill>
                  <a:srgbClr val="FF0000"/>
                </a:solidFill>
              </a:rPr>
              <a:t>, 2019</a:t>
            </a:r>
            <a:endParaRPr lang="en-US" dirty="0">
              <a:solidFill>
                <a:srgbClr val="FF0000"/>
              </a:solidFill>
            </a:endParaRPr>
          </a:p>
        </p:txBody>
      </p:sp>
      <p:sp>
        <p:nvSpPr>
          <p:cNvPr id="3" name="Content Placeholder 2">
            <a:extLst>
              <a:ext uri="{FF2B5EF4-FFF2-40B4-BE49-F238E27FC236}">
                <a16:creationId xmlns:a16="http://schemas.microsoft.com/office/drawing/2014/main" id="{6FC72503-0A4E-436C-BBBB-858AD262B948}"/>
              </a:ext>
            </a:extLst>
          </p:cNvPr>
          <p:cNvSpPr>
            <a:spLocks noGrp="1"/>
          </p:cNvSpPr>
          <p:nvPr>
            <p:ph idx="1"/>
          </p:nvPr>
        </p:nvSpPr>
        <p:spPr/>
        <p:txBody>
          <a:bodyPr>
            <a:normAutofit/>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Presentations from last years workshop are available on line </a:t>
            </a:r>
          </a:p>
          <a:p>
            <a:pPr lvl="1"/>
            <a:r>
              <a:rPr lang="en-US" dirty="0">
                <a:hlinkClick r:id="rId2"/>
              </a:rPr>
              <a:t>https://www.pharmacy.umaryland.edu/centers/cersievents/topical/agenda/</a:t>
            </a:r>
            <a:endParaRPr lang="en-US" dirty="0"/>
          </a:p>
          <a:p>
            <a:endParaRPr lang="en-US" dirty="0"/>
          </a:p>
          <a:p>
            <a:endParaRPr lang="en-US" dirty="0"/>
          </a:p>
        </p:txBody>
      </p:sp>
      <p:pic>
        <p:nvPicPr>
          <p:cNvPr id="5" name="Picture 4">
            <a:extLst>
              <a:ext uri="{FF2B5EF4-FFF2-40B4-BE49-F238E27FC236}">
                <a16:creationId xmlns:a16="http://schemas.microsoft.com/office/drawing/2014/main" id="{09547AF5-3926-40EC-BCB9-5CC390B87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01" y="2168032"/>
            <a:ext cx="3939396" cy="2521935"/>
          </a:xfrm>
          <a:prstGeom prst="rect">
            <a:avLst/>
          </a:prstGeom>
        </p:spPr>
      </p:pic>
    </p:spTree>
    <p:extLst>
      <p:ext uri="{BB962C8B-B14F-4D97-AF65-F5344CB8AC3E}">
        <p14:creationId xmlns:p14="http://schemas.microsoft.com/office/powerpoint/2010/main" val="239018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66800" y="838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3600" dirty="0">
              <a:latin typeface="Verdana" pitchFamily="34" charset="0"/>
              <a:ea typeface="Verdana" pitchFamily="34" charset="0"/>
              <a:cs typeface="Verdana" pitchFamily="34" charset="0"/>
            </a:endParaRPr>
          </a:p>
        </p:txBody>
      </p:sp>
      <p:sp>
        <p:nvSpPr>
          <p:cNvPr id="34819" name="Rectangle 3"/>
          <p:cNvSpPr>
            <a:spLocks noChangeArrowheads="1"/>
          </p:cNvSpPr>
          <p:nvPr/>
        </p:nvSpPr>
        <p:spPr bwMode="auto">
          <a:xfrm>
            <a:off x="7620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Well defined procedures</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Validation</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Standardized Training</a:t>
            </a:r>
          </a:p>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Be reproducible</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Run to Run</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Site to Site</a:t>
            </a:r>
          </a:p>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Be predictable</a:t>
            </a:r>
          </a:p>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Be relevant clinically</a:t>
            </a:r>
          </a:p>
        </p:txBody>
      </p:sp>
      <p:sp>
        <p:nvSpPr>
          <p:cNvPr id="34820" name="AutoShape 4"/>
          <p:cNvSpPr>
            <a:spLocks noChangeArrowheads="1"/>
          </p:cNvSpPr>
          <p:nvPr/>
        </p:nvSpPr>
        <p:spPr bwMode="auto">
          <a:xfrm>
            <a:off x="4424363" y="4847431"/>
            <a:ext cx="2743200" cy="857250"/>
          </a:xfrm>
          <a:prstGeom prst="leftArrow">
            <a:avLst>
              <a:gd name="adj1" fmla="val 50000"/>
              <a:gd name="adj2" fmla="val 166667"/>
            </a:avLst>
          </a:prstGeom>
          <a:solidFill>
            <a:srgbClr val="FFC000"/>
          </a:solidFill>
          <a:ln w="9525">
            <a:solidFill>
              <a:schemeClr val="tx1"/>
            </a:solidFill>
            <a:miter lim="800000"/>
            <a:headEnd/>
            <a:tailEnd/>
          </a:ln>
          <a:effectLst/>
        </p:spPr>
        <p:txBody>
          <a:bodyPr wrap="none" anchor="ctr"/>
          <a:lstStyle/>
          <a:p>
            <a:endParaRPr lang="en-US"/>
          </a:p>
        </p:txBody>
      </p:sp>
      <p:pic>
        <p:nvPicPr>
          <p:cNvPr id="34821" name="Picture 5" descr="j03710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2057399"/>
            <a:ext cx="2743200" cy="2474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8880C0-89CF-4EF7-BC92-C1F73F58A0AE}"/>
              </a:ext>
            </a:extLst>
          </p:cNvPr>
          <p:cNvSpPr>
            <a:spLocks noGrp="1"/>
          </p:cNvSpPr>
          <p:nvPr>
            <p:ph type="title"/>
          </p:nvPr>
        </p:nvSpPr>
        <p:spPr/>
        <p:txBody>
          <a:bodyPr>
            <a:normAutofit/>
          </a:bodyPr>
          <a:lstStyle/>
          <a:p>
            <a:r>
              <a:rPr lang="en-US" sz="4000" dirty="0">
                <a:solidFill>
                  <a:srgbClr val="0070C0"/>
                </a:solidFill>
              </a:rPr>
              <a:t>General Test Characteristics</a:t>
            </a:r>
          </a:p>
        </p:txBody>
      </p:sp>
    </p:spTree>
    <p:extLst>
      <p:ext uri="{BB962C8B-B14F-4D97-AF65-F5344CB8AC3E}">
        <p14:creationId xmlns:p14="http://schemas.microsoft.com/office/powerpoint/2010/main" val="395888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66800" y="838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3600" dirty="0">
              <a:latin typeface="Verdana" pitchFamily="34" charset="0"/>
              <a:ea typeface="Verdana" pitchFamily="34" charset="0"/>
              <a:cs typeface="Verdana" pitchFamily="34" charset="0"/>
            </a:endParaRPr>
          </a:p>
        </p:txBody>
      </p:sp>
      <p:sp>
        <p:nvSpPr>
          <p:cNvPr id="34819" name="Rectangle 3"/>
          <p:cNvSpPr>
            <a:spLocks noChangeArrowheads="1"/>
          </p:cNvSpPr>
          <p:nvPr/>
        </p:nvSpPr>
        <p:spPr bwMode="auto">
          <a:xfrm>
            <a:off x="7620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Well defined procedures</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Validation</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Standardized Training</a:t>
            </a:r>
          </a:p>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Be reproducible</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Run to Run</a:t>
            </a:r>
          </a:p>
          <a:p>
            <a:pPr marL="742950" lvl="1" indent="-28575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Site to Site</a:t>
            </a:r>
          </a:p>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Be predictable</a:t>
            </a:r>
          </a:p>
          <a:p>
            <a:pPr marL="342900" indent="-342900" algn="l">
              <a:spcBef>
                <a:spcPct val="20000"/>
              </a:spcBef>
              <a:buClr>
                <a:schemeClr val="tx2"/>
              </a:buClr>
              <a:buFont typeface="Wingdings" pitchFamily="2" charset="2"/>
              <a:buChar char="Ø"/>
            </a:pPr>
            <a:r>
              <a:rPr lang="en-US" sz="2400" i="0" dirty="0">
                <a:latin typeface="+mj-lt"/>
                <a:ea typeface="Verdana" pitchFamily="34" charset="0"/>
                <a:cs typeface="Verdana" pitchFamily="34" charset="0"/>
              </a:rPr>
              <a:t>Be relevant clinically</a:t>
            </a:r>
          </a:p>
        </p:txBody>
      </p:sp>
      <p:sp>
        <p:nvSpPr>
          <p:cNvPr id="34820" name="AutoShape 4"/>
          <p:cNvSpPr>
            <a:spLocks noChangeArrowheads="1"/>
          </p:cNvSpPr>
          <p:nvPr/>
        </p:nvSpPr>
        <p:spPr bwMode="auto">
          <a:xfrm>
            <a:off x="4424363" y="4847431"/>
            <a:ext cx="2743200" cy="857250"/>
          </a:xfrm>
          <a:prstGeom prst="leftArrow">
            <a:avLst>
              <a:gd name="adj1" fmla="val 50000"/>
              <a:gd name="adj2" fmla="val 166667"/>
            </a:avLst>
          </a:prstGeom>
          <a:solidFill>
            <a:srgbClr val="FFC000"/>
          </a:solidFill>
          <a:ln w="9525">
            <a:solidFill>
              <a:schemeClr val="tx1"/>
            </a:solidFill>
            <a:miter lim="800000"/>
            <a:headEnd/>
            <a:tailEnd/>
          </a:ln>
          <a:effectLst/>
        </p:spPr>
        <p:txBody>
          <a:bodyPr wrap="none" anchor="ctr"/>
          <a:lstStyle/>
          <a:p>
            <a:endParaRPr lang="en-US"/>
          </a:p>
        </p:txBody>
      </p:sp>
      <p:pic>
        <p:nvPicPr>
          <p:cNvPr id="34821" name="Picture 5" descr="j03710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2057399"/>
            <a:ext cx="2743200" cy="2474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8880C0-89CF-4EF7-BC92-C1F73F58A0AE}"/>
              </a:ext>
            </a:extLst>
          </p:cNvPr>
          <p:cNvSpPr>
            <a:spLocks noGrp="1"/>
          </p:cNvSpPr>
          <p:nvPr>
            <p:ph type="title"/>
          </p:nvPr>
        </p:nvSpPr>
        <p:spPr/>
        <p:txBody>
          <a:bodyPr>
            <a:normAutofit/>
          </a:bodyPr>
          <a:lstStyle/>
          <a:p>
            <a:r>
              <a:rPr lang="en-US" sz="4000" dirty="0">
                <a:solidFill>
                  <a:srgbClr val="0070C0"/>
                </a:solidFill>
              </a:rPr>
              <a:t>General Test Characteristics</a:t>
            </a:r>
          </a:p>
        </p:txBody>
      </p:sp>
      <p:sp>
        <p:nvSpPr>
          <p:cNvPr id="3" name="TextBox 2">
            <a:extLst>
              <a:ext uri="{FF2B5EF4-FFF2-40B4-BE49-F238E27FC236}">
                <a16:creationId xmlns:a16="http://schemas.microsoft.com/office/drawing/2014/main" id="{D9EBA68E-1CF9-4B89-B50A-13C37280A3EC}"/>
              </a:ext>
            </a:extLst>
          </p:cNvPr>
          <p:cNvSpPr txBox="1"/>
          <p:nvPr/>
        </p:nvSpPr>
        <p:spPr>
          <a:xfrm>
            <a:off x="1358384" y="5871654"/>
            <a:ext cx="7328416" cy="461665"/>
          </a:xfrm>
          <a:prstGeom prst="rect">
            <a:avLst/>
          </a:prstGeom>
          <a:noFill/>
        </p:spPr>
        <p:txBody>
          <a:bodyPr wrap="none" rtlCol="0">
            <a:spAutoFit/>
          </a:bodyPr>
          <a:lstStyle/>
          <a:p>
            <a:r>
              <a:rPr lang="en-US" sz="2400" dirty="0">
                <a:solidFill>
                  <a:srgbClr val="FF0000"/>
                </a:solidFill>
              </a:rPr>
              <a:t>Relevant in that it MUsT inform the development process</a:t>
            </a:r>
          </a:p>
        </p:txBody>
      </p:sp>
    </p:spTree>
    <p:extLst>
      <p:ext uri="{BB962C8B-B14F-4D97-AF65-F5344CB8AC3E}">
        <p14:creationId xmlns:p14="http://schemas.microsoft.com/office/powerpoint/2010/main" val="363098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A68B-E0A6-4C3D-A729-836FFED84D7F}"/>
              </a:ext>
            </a:extLst>
          </p:cNvPr>
          <p:cNvSpPr>
            <a:spLocks noGrp="1"/>
          </p:cNvSpPr>
          <p:nvPr>
            <p:ph type="title"/>
          </p:nvPr>
        </p:nvSpPr>
        <p:spPr/>
        <p:txBody>
          <a:bodyPr/>
          <a:lstStyle/>
          <a:p>
            <a:endParaRPr lang="en-US" dirty="0"/>
          </a:p>
        </p:txBody>
      </p:sp>
      <p:sp>
        <p:nvSpPr>
          <p:cNvPr id="3" name="TextBox 2">
            <a:extLst>
              <a:ext uri="{FF2B5EF4-FFF2-40B4-BE49-F238E27FC236}">
                <a16:creationId xmlns:a16="http://schemas.microsoft.com/office/drawing/2014/main" id="{69A405C3-8DCE-48CD-BFD3-6703B7A28817}"/>
              </a:ext>
            </a:extLst>
          </p:cNvPr>
          <p:cNvSpPr txBox="1"/>
          <p:nvPr/>
        </p:nvSpPr>
        <p:spPr>
          <a:xfrm>
            <a:off x="1234966" y="2505670"/>
            <a:ext cx="6810703" cy="1785104"/>
          </a:xfrm>
          <a:prstGeom prst="rect">
            <a:avLst/>
          </a:prstGeom>
          <a:noFill/>
        </p:spPr>
        <p:txBody>
          <a:bodyPr wrap="square" rtlCol="0">
            <a:spAutoFit/>
          </a:bodyPr>
          <a:lstStyle/>
          <a:p>
            <a:r>
              <a:rPr lang="en-US" sz="2400" dirty="0"/>
              <a:t>“We need to have a valid scientific understanding of dermal absorption.  This can inform both testing of the risk and benefit of topically applied drugs.”</a:t>
            </a:r>
          </a:p>
          <a:p>
            <a:endParaRPr lang="en-US" dirty="0"/>
          </a:p>
          <a:p>
            <a:r>
              <a:rPr lang="en-US" sz="2000" dirty="0"/>
              <a:t>								-Janet Woodcock, MD</a:t>
            </a:r>
          </a:p>
        </p:txBody>
      </p:sp>
    </p:spTree>
    <p:extLst>
      <p:ext uri="{BB962C8B-B14F-4D97-AF65-F5344CB8AC3E}">
        <p14:creationId xmlns:p14="http://schemas.microsoft.com/office/powerpoint/2010/main" val="354115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277938" y="303213"/>
            <a:ext cx="7343775" cy="814387"/>
          </a:xfrm>
          <a:noFill/>
        </p:spPr>
        <p:txBody>
          <a:bodyPr/>
          <a:lstStyle/>
          <a:p>
            <a:r>
              <a:rPr lang="en-US" sz="4000" dirty="0">
                <a:solidFill>
                  <a:srgbClr val="0070C0"/>
                </a:solidFill>
                <a:effectLst/>
              </a:rPr>
              <a:t>Charge to the Workshop</a:t>
            </a:r>
          </a:p>
        </p:txBody>
      </p:sp>
      <p:sp>
        <p:nvSpPr>
          <p:cNvPr id="134147" name="Rectangle 3"/>
          <p:cNvSpPr>
            <a:spLocks noGrp="1" noChangeArrowheads="1"/>
          </p:cNvSpPr>
          <p:nvPr>
            <p:ph type="body" idx="1"/>
          </p:nvPr>
        </p:nvSpPr>
        <p:spPr>
          <a:xfrm>
            <a:off x="457200" y="1413163"/>
            <a:ext cx="8229600" cy="4308475"/>
          </a:xfrm>
        </p:spPr>
        <p:txBody>
          <a:bodyPr/>
          <a:lstStyle/>
          <a:p>
            <a:pPr>
              <a:buClr>
                <a:schemeClr val="tx2"/>
              </a:buClr>
              <a:buFont typeface="Wingdings" pitchFamily="2" charset="2"/>
              <a:buChar char="Ø"/>
            </a:pPr>
            <a:r>
              <a:rPr lang="en-US" dirty="0">
                <a:latin typeface="+mj-lt"/>
              </a:rPr>
              <a:t>As new drug development tools are developed and gain acceptance, regulatory policy will have to evolve to maintain its relevancy. </a:t>
            </a:r>
          </a:p>
          <a:p>
            <a:pPr>
              <a:buClr>
                <a:schemeClr val="tx2"/>
              </a:buClr>
              <a:buFont typeface="Wingdings" pitchFamily="2" charset="2"/>
              <a:buChar char="Ø"/>
            </a:pPr>
            <a:r>
              <a:rPr lang="en-US" dirty="0">
                <a:latin typeface="+mj-lt"/>
              </a:rPr>
              <a:t>The FDA, thru it’s research, is willing to consider alternatives to standard methods, but ultimately the validation of the tools and their implementation are a group responsibility.</a:t>
            </a:r>
          </a:p>
        </p:txBody>
      </p:sp>
      <p:pic>
        <p:nvPicPr>
          <p:cNvPr id="2" name="Picture 1">
            <a:extLst>
              <a:ext uri="{FF2B5EF4-FFF2-40B4-BE49-F238E27FC236}">
                <a16:creationId xmlns:a16="http://schemas.microsoft.com/office/drawing/2014/main" id="{C5097690-74D9-4D59-BACF-ECC70701386A}"/>
              </a:ext>
            </a:extLst>
          </p:cNvPr>
          <p:cNvPicPr>
            <a:picLocks noChangeAspect="1"/>
          </p:cNvPicPr>
          <p:nvPr/>
        </p:nvPicPr>
        <p:blipFill>
          <a:blip r:embed="rId2"/>
          <a:stretch>
            <a:fillRect/>
          </a:stretch>
        </p:blipFill>
        <p:spPr>
          <a:xfrm>
            <a:off x="6253847" y="4520911"/>
            <a:ext cx="1644161" cy="2218459"/>
          </a:xfrm>
          <a:prstGeom prst="rect">
            <a:avLst/>
          </a:prstGeom>
        </p:spPr>
      </p:pic>
      <p:sp>
        <p:nvSpPr>
          <p:cNvPr id="5" name="Text Box 6">
            <a:extLst>
              <a:ext uri="{FF2B5EF4-FFF2-40B4-BE49-F238E27FC236}">
                <a16:creationId xmlns:a16="http://schemas.microsoft.com/office/drawing/2014/main" id="{CFE8BE2D-E69A-4785-83D9-50F9A29543B8}"/>
              </a:ext>
            </a:extLst>
          </p:cNvPr>
          <p:cNvSpPr txBox="1">
            <a:spLocks noChangeArrowheads="1"/>
          </p:cNvSpPr>
          <p:nvPr/>
        </p:nvSpPr>
        <p:spPr bwMode="auto">
          <a:xfrm>
            <a:off x="1616128" y="4972266"/>
            <a:ext cx="4195763"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4100" b="1" dirty="0">
                <a:solidFill>
                  <a:schemeClr val="tx2"/>
                </a:solidFill>
              </a:rPr>
              <a:t>Validation</a:t>
            </a:r>
            <a:r>
              <a:rPr lang="en-US" sz="4100" i="0" dirty="0">
                <a:solidFill>
                  <a:srgbClr val="FFFF00"/>
                </a:solidFill>
              </a:rPr>
              <a:t> </a:t>
            </a:r>
            <a:r>
              <a:rPr lang="en-US" sz="3200" i="0" dirty="0"/>
              <a:t>will be the key to acceptance</a:t>
            </a:r>
          </a:p>
        </p:txBody>
      </p:sp>
    </p:spTree>
    <p:extLst>
      <p:ext uri="{BB962C8B-B14F-4D97-AF65-F5344CB8AC3E}">
        <p14:creationId xmlns:p14="http://schemas.microsoft.com/office/powerpoint/2010/main" val="2722318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3517-10B1-4C87-817D-BDA37BFE8509}"/>
              </a:ext>
            </a:extLst>
          </p:cNvPr>
          <p:cNvSpPr>
            <a:spLocks noGrp="1"/>
          </p:cNvSpPr>
          <p:nvPr>
            <p:ph type="title"/>
          </p:nvPr>
        </p:nvSpPr>
        <p:spPr>
          <a:xfrm>
            <a:off x="317448" y="178983"/>
            <a:ext cx="8509103" cy="926020"/>
          </a:xfrm>
        </p:spPr>
        <p:txBody>
          <a:bodyPr>
            <a:normAutofit/>
          </a:bodyPr>
          <a:lstStyle/>
          <a:p>
            <a:r>
              <a:rPr lang="en-US" sz="4000" dirty="0">
                <a:solidFill>
                  <a:srgbClr val="0070C0"/>
                </a:solidFill>
                <a:ea typeface="Verdana" panose="020B0604030504040204" pitchFamily="34" charset="0"/>
                <a:cs typeface="Verdana" panose="020B0604030504040204" pitchFamily="34" charset="0"/>
              </a:rPr>
              <a:t>Contact Info</a:t>
            </a:r>
          </a:p>
        </p:txBody>
      </p:sp>
      <p:pic>
        <p:nvPicPr>
          <p:cNvPr id="5" name="Content Placeholder 4">
            <a:extLst>
              <a:ext uri="{FF2B5EF4-FFF2-40B4-BE49-F238E27FC236}">
                <a16:creationId xmlns:a16="http://schemas.microsoft.com/office/drawing/2014/main" id="{9FCF5EAF-E977-4B76-899C-2F961D41A9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0414" y="1761706"/>
            <a:ext cx="3215443" cy="4286250"/>
          </a:xfrm>
        </p:spPr>
      </p:pic>
      <p:sp>
        <p:nvSpPr>
          <p:cNvPr id="6" name="TextBox 5">
            <a:extLst>
              <a:ext uri="{FF2B5EF4-FFF2-40B4-BE49-F238E27FC236}">
                <a16:creationId xmlns:a16="http://schemas.microsoft.com/office/drawing/2014/main" id="{D5DF969B-590B-4251-826B-E4B3BDD5740E}"/>
              </a:ext>
            </a:extLst>
          </p:cNvPr>
          <p:cNvSpPr txBox="1"/>
          <p:nvPr/>
        </p:nvSpPr>
        <p:spPr>
          <a:xfrm>
            <a:off x="5018476" y="2334883"/>
            <a:ext cx="3313984" cy="2062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 Dennis Bashaw, PharmD.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Senior Science Advisor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Office of Clinical Pharmacology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Office of Translational Sciences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US Food and Drug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Edward.bashaw@fda.hhs.gov</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67B6BDB-57A4-46BC-8BBA-229AEE37C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84" y="4396986"/>
            <a:ext cx="1664009" cy="1664009"/>
          </a:xfrm>
          <a:prstGeom prst="rect">
            <a:avLst/>
          </a:prstGeom>
        </p:spPr>
      </p:pic>
      <p:sp>
        <p:nvSpPr>
          <p:cNvPr id="7" name="TextBox 6">
            <a:extLst>
              <a:ext uri="{FF2B5EF4-FFF2-40B4-BE49-F238E27FC236}">
                <a16:creationId xmlns:a16="http://schemas.microsoft.com/office/drawing/2014/main" id="{F71456ED-29C8-4889-BAB6-C12950DB031C}"/>
              </a:ext>
            </a:extLst>
          </p:cNvPr>
          <p:cNvSpPr txBox="1"/>
          <p:nvPr/>
        </p:nvSpPr>
        <p:spPr>
          <a:xfrm>
            <a:off x="6143363" y="6047956"/>
            <a:ext cx="796052" cy="307777"/>
          </a:xfrm>
          <a:prstGeom prst="rect">
            <a:avLst/>
          </a:prstGeom>
          <a:noFill/>
        </p:spPr>
        <p:txBody>
          <a:bodyPr wrap="none" rtlCol="0">
            <a:spAutoFit/>
          </a:bodyPr>
          <a:lstStyle/>
          <a:p>
            <a:r>
              <a:rPr lang="en-US" sz="1400" dirty="0"/>
              <a:t>LinkedIn</a:t>
            </a:r>
          </a:p>
        </p:txBody>
      </p:sp>
    </p:spTree>
    <p:extLst>
      <p:ext uri="{BB962C8B-B14F-4D97-AF65-F5344CB8AC3E}">
        <p14:creationId xmlns:p14="http://schemas.microsoft.com/office/powerpoint/2010/main" val="1795371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60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F5AF9F-5B92-4104-9FF2-A64E311447BE}"/>
              </a:ext>
            </a:extLst>
          </p:cNvPr>
          <p:cNvSpPr>
            <a:spLocks noGrp="1"/>
          </p:cNvSpPr>
          <p:nvPr>
            <p:ph type="title"/>
          </p:nvPr>
        </p:nvSpPr>
        <p:spPr/>
        <p:txBody>
          <a:bodyPr>
            <a:normAutofit/>
          </a:bodyPr>
          <a:lstStyle/>
          <a:p>
            <a:r>
              <a:rPr lang="en-US" sz="4000" dirty="0">
                <a:solidFill>
                  <a:srgbClr val="0070C0"/>
                </a:solidFill>
              </a:rPr>
              <a:t>Why Another Workshop?</a:t>
            </a:r>
          </a:p>
        </p:txBody>
      </p:sp>
      <p:sp>
        <p:nvSpPr>
          <p:cNvPr id="5" name="Content Placeholder 4">
            <a:extLst>
              <a:ext uri="{FF2B5EF4-FFF2-40B4-BE49-F238E27FC236}">
                <a16:creationId xmlns:a16="http://schemas.microsoft.com/office/drawing/2014/main" id="{A38D0A8A-825C-4BCB-A7FC-C0375ECC613B}"/>
              </a:ext>
            </a:extLst>
          </p:cNvPr>
          <p:cNvSpPr>
            <a:spLocks noGrp="1"/>
          </p:cNvSpPr>
          <p:nvPr>
            <p:ph sz="half" idx="1"/>
          </p:nvPr>
        </p:nvSpPr>
        <p:spPr/>
        <p:txBody>
          <a:bodyPr>
            <a:normAutofit/>
          </a:bodyPr>
          <a:lstStyle/>
          <a:p>
            <a:r>
              <a:rPr lang="en-US" sz="2400" dirty="0">
                <a:solidFill>
                  <a:srgbClr val="0070C0"/>
                </a:solidFill>
              </a:rPr>
              <a:t>Workshop 1 (2019)</a:t>
            </a:r>
          </a:p>
          <a:p>
            <a:r>
              <a:rPr lang="en-US" dirty="0"/>
              <a:t>Focused more on the introduction of the Maximal Usage Trial to the group at large as its use outside of the NDA </a:t>
            </a:r>
            <a:r>
              <a:rPr lang="en-US"/>
              <a:t>process was limited.</a:t>
            </a:r>
            <a:endParaRPr lang="en-US" dirty="0"/>
          </a:p>
          <a:p>
            <a:r>
              <a:rPr lang="en-US" dirty="0"/>
              <a:t>Discussion on the data from the first FDA sunscreen study that was reported out in May 2019</a:t>
            </a:r>
          </a:p>
        </p:txBody>
      </p:sp>
      <p:sp>
        <p:nvSpPr>
          <p:cNvPr id="6" name="Content Placeholder 5">
            <a:extLst>
              <a:ext uri="{FF2B5EF4-FFF2-40B4-BE49-F238E27FC236}">
                <a16:creationId xmlns:a16="http://schemas.microsoft.com/office/drawing/2014/main" id="{8FA399B8-85AD-4DD2-8986-774DA74230B2}"/>
              </a:ext>
            </a:extLst>
          </p:cNvPr>
          <p:cNvSpPr>
            <a:spLocks noGrp="1"/>
          </p:cNvSpPr>
          <p:nvPr>
            <p:ph sz="half" idx="2"/>
          </p:nvPr>
        </p:nvSpPr>
        <p:spPr>
          <a:xfrm>
            <a:off x="4648200" y="1600204"/>
            <a:ext cx="4038600" cy="4983158"/>
          </a:xfrm>
        </p:spPr>
        <p:txBody>
          <a:bodyPr>
            <a:normAutofit/>
          </a:bodyPr>
          <a:lstStyle/>
          <a:p>
            <a:r>
              <a:rPr lang="en-US" sz="2400" dirty="0">
                <a:solidFill>
                  <a:srgbClr val="0070C0"/>
                </a:solidFill>
              </a:rPr>
              <a:t>Workshop 2 (2020)</a:t>
            </a:r>
          </a:p>
          <a:p>
            <a:r>
              <a:rPr lang="en-US" dirty="0"/>
              <a:t>More focused on the entire area of dermal absorption evaluation to include:</a:t>
            </a:r>
          </a:p>
          <a:p>
            <a:pPr lvl="1"/>
            <a:r>
              <a:rPr lang="en-US" dirty="0"/>
              <a:t>MUsT</a:t>
            </a:r>
          </a:p>
          <a:p>
            <a:pPr lvl="1"/>
            <a:r>
              <a:rPr lang="en-US" dirty="0"/>
              <a:t>In Vitro</a:t>
            </a:r>
          </a:p>
          <a:p>
            <a:pPr lvl="1"/>
            <a:r>
              <a:rPr lang="en-US" dirty="0"/>
              <a:t>In Silico</a:t>
            </a:r>
          </a:p>
          <a:p>
            <a:r>
              <a:rPr lang="en-US" dirty="0"/>
              <a:t>Update on the totality of the FDA Sunscreen Study results</a:t>
            </a:r>
          </a:p>
          <a:p>
            <a:r>
              <a:rPr lang="en-US" dirty="0"/>
              <a:t>Inclusion of more clinically oriented speakers</a:t>
            </a:r>
          </a:p>
          <a:p>
            <a:r>
              <a:rPr lang="en-US" dirty="0"/>
              <a:t>Expanded to two days to allow for a broader discussion</a:t>
            </a:r>
          </a:p>
          <a:p>
            <a:endParaRPr lang="en-US" dirty="0"/>
          </a:p>
        </p:txBody>
      </p:sp>
    </p:spTree>
    <p:extLst>
      <p:ext uri="{BB962C8B-B14F-4D97-AF65-F5344CB8AC3E}">
        <p14:creationId xmlns:p14="http://schemas.microsoft.com/office/powerpoint/2010/main" val="163990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F21179-B535-4CF4-B195-69BBF636B63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663B6F0-3C64-45EF-BBF9-91A93690A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66" y="1787804"/>
            <a:ext cx="6957468" cy="3890234"/>
          </a:xfrm>
          <a:prstGeom prst="rect">
            <a:avLst/>
          </a:prstGeom>
        </p:spPr>
      </p:pic>
    </p:spTree>
    <p:extLst>
      <p:ext uri="{BB962C8B-B14F-4D97-AF65-F5344CB8AC3E}">
        <p14:creationId xmlns:p14="http://schemas.microsoft.com/office/powerpoint/2010/main" val="37552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C4C21-A62A-448F-B099-B45AE7785F85}"/>
              </a:ext>
            </a:extLst>
          </p:cNvPr>
          <p:cNvSpPr>
            <a:spLocks noGrp="1"/>
          </p:cNvSpPr>
          <p:nvPr>
            <p:ph idx="1"/>
          </p:nvPr>
        </p:nvSpPr>
        <p:spPr>
          <a:xfrm>
            <a:off x="262359" y="1045614"/>
            <a:ext cx="8619281" cy="4351338"/>
          </a:xfrm>
        </p:spPr>
        <p:txBody>
          <a:bodyPr>
            <a:normAutofit lnSpcReduction="10000"/>
          </a:bodyPr>
          <a:lstStyle/>
          <a:p>
            <a:pPr marL="342900" marR="0" indent="-571500">
              <a:lnSpc>
                <a:spcPct val="107000"/>
              </a:lnSpc>
              <a:spcBef>
                <a:spcPts val="0"/>
              </a:spcBef>
              <a:spcAft>
                <a:spcPts val="800"/>
              </a:spcAft>
              <a:buFont typeface="Wingdings" panose="05000000000000000000" pitchFamily="2" charset="2"/>
              <a:buChar char="Ø"/>
            </a:pPr>
            <a:r>
              <a:rPr lang="en-US" sz="4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Program</a:t>
            </a:r>
            <a:r>
              <a:rPr lang="en-US" sz="4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Objectives:</a:t>
            </a:r>
          </a:p>
          <a:p>
            <a:pPr marL="800100"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 facilitate discussion as to the design elements and concerns of both in vivo and in vitro methods in both the new drug and over-the-counter drug space.</a:t>
            </a:r>
          </a:p>
          <a:p>
            <a:pPr marL="800100"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 present recent advances and examples of the use of in vitro and in silico methods in the assessment of dermal absorption from both a new drugs and generic drug development perspective.</a:t>
            </a:r>
          </a:p>
          <a:p>
            <a:pPr marL="800100"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 provide an update on the progress on the developments in the area of topical absorption.</a:t>
            </a:r>
          </a:p>
          <a:p>
            <a:pPr marL="800100" lvl="1"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 stimulate discussion between interested parties in the evolution of science in the area of topical drug development and dermal absorption testing.</a:t>
            </a:r>
          </a:p>
          <a:p>
            <a:endParaRPr lang="en-US" dirty="0"/>
          </a:p>
        </p:txBody>
      </p:sp>
    </p:spTree>
    <p:extLst>
      <p:ext uri="{BB962C8B-B14F-4D97-AF65-F5344CB8AC3E}">
        <p14:creationId xmlns:p14="http://schemas.microsoft.com/office/powerpoint/2010/main" val="20738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5190CB-C44C-4600-A40F-D52148F0BE85}"/>
              </a:ext>
            </a:extLst>
          </p:cNvPr>
          <p:cNvPicPr>
            <a:picLocks noChangeAspect="1"/>
          </p:cNvPicPr>
          <p:nvPr/>
        </p:nvPicPr>
        <p:blipFill>
          <a:blip r:embed="rId2"/>
          <a:stretch>
            <a:fillRect/>
          </a:stretch>
        </p:blipFill>
        <p:spPr>
          <a:xfrm>
            <a:off x="2522393" y="1720994"/>
            <a:ext cx="4099214" cy="3416012"/>
          </a:xfrm>
          <a:prstGeom prst="rect">
            <a:avLst/>
          </a:prstGeom>
        </p:spPr>
      </p:pic>
      <p:sp>
        <p:nvSpPr>
          <p:cNvPr id="4" name="Title 3">
            <a:extLst>
              <a:ext uri="{FF2B5EF4-FFF2-40B4-BE49-F238E27FC236}">
                <a16:creationId xmlns:a16="http://schemas.microsoft.com/office/drawing/2014/main" id="{5B82831A-D252-4D3E-A67E-27A587BCEC56}"/>
              </a:ext>
            </a:extLst>
          </p:cNvPr>
          <p:cNvSpPr>
            <a:spLocks noGrp="1"/>
          </p:cNvSpPr>
          <p:nvPr>
            <p:ph type="title"/>
          </p:nvPr>
        </p:nvSpPr>
        <p:spPr/>
        <p:txBody>
          <a:bodyPr>
            <a:normAutofit/>
          </a:bodyPr>
          <a:lstStyle/>
          <a:p>
            <a:r>
              <a:rPr lang="en-US" sz="4000" dirty="0">
                <a:solidFill>
                  <a:srgbClr val="0070C0"/>
                </a:solidFill>
              </a:rPr>
              <a:t>Timing is Everything……..</a:t>
            </a:r>
          </a:p>
        </p:txBody>
      </p:sp>
    </p:spTree>
    <p:extLst>
      <p:ext uri="{BB962C8B-B14F-4D97-AF65-F5344CB8AC3E}">
        <p14:creationId xmlns:p14="http://schemas.microsoft.com/office/powerpoint/2010/main" val="349167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1186-31D2-48A1-AC2E-C855973FF827}"/>
              </a:ext>
            </a:extLst>
          </p:cNvPr>
          <p:cNvSpPr>
            <a:spLocks noGrp="1"/>
          </p:cNvSpPr>
          <p:nvPr>
            <p:ph type="title"/>
          </p:nvPr>
        </p:nvSpPr>
        <p:spPr>
          <a:xfrm>
            <a:off x="323849" y="242371"/>
            <a:ext cx="8509103" cy="749147"/>
          </a:xfrm>
        </p:spPr>
        <p:txBody>
          <a:bodyPr>
            <a:noAutofit/>
          </a:bodyPr>
          <a:lstStyle/>
          <a:p>
            <a:r>
              <a:rPr lang="en-US" sz="4000" dirty="0">
                <a:solidFill>
                  <a:srgbClr val="0070C0"/>
                </a:solidFill>
              </a:rPr>
              <a:t>OTC Monograph Reform</a:t>
            </a:r>
          </a:p>
        </p:txBody>
      </p:sp>
      <p:sp>
        <p:nvSpPr>
          <p:cNvPr id="3" name="Content Placeholder 2">
            <a:extLst>
              <a:ext uri="{FF2B5EF4-FFF2-40B4-BE49-F238E27FC236}">
                <a16:creationId xmlns:a16="http://schemas.microsoft.com/office/drawing/2014/main" id="{A8EA8962-A366-414E-B71B-35AF14997C23}"/>
              </a:ext>
            </a:extLst>
          </p:cNvPr>
          <p:cNvSpPr>
            <a:spLocks noGrp="1"/>
          </p:cNvSpPr>
          <p:nvPr>
            <p:ph idx="1"/>
          </p:nvPr>
        </p:nvSpPr>
        <p:spPr>
          <a:xfrm>
            <a:off x="323849" y="2607181"/>
            <a:ext cx="8509103" cy="2127781"/>
          </a:xfrm>
        </p:spPr>
        <p:txBody>
          <a:bodyPr>
            <a:normAutofit/>
          </a:bodyPr>
          <a:lstStyle/>
          <a:p>
            <a:r>
              <a:rPr lang="en-US" dirty="0"/>
              <a:t>On March 27, 2020, the President signed into law H.R. 748, the “Coronavirus Aid, Relief, and Economic Security Act” (CARES Act) </a:t>
            </a:r>
          </a:p>
          <a:p>
            <a:r>
              <a:rPr lang="en-US" dirty="0"/>
              <a:t>The CARES Act includes an important legislative initiative that reforms and modernizes the way OTC monograph drugs are regulated in the United States </a:t>
            </a:r>
          </a:p>
          <a:p>
            <a:pPr marL="0" indent="0">
              <a:buNone/>
            </a:pPr>
            <a:endParaRPr lang="en-US" dirty="0"/>
          </a:p>
        </p:txBody>
      </p:sp>
    </p:spTree>
    <p:extLst>
      <p:ext uri="{BB962C8B-B14F-4D97-AF65-F5344CB8AC3E}">
        <p14:creationId xmlns:p14="http://schemas.microsoft.com/office/powerpoint/2010/main" val="53534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A30346-270E-4C20-BDF0-18D85C37A51C}"/>
              </a:ext>
            </a:extLst>
          </p:cNvPr>
          <p:cNvPicPr>
            <a:picLocks noChangeAspect="1"/>
          </p:cNvPicPr>
          <p:nvPr/>
        </p:nvPicPr>
        <p:blipFill>
          <a:blip r:embed="rId2"/>
          <a:stretch>
            <a:fillRect/>
          </a:stretch>
        </p:blipFill>
        <p:spPr>
          <a:xfrm>
            <a:off x="685800" y="748145"/>
            <a:ext cx="2540577" cy="5231823"/>
          </a:xfrm>
          <a:prstGeom prst="rect">
            <a:avLst/>
          </a:prstGeom>
        </p:spPr>
      </p:pic>
      <p:pic>
        <p:nvPicPr>
          <p:cNvPr id="4" name="Picture 3">
            <a:extLst>
              <a:ext uri="{FF2B5EF4-FFF2-40B4-BE49-F238E27FC236}">
                <a16:creationId xmlns:a16="http://schemas.microsoft.com/office/drawing/2014/main" id="{CFEB9A8B-0422-4D49-BAA0-595B462B3647}"/>
              </a:ext>
            </a:extLst>
          </p:cNvPr>
          <p:cNvPicPr>
            <a:picLocks noChangeAspect="1"/>
          </p:cNvPicPr>
          <p:nvPr/>
        </p:nvPicPr>
        <p:blipFill>
          <a:blip r:embed="rId3"/>
          <a:stretch>
            <a:fillRect/>
          </a:stretch>
        </p:blipFill>
        <p:spPr>
          <a:xfrm>
            <a:off x="5510426" y="784513"/>
            <a:ext cx="2682531" cy="5621482"/>
          </a:xfrm>
          <a:prstGeom prst="rect">
            <a:avLst/>
          </a:prstGeom>
        </p:spPr>
      </p:pic>
      <p:sp>
        <p:nvSpPr>
          <p:cNvPr id="5" name="Rectangle 4">
            <a:extLst>
              <a:ext uri="{FF2B5EF4-FFF2-40B4-BE49-F238E27FC236}">
                <a16:creationId xmlns:a16="http://schemas.microsoft.com/office/drawing/2014/main" id="{B4003975-B5B8-4631-BFB0-F3286EFA1380}"/>
              </a:ext>
            </a:extLst>
          </p:cNvPr>
          <p:cNvSpPr/>
          <p:nvPr/>
        </p:nvSpPr>
        <p:spPr>
          <a:xfrm>
            <a:off x="2680854" y="6555617"/>
            <a:ext cx="4572000" cy="230832"/>
          </a:xfrm>
          <a:prstGeom prst="rect">
            <a:avLst/>
          </a:prstGeom>
        </p:spPr>
        <p:txBody>
          <a:bodyPr>
            <a:spAutoFit/>
          </a:bodyPr>
          <a:lstStyle/>
          <a:p>
            <a:r>
              <a:rPr lang="en-US" sz="900" dirty="0">
                <a:solidFill>
                  <a:srgbClr val="0070C0"/>
                </a:solidFill>
              </a:rPr>
              <a:t>https://www.govinfo.gov/content/pkg/BILLS-116hr748enr/pdf/BILLS-116hr748enr.pdf</a:t>
            </a:r>
          </a:p>
        </p:txBody>
      </p:sp>
      <p:sp>
        <p:nvSpPr>
          <p:cNvPr id="6" name="Title 5">
            <a:extLst>
              <a:ext uri="{FF2B5EF4-FFF2-40B4-BE49-F238E27FC236}">
                <a16:creationId xmlns:a16="http://schemas.microsoft.com/office/drawing/2014/main" id="{43236A88-3CBD-4D19-A174-94BE8E5CEF2D}"/>
              </a:ext>
            </a:extLst>
          </p:cNvPr>
          <p:cNvSpPr>
            <a:spLocks noGrp="1"/>
          </p:cNvSpPr>
          <p:nvPr>
            <p:ph type="title"/>
          </p:nvPr>
        </p:nvSpPr>
        <p:spPr>
          <a:xfrm>
            <a:off x="405245" y="104594"/>
            <a:ext cx="8229600" cy="915121"/>
          </a:xfrm>
        </p:spPr>
        <p:txBody>
          <a:bodyPr>
            <a:normAutofit/>
          </a:bodyPr>
          <a:lstStyle/>
          <a:p>
            <a:r>
              <a:rPr lang="en-US" sz="4400" dirty="0">
                <a:solidFill>
                  <a:srgbClr val="0070C0"/>
                </a:solidFill>
              </a:rPr>
              <a:t>The “CARES ACT”</a:t>
            </a:r>
          </a:p>
        </p:txBody>
      </p:sp>
      <p:sp>
        <p:nvSpPr>
          <p:cNvPr id="7" name="TextBox 6">
            <a:extLst>
              <a:ext uri="{FF2B5EF4-FFF2-40B4-BE49-F238E27FC236}">
                <a16:creationId xmlns:a16="http://schemas.microsoft.com/office/drawing/2014/main" id="{B0A61C6C-4EFD-41F6-9D9D-1786B4E12001}"/>
              </a:ext>
            </a:extLst>
          </p:cNvPr>
          <p:cNvSpPr txBox="1"/>
          <p:nvPr/>
        </p:nvSpPr>
        <p:spPr>
          <a:xfrm>
            <a:off x="3206288" y="2218460"/>
            <a:ext cx="2324226" cy="1200329"/>
          </a:xfrm>
          <a:prstGeom prst="rect">
            <a:avLst/>
          </a:prstGeom>
          <a:noFill/>
        </p:spPr>
        <p:txBody>
          <a:bodyPr wrap="none" rtlCol="0">
            <a:spAutoFit/>
          </a:bodyPr>
          <a:lstStyle/>
          <a:p>
            <a:pPr algn="ctr"/>
            <a:r>
              <a:rPr lang="en-US" sz="2400" dirty="0"/>
              <a:t>335 Pages Long</a:t>
            </a:r>
          </a:p>
          <a:p>
            <a:pPr algn="ctr"/>
            <a:r>
              <a:rPr lang="en-US" sz="2400" dirty="0"/>
              <a:t>OTC Drug Review</a:t>
            </a:r>
          </a:p>
          <a:p>
            <a:pPr algn="ctr"/>
            <a:r>
              <a:rPr lang="en-US" sz="2400" dirty="0"/>
              <a:t>Pages 155-188</a:t>
            </a:r>
          </a:p>
        </p:txBody>
      </p:sp>
      <p:sp>
        <p:nvSpPr>
          <p:cNvPr id="10" name="Arrow: Right 9">
            <a:extLst>
              <a:ext uri="{FF2B5EF4-FFF2-40B4-BE49-F238E27FC236}">
                <a16:creationId xmlns:a16="http://schemas.microsoft.com/office/drawing/2014/main" id="{B3AF0451-A10F-4008-B5E0-C3A6AC98B1B8}"/>
              </a:ext>
            </a:extLst>
          </p:cNvPr>
          <p:cNvSpPr/>
          <p:nvPr/>
        </p:nvSpPr>
        <p:spPr>
          <a:xfrm>
            <a:off x="4357035" y="4452505"/>
            <a:ext cx="1153391" cy="59747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5367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TotalTime>
  <Words>1789</Words>
  <Application>Microsoft Office PowerPoint</Application>
  <PresentationFormat>On-screen Show (4:3)</PresentationFormat>
  <Paragraphs>238</Paragraphs>
  <Slides>35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Comic Sans MS</vt:lpstr>
      <vt:lpstr>Helvetica</vt:lpstr>
      <vt:lpstr>Symbol</vt:lpstr>
      <vt:lpstr>Tahoma</vt:lpstr>
      <vt:lpstr>Times New Roman</vt:lpstr>
      <vt:lpstr>Verdana</vt:lpstr>
      <vt:lpstr>Wingdings</vt:lpstr>
      <vt:lpstr>2_Office Theme</vt:lpstr>
      <vt:lpstr>FDA Welcome and Overview </vt:lpstr>
      <vt:lpstr>Disclaimer</vt:lpstr>
      <vt:lpstr>Original Workshop "Topical Drug Development –  Evolution of Science and Regulatory Policy“ July 29th &amp; 30 th , 2019</vt:lpstr>
      <vt:lpstr>Why Another Workshop?</vt:lpstr>
      <vt:lpstr>PowerPoint Presentation</vt:lpstr>
      <vt:lpstr>PowerPoint Presentation</vt:lpstr>
      <vt:lpstr>Timing is Everything……..</vt:lpstr>
      <vt:lpstr>OTC Monograph Reform</vt:lpstr>
      <vt:lpstr>The “CARES ACT”</vt:lpstr>
      <vt:lpstr>OTC Drug Review Prior to CARES Act</vt:lpstr>
      <vt:lpstr>CARES Act</vt:lpstr>
      <vt:lpstr>What Will Not Be Covered Today</vt:lpstr>
      <vt:lpstr>What Will Be Covered Over the Two Days</vt:lpstr>
      <vt:lpstr>Center for drug evaluation and research</vt:lpstr>
      <vt:lpstr>The FDA’s and CDER’s “DUAL” Role</vt:lpstr>
      <vt:lpstr>Dermal Drug Review “Paleoregulatory”* </vt:lpstr>
      <vt:lpstr>PowerPoint Presentation</vt:lpstr>
      <vt:lpstr>Common Features of In Vivo Dermal  Bioavailability Studies  pre-1990</vt:lpstr>
      <vt:lpstr>PowerPoint Presentation</vt:lpstr>
      <vt:lpstr>Maximal Usage Trial (MUsT)</vt:lpstr>
      <vt:lpstr>MUsT Survey 1996-2016 Original NDAs Only</vt:lpstr>
      <vt:lpstr>Maslow’s Hammer  and MUsT</vt:lpstr>
      <vt:lpstr>Beyond MUsT</vt:lpstr>
      <vt:lpstr>PowerPoint Presentation</vt:lpstr>
      <vt:lpstr>FDA Critical Path Initiative</vt:lpstr>
      <vt:lpstr>Bringing Improved Drug Development Tools to Bear</vt:lpstr>
      <vt:lpstr>We Have Been Here Before….</vt:lpstr>
      <vt:lpstr>Revisiting the Methods</vt:lpstr>
      <vt:lpstr>The 2014 Strawman</vt:lpstr>
      <vt:lpstr>General Test Characteristics</vt:lpstr>
      <vt:lpstr>General Test Characteristics</vt:lpstr>
      <vt:lpstr>PowerPoint Presentation</vt:lpstr>
      <vt:lpstr>Charge to the Workshop</vt:lpstr>
      <vt:lpstr>Contact 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Bashaw</dc:creator>
  <cp:lastModifiedBy>Ann M. Anonsen</cp:lastModifiedBy>
  <cp:revision>30</cp:revision>
  <dcterms:created xsi:type="dcterms:W3CDTF">2020-07-04T19:26:23Z</dcterms:created>
  <dcterms:modified xsi:type="dcterms:W3CDTF">2020-07-31T19:45:36Z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2937972</vt:lpwstr>
  </property>
  <property fmtid="{D5CDD505-2E9C-101B-9397-08002B2CF9AE}" pid="3" name="NXPowerLiteSettings">
    <vt:lpwstr>C700052003A000</vt:lpwstr>
  </property>
  <property fmtid="{D5CDD505-2E9C-101B-9397-08002B2CF9AE}" pid="4" name="NXPowerLiteVersion">
    <vt:lpwstr>D8.0.1</vt:lpwstr>
  </property>
</Properties>
</file>