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5"/>
  </p:sldMasterIdLst>
  <p:notesMasterIdLst>
    <p:notesMasterId r:id="rId28"/>
  </p:notesMasterIdLst>
  <p:handoutMasterIdLst>
    <p:handoutMasterId r:id="rId29"/>
  </p:handoutMasterIdLst>
  <p:sldIdLst>
    <p:sldId id="256" r:id="rId6"/>
    <p:sldId id="258" r:id="rId7"/>
    <p:sldId id="314" r:id="rId8"/>
    <p:sldId id="271" r:id="rId9"/>
    <p:sldId id="273" r:id="rId10"/>
    <p:sldId id="272" r:id="rId11"/>
    <p:sldId id="275" r:id="rId12"/>
    <p:sldId id="276" r:id="rId13"/>
    <p:sldId id="306" r:id="rId14"/>
    <p:sldId id="280" r:id="rId15"/>
    <p:sldId id="281" r:id="rId16"/>
    <p:sldId id="282" r:id="rId17"/>
    <p:sldId id="309" r:id="rId18"/>
    <p:sldId id="307" r:id="rId19"/>
    <p:sldId id="300" r:id="rId20"/>
    <p:sldId id="304" r:id="rId21"/>
    <p:sldId id="305" r:id="rId22"/>
    <p:sldId id="283" r:id="rId23"/>
    <p:sldId id="310" r:id="rId24"/>
    <p:sldId id="311" r:id="rId25"/>
    <p:sldId id="312" r:id="rId26"/>
    <p:sldId id="313" r:id="rId27"/>
  </p:sldIdLst>
  <p:sldSz cx="9144000" cy="5143500" type="screen16x9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BB"/>
    <a:srgbClr val="0093BD"/>
    <a:srgbClr val="4A98B8"/>
    <a:srgbClr val="B1D2E0"/>
    <a:srgbClr val="00B0F0"/>
    <a:srgbClr val="4F659A"/>
    <a:srgbClr val="003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857" autoAdjust="0"/>
  </p:normalViewPr>
  <p:slideViewPr>
    <p:cSldViewPr>
      <p:cViewPr varScale="1">
        <p:scale>
          <a:sx n="90" d="100"/>
          <a:sy n="90" d="100"/>
        </p:scale>
        <p:origin x="44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85"/>
    </p:cViewPr>
  </p:sorterViewPr>
  <p:notesViewPr>
    <p:cSldViewPr>
      <p:cViewPr varScale="1">
        <p:scale>
          <a:sx n="59" d="100"/>
          <a:sy n="59" d="100"/>
        </p:scale>
        <p:origin x="-2544" y="-90"/>
      </p:cViewPr>
      <p:guideLst>
        <p:guide orient="horz" pos="292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0928873864102"/>
          <c:y val="0.16961729707319417"/>
          <c:w val="0.81931284530995674"/>
          <c:h val="0.697871821268183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Sheet3!$A$15</c:f>
              <c:strCache>
                <c:ptCount val="1"/>
                <c:pt idx="0">
                  <c:v> Gel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errBars>
            <c:errBarType val="plus"/>
            <c:errValType val="cust"/>
            <c:noEndCap val="0"/>
            <c:plus>
              <c:numRef>
                <c:f>Sheet3!$G$15:$I$15</c:f>
                <c:numCache>
                  <c:formatCode>General</c:formatCode>
                  <c:ptCount val="3"/>
                  <c:pt idx="0">
                    <c:v>0.82</c:v>
                  </c:pt>
                  <c:pt idx="1">
                    <c:v>0.71</c:v>
                  </c:pt>
                  <c:pt idx="2">
                    <c:v>0.03</c:v>
                  </c:pt>
                </c:numCache>
              </c:numRef>
            </c:plus>
            <c:minus>
              <c:numRef>
                <c:f>Sheet3!$G$15:$I$15</c:f>
                <c:numCache>
                  <c:formatCode>General</c:formatCode>
                  <c:ptCount val="3"/>
                  <c:pt idx="0">
                    <c:v>0.82</c:v>
                  </c:pt>
                  <c:pt idx="1">
                    <c:v>0.71</c:v>
                  </c:pt>
                  <c:pt idx="2">
                    <c:v>0.03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Sheet3!$B$14:$D$14</c:f>
              <c:strCache>
                <c:ptCount val="3"/>
                <c:pt idx="0">
                  <c:v>Stratum corneum</c:v>
                </c:pt>
                <c:pt idx="1">
                  <c:v>Epidermis</c:v>
                </c:pt>
                <c:pt idx="2">
                  <c:v>Dermis</c:v>
                </c:pt>
              </c:strCache>
            </c:strRef>
          </c:cat>
          <c:val>
            <c:numRef>
              <c:f>Sheet3!$B$15:$D$15</c:f>
              <c:numCache>
                <c:formatCode>General</c:formatCode>
                <c:ptCount val="3"/>
                <c:pt idx="0">
                  <c:v>5.64</c:v>
                </c:pt>
                <c:pt idx="1">
                  <c:v>1.42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F3-42AD-ADE8-26FF6FB74645}"/>
            </c:ext>
          </c:extLst>
        </c:ser>
        <c:ser>
          <c:idx val="1"/>
          <c:order val="1"/>
          <c:tx>
            <c:strRef>
              <c:f>Sheet3!$A$16</c:f>
              <c:strCache>
                <c:ptCount val="1"/>
                <c:pt idx="0">
                  <c:v>Cream 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errBars>
            <c:errBarType val="plus"/>
            <c:errValType val="cust"/>
            <c:noEndCap val="0"/>
            <c:plus>
              <c:numRef>
                <c:f>Sheet3!$G$16:$I$16</c:f>
                <c:numCache>
                  <c:formatCode>General</c:formatCode>
                  <c:ptCount val="3"/>
                  <c:pt idx="0">
                    <c:v>0.36</c:v>
                  </c:pt>
                  <c:pt idx="1">
                    <c:v>0.17</c:v>
                  </c:pt>
                  <c:pt idx="2">
                    <c:v>0.01</c:v>
                  </c:pt>
                </c:numCache>
              </c:numRef>
            </c:plus>
            <c:minus>
              <c:numRef>
                <c:f>Sheet3!$G$16:$I$16</c:f>
                <c:numCache>
                  <c:formatCode>General</c:formatCode>
                  <c:ptCount val="3"/>
                  <c:pt idx="0">
                    <c:v>0.36</c:v>
                  </c:pt>
                  <c:pt idx="1">
                    <c:v>0.17</c:v>
                  </c:pt>
                  <c:pt idx="2">
                    <c:v>0.01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Sheet3!$B$14:$D$14</c:f>
              <c:strCache>
                <c:ptCount val="3"/>
                <c:pt idx="0">
                  <c:v>Stratum corneum</c:v>
                </c:pt>
                <c:pt idx="1">
                  <c:v>Epidermis</c:v>
                </c:pt>
                <c:pt idx="2">
                  <c:v>Dermis</c:v>
                </c:pt>
              </c:strCache>
            </c:strRef>
          </c:cat>
          <c:val>
            <c:numRef>
              <c:f>Sheet3!$B$16:$D$16</c:f>
              <c:numCache>
                <c:formatCode>General</c:formatCode>
                <c:ptCount val="3"/>
                <c:pt idx="0">
                  <c:v>2.0499999999999998</c:v>
                </c:pt>
                <c:pt idx="1">
                  <c:v>0.67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F3-42AD-ADE8-26FF6FB74645}"/>
            </c:ext>
          </c:extLst>
        </c:ser>
        <c:ser>
          <c:idx val="2"/>
          <c:order val="2"/>
          <c:tx>
            <c:strRef>
              <c:f>Sheet3!$A$17</c:f>
              <c:strCache>
                <c:ptCount val="1"/>
                <c:pt idx="0">
                  <c:v>Cream B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errBars>
            <c:errBarType val="plus"/>
            <c:errValType val="cust"/>
            <c:noEndCap val="0"/>
            <c:plus>
              <c:numRef>
                <c:f>Sheet3!$G$17:$I$17</c:f>
                <c:numCache>
                  <c:formatCode>General</c:formatCode>
                  <c:ptCount val="3"/>
                  <c:pt idx="0">
                    <c:v>0.79</c:v>
                  </c:pt>
                  <c:pt idx="1">
                    <c:v>0.34</c:v>
                  </c:pt>
                  <c:pt idx="2">
                    <c:v>0.06</c:v>
                  </c:pt>
                </c:numCache>
              </c:numRef>
            </c:plus>
            <c:minus>
              <c:numRef>
                <c:f>Sheet3!$G$17:$I$17</c:f>
                <c:numCache>
                  <c:formatCode>General</c:formatCode>
                  <c:ptCount val="3"/>
                  <c:pt idx="0">
                    <c:v>0.79</c:v>
                  </c:pt>
                  <c:pt idx="1">
                    <c:v>0.34</c:v>
                  </c:pt>
                  <c:pt idx="2">
                    <c:v>0.06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Sheet3!$B$14:$D$14</c:f>
              <c:strCache>
                <c:ptCount val="3"/>
                <c:pt idx="0">
                  <c:v>Stratum corneum</c:v>
                </c:pt>
                <c:pt idx="1">
                  <c:v>Epidermis</c:v>
                </c:pt>
                <c:pt idx="2">
                  <c:v>Dermis</c:v>
                </c:pt>
              </c:strCache>
            </c:strRef>
          </c:cat>
          <c:val>
            <c:numRef>
              <c:f>Sheet3!$B$17:$D$17</c:f>
              <c:numCache>
                <c:formatCode>General</c:formatCode>
                <c:ptCount val="3"/>
                <c:pt idx="0">
                  <c:v>8.7100000000000009</c:v>
                </c:pt>
                <c:pt idx="1">
                  <c:v>1.94</c:v>
                </c:pt>
                <c:pt idx="2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F3-42AD-ADE8-26FF6FB7464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56940160"/>
        <c:axId val="456930976"/>
      </c:barChart>
      <c:catAx>
        <c:axId val="45694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930976"/>
        <c:crosses val="autoZero"/>
        <c:auto val="1"/>
        <c:lblAlgn val="ctr"/>
        <c:lblOffset val="100"/>
        <c:noMultiLvlLbl val="0"/>
      </c:catAx>
      <c:valAx>
        <c:axId val="4569309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Trifarotene (ng/cm</a:t>
                </a:r>
                <a:r>
                  <a:rPr lang="en-US" baseline="30000" dirty="0"/>
                  <a:t>2</a:t>
                </a:r>
                <a:r>
                  <a:rPr lang="en-US" dirty="0"/>
                  <a:t>)</a:t>
                </a:r>
              </a:p>
            </c:rich>
          </c:tx>
          <c:layout>
            <c:manualLayout>
              <c:xMode val="edge"/>
              <c:yMode val="edge"/>
              <c:x val="1.0702734969483109E-2"/>
              <c:y val="0.305327221718079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94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809310429352644"/>
          <c:y val="2.587170682385128E-2"/>
          <c:w val="0.69704424376127516"/>
          <c:h val="0.103648236990459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91447944007002"/>
          <c:y val="0.10648148148148148"/>
          <c:w val="0.82018285214348219"/>
          <c:h val="0.75797025371828508"/>
        </c:manualLayout>
      </c:layout>
      <c:scatterChart>
        <c:scatterStyle val="lineMarker"/>
        <c:varyColors val="0"/>
        <c:ser>
          <c:idx val="0"/>
          <c:order val="0"/>
          <c:tx>
            <c:strRef>
              <c:f>' POE Cream B'!$C$6</c:f>
              <c:strCache>
                <c:ptCount val="1"/>
                <c:pt idx="0">
                  <c:v>Cream B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 POE Cream B'!$B$7:$B$11</c:f>
              <c:numCache>
                <c:formatCode>General</c:formatCode>
                <c:ptCount val="5"/>
                <c:pt idx="0">
                  <c:v>1</c:v>
                </c:pt>
                <c:pt idx="1">
                  <c:v>8</c:v>
                </c:pt>
                <c:pt idx="2">
                  <c:v>15</c:v>
                </c:pt>
                <c:pt idx="3">
                  <c:v>22</c:v>
                </c:pt>
                <c:pt idx="4">
                  <c:v>29</c:v>
                </c:pt>
              </c:numCache>
            </c:numRef>
          </c:xVal>
          <c:yVal>
            <c:numRef>
              <c:f>' POE Cream B'!$C$7:$C$11</c:f>
              <c:numCache>
                <c:formatCode>General</c:formatCode>
                <c:ptCount val="5"/>
                <c:pt idx="0">
                  <c:v>0</c:v>
                </c:pt>
                <c:pt idx="1">
                  <c:v>21.424020388999999</c:v>
                </c:pt>
                <c:pt idx="2">
                  <c:v>31.841216215999999</c:v>
                </c:pt>
                <c:pt idx="3">
                  <c:v>48.995535713999999</c:v>
                </c:pt>
                <c:pt idx="4">
                  <c:v>54.371921182000001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A-4441-A8DF-DC66F5BDDFB1}"/>
            </c:ext>
          </c:extLst>
        </c:ser>
        <c:ser>
          <c:idx val="1"/>
          <c:order val="1"/>
          <c:tx>
            <c:strRef>
              <c:f>' POE Cream B'!$D$6</c:f>
              <c:strCache>
                <c:ptCount val="1"/>
                <c:pt idx="0">
                  <c:v>Vehicle</c:v>
                </c:pt>
              </c:strCache>
            </c:strRef>
          </c:tx>
          <c:spPr>
            <a:ln w="1905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 POE Cream B'!$B$7:$B$11</c:f>
              <c:numCache>
                <c:formatCode>General</c:formatCode>
                <c:ptCount val="5"/>
                <c:pt idx="0">
                  <c:v>1</c:v>
                </c:pt>
                <c:pt idx="1">
                  <c:v>8</c:v>
                </c:pt>
                <c:pt idx="2">
                  <c:v>15</c:v>
                </c:pt>
                <c:pt idx="3">
                  <c:v>22</c:v>
                </c:pt>
                <c:pt idx="4">
                  <c:v>29</c:v>
                </c:pt>
              </c:numCache>
            </c:numRef>
          </c:xVal>
          <c:yVal>
            <c:numRef>
              <c:f>' POE Cream B'!$D$7:$D$11</c:f>
              <c:numCache>
                <c:formatCode>General</c:formatCode>
                <c:ptCount val="5"/>
                <c:pt idx="0">
                  <c:v>0</c:v>
                </c:pt>
                <c:pt idx="1">
                  <c:v>21.501014199</c:v>
                </c:pt>
                <c:pt idx="2">
                  <c:v>23.75</c:v>
                </c:pt>
                <c:pt idx="3">
                  <c:v>29.177718833</c:v>
                </c:pt>
                <c:pt idx="4">
                  <c:v>37.980769230999996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74A-4441-A8DF-DC66F5BDDF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8725136"/>
        <c:axId val="338722512"/>
      </c:scatterChart>
      <c:valAx>
        <c:axId val="338725136"/>
        <c:scaling>
          <c:orientation val="minMax"/>
          <c:max val="3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Study 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722512"/>
        <c:crosses val="autoZero"/>
        <c:crossBetween val="midCat"/>
      </c:valAx>
      <c:valAx>
        <c:axId val="338722512"/>
        <c:scaling>
          <c:orientation val="minMax"/>
          <c:max val="6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reduction in total lesion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7251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840791776027999"/>
          <c:y val="5.7815689705453485E-4"/>
          <c:w val="0.60651727909011377"/>
          <c:h val="0.105903324584426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19366033547519"/>
          <c:y val="0.17039933597121687"/>
          <c:w val="0.81429396325459313"/>
          <c:h val="0.643178769320501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'in vitro graph (2)'!$E$22</c:f>
              <c:strCache>
                <c:ptCount val="1"/>
                <c:pt idx="0">
                  <c:v>Stratum corneum</c:v>
                </c:pt>
              </c:strCache>
            </c:strRef>
          </c:tx>
          <c:spPr>
            <a:solidFill>
              <a:srgbClr val="4A98B8"/>
            </a:solidFill>
            <a:ln>
              <a:noFill/>
            </a:ln>
            <a:effectLst/>
          </c:spPr>
          <c:invertIfNegative val="0"/>
          <c:cat>
            <c:strRef>
              <c:f>'in vitro graph (2)'!$F$21:$H$21</c:f>
              <c:strCache>
                <c:ptCount val="3"/>
                <c:pt idx="0">
                  <c:v> Gel</c:v>
                </c:pt>
                <c:pt idx="1">
                  <c:v>Cream A</c:v>
                </c:pt>
                <c:pt idx="2">
                  <c:v>Cream B</c:v>
                </c:pt>
              </c:strCache>
            </c:strRef>
          </c:cat>
          <c:val>
            <c:numRef>
              <c:f>'in vitro graph (2)'!$F$22:$H$22</c:f>
              <c:numCache>
                <c:formatCode>General</c:formatCode>
                <c:ptCount val="3"/>
                <c:pt idx="0">
                  <c:v>78.991596638655466</c:v>
                </c:pt>
                <c:pt idx="1">
                  <c:v>73.741007194244602</c:v>
                </c:pt>
                <c:pt idx="2">
                  <c:v>80.055147058823536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89-41A5-A5CB-84C42E68CA60}"/>
            </c:ext>
          </c:extLst>
        </c:ser>
        <c:ser>
          <c:idx val="1"/>
          <c:order val="1"/>
          <c:tx>
            <c:strRef>
              <c:f>'in vitro graph (2)'!$E$23</c:f>
              <c:strCache>
                <c:ptCount val="1"/>
                <c:pt idx="0">
                  <c:v>Epidermis </c:v>
                </c:pt>
              </c:strCache>
            </c:strRef>
          </c:tx>
          <c:spPr>
            <a:solidFill>
              <a:srgbClr val="B1D2E0"/>
            </a:solidFill>
            <a:ln>
              <a:noFill/>
            </a:ln>
            <a:effectLst/>
          </c:spPr>
          <c:invertIfNegative val="0"/>
          <c:cat>
            <c:strRef>
              <c:f>'in vitro graph (2)'!$F$21:$H$21</c:f>
              <c:strCache>
                <c:ptCount val="3"/>
                <c:pt idx="0">
                  <c:v> Gel</c:v>
                </c:pt>
                <c:pt idx="1">
                  <c:v>Cream A</c:v>
                </c:pt>
                <c:pt idx="2">
                  <c:v>Cream B</c:v>
                </c:pt>
              </c:strCache>
            </c:strRef>
          </c:cat>
          <c:val>
            <c:numRef>
              <c:f>'in vitro graph (2)'!$F$23:$H$23</c:f>
              <c:numCache>
                <c:formatCode>General</c:formatCode>
                <c:ptCount val="3"/>
                <c:pt idx="0">
                  <c:v>19.88795518207283</c:v>
                </c:pt>
                <c:pt idx="1">
                  <c:v>24.100719424460433</c:v>
                </c:pt>
                <c:pt idx="2">
                  <c:v>17.830882352941174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89-41A5-A5CB-84C42E68CA60}"/>
            </c:ext>
          </c:extLst>
        </c:ser>
        <c:ser>
          <c:idx val="2"/>
          <c:order val="2"/>
          <c:tx>
            <c:strRef>
              <c:f>'in vitro graph (2)'!$E$24</c:f>
              <c:strCache>
                <c:ptCount val="1"/>
                <c:pt idx="0">
                  <c:v>Dermis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'in vitro graph (2)'!$F$21:$H$21</c:f>
              <c:strCache>
                <c:ptCount val="3"/>
                <c:pt idx="0">
                  <c:v> Gel</c:v>
                </c:pt>
                <c:pt idx="1">
                  <c:v>Cream A</c:v>
                </c:pt>
                <c:pt idx="2">
                  <c:v>Cream B</c:v>
                </c:pt>
              </c:strCache>
            </c:strRef>
          </c:cat>
          <c:val>
            <c:numRef>
              <c:f>'in vitro graph (2)'!$F$24:$H$24</c:f>
              <c:numCache>
                <c:formatCode>General</c:formatCode>
                <c:ptCount val="3"/>
                <c:pt idx="0">
                  <c:v>1.1204481792717087</c:v>
                </c:pt>
                <c:pt idx="1">
                  <c:v>2.1582733812949644</c:v>
                </c:pt>
                <c:pt idx="2">
                  <c:v>2.1139705882352939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89-41A5-A5CB-84C42E68C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3551632"/>
        <c:axId val="513552288"/>
      </c:barChart>
      <c:catAx>
        <c:axId val="51355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552288"/>
        <c:crosses val="autoZero"/>
        <c:auto val="1"/>
        <c:lblAlgn val="ctr"/>
        <c:lblOffset val="100"/>
        <c:noMultiLvlLbl val="0"/>
      </c:catAx>
      <c:valAx>
        <c:axId val="513552288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(% </a:t>
                </a:r>
                <a:r>
                  <a:rPr lang="en-US" dirty="0"/>
                  <a:t>of skin distribution)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551632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89553173779809"/>
          <c:y val="0.10833102757684757"/>
          <c:w val="0.83058941834005073"/>
          <c:h val="0.788616413970139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'Clinical PK'!$C$15</c:f>
              <c:strCache>
                <c:ptCount val="1"/>
                <c:pt idx="0">
                  <c:v>Gel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errBars>
            <c:errBarType val="plus"/>
            <c:errValType val="cust"/>
            <c:noEndCap val="0"/>
            <c:plus>
              <c:numRef>
                <c:f>'Clinical PK'!$I$15:$J$15</c:f>
                <c:numCache>
                  <c:formatCode>General</c:formatCode>
                  <c:ptCount val="2"/>
                  <c:pt idx="0">
                    <c:v>2.37</c:v>
                  </c:pt>
                  <c:pt idx="1">
                    <c:v>0.6</c:v>
                  </c:pt>
                </c:numCache>
              </c:numRef>
            </c:plus>
            <c:minus>
              <c:numRef>
                <c:f>'Clinical PK'!$I$15:$J$15</c:f>
                <c:numCache>
                  <c:formatCode>General</c:formatCode>
                  <c:ptCount val="2"/>
                  <c:pt idx="0">
                    <c:v>2.37</c:v>
                  </c:pt>
                  <c:pt idx="1">
                    <c:v>0.6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'Clinical PK'!$D$13:$E$14</c:f>
              <c:strCache>
                <c:ptCount val="2"/>
                <c:pt idx="0">
                  <c:v>Stratum Corneum </c:v>
                </c:pt>
                <c:pt idx="1">
                  <c:v>Epidermis and Dermis</c:v>
                </c:pt>
              </c:strCache>
            </c:strRef>
          </c:cat>
          <c:val>
            <c:numRef>
              <c:f>'Clinical PK'!$D$15:$E$15</c:f>
              <c:numCache>
                <c:formatCode>General</c:formatCode>
                <c:ptCount val="2"/>
                <c:pt idx="0">
                  <c:v>4.76</c:v>
                </c:pt>
                <c:pt idx="1">
                  <c:v>1.49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80-4D64-BD8C-4D1787CF473D}"/>
            </c:ext>
          </c:extLst>
        </c:ser>
        <c:ser>
          <c:idx val="1"/>
          <c:order val="1"/>
          <c:tx>
            <c:strRef>
              <c:f>'Clinical PK'!$C$16</c:f>
              <c:strCache>
                <c:ptCount val="1"/>
                <c:pt idx="0">
                  <c:v>Cream 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errBars>
            <c:errBarType val="plus"/>
            <c:errValType val="cust"/>
            <c:noEndCap val="0"/>
            <c:plus>
              <c:numRef>
                <c:f>'Clinical PK'!$I$16:$J$16</c:f>
                <c:numCache>
                  <c:formatCode>General</c:formatCode>
                  <c:ptCount val="2"/>
                  <c:pt idx="0">
                    <c:v>1.56</c:v>
                  </c:pt>
                  <c:pt idx="1">
                    <c:v>0.19</c:v>
                  </c:pt>
                </c:numCache>
              </c:numRef>
            </c:plus>
            <c:minus>
              <c:numRef>
                <c:f>'Clinical PK'!$I$17:$J$17</c:f>
                <c:numCache>
                  <c:formatCode>General</c:formatCode>
                  <c:ptCount val="2"/>
                  <c:pt idx="0">
                    <c:v>2.2799999999999998</c:v>
                  </c:pt>
                  <c:pt idx="1">
                    <c:v>0.38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'Clinical PK'!$D$13:$E$14</c:f>
              <c:strCache>
                <c:ptCount val="2"/>
                <c:pt idx="0">
                  <c:v>Stratum Corneum </c:v>
                </c:pt>
                <c:pt idx="1">
                  <c:v>Epidermis and Dermis</c:v>
                </c:pt>
              </c:strCache>
            </c:strRef>
          </c:cat>
          <c:val>
            <c:numRef>
              <c:f>'Clinical PK'!$D$16:$E$16</c:f>
              <c:numCache>
                <c:formatCode>General</c:formatCode>
                <c:ptCount val="2"/>
                <c:pt idx="0">
                  <c:v>1.51</c:v>
                </c:pt>
                <c:pt idx="1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80-4D64-BD8C-4D1787CF473D}"/>
            </c:ext>
          </c:extLst>
        </c:ser>
        <c:ser>
          <c:idx val="2"/>
          <c:order val="2"/>
          <c:tx>
            <c:strRef>
              <c:f>'Clinical PK'!$C$17</c:f>
              <c:strCache>
                <c:ptCount val="1"/>
                <c:pt idx="0">
                  <c:v>Cream B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errBars>
            <c:errBarType val="plus"/>
            <c:errValType val="cust"/>
            <c:noEndCap val="0"/>
            <c:plus>
              <c:numRef>
                <c:f>'Clinical PK'!$I$17:$J$17</c:f>
                <c:numCache>
                  <c:formatCode>General</c:formatCode>
                  <c:ptCount val="2"/>
                  <c:pt idx="0">
                    <c:v>2.2799999999999998</c:v>
                  </c:pt>
                  <c:pt idx="1">
                    <c:v>0.38</c:v>
                  </c:pt>
                </c:numCache>
              </c:numRef>
            </c:plus>
            <c:minus>
              <c:numRef>
                <c:f>'Clinical PK'!$I$17:$J$17</c:f>
                <c:numCache>
                  <c:formatCode>General</c:formatCode>
                  <c:ptCount val="2"/>
                  <c:pt idx="0">
                    <c:v>2.2799999999999998</c:v>
                  </c:pt>
                  <c:pt idx="1">
                    <c:v>0.38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'Clinical PK'!$D$13:$E$14</c:f>
              <c:strCache>
                <c:ptCount val="2"/>
                <c:pt idx="0">
                  <c:v>Stratum Corneum </c:v>
                </c:pt>
                <c:pt idx="1">
                  <c:v>Epidermis and Dermis</c:v>
                </c:pt>
              </c:strCache>
            </c:strRef>
          </c:cat>
          <c:val>
            <c:numRef>
              <c:f>'Clinical PK'!$D$17:$E$17</c:f>
              <c:numCache>
                <c:formatCode>General</c:formatCode>
                <c:ptCount val="2"/>
                <c:pt idx="0">
                  <c:v>3.91</c:v>
                </c:pt>
                <c:pt idx="1">
                  <c:v>1.38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80-4D64-BD8C-4D1787CF47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54274896"/>
        <c:axId val="454275880"/>
      </c:barChart>
      <c:catAx>
        <c:axId val="45427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275880"/>
        <c:crosses val="autoZero"/>
        <c:auto val="1"/>
        <c:lblAlgn val="ctr"/>
        <c:lblOffset val="100"/>
        <c:noMultiLvlLbl val="0"/>
      </c:catAx>
      <c:valAx>
        <c:axId val="4542758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Trifarotene</a:t>
                </a:r>
                <a:r>
                  <a:rPr lang="en-US" baseline="0" dirty="0" smtClean="0"/>
                  <a:t> (ng/cm</a:t>
                </a:r>
                <a:r>
                  <a:rPr lang="en-US" baseline="30000" dirty="0" smtClean="0"/>
                  <a:t>2</a:t>
                </a:r>
                <a:r>
                  <a:rPr lang="en-US" baseline="0" dirty="0" smtClean="0"/>
                  <a:t>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3.7810417409890489E-2"/>
              <c:y val="0.312024894122019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27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879167395957026"/>
          <c:y val="3.935141798057458E-2"/>
          <c:w val="0.46998354736098263"/>
          <c:h val="6.31149491299741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39616339372161"/>
          <c:y val="0.14351842810420631"/>
          <c:w val="0.81429396325459313"/>
          <c:h val="0.643178769320501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'Distribution in vivo'!$D$22</c:f>
              <c:strCache>
                <c:ptCount val="1"/>
                <c:pt idx="0">
                  <c:v>Stratum corneum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'Distribution in vivo'!$E$21:$G$21</c:f>
              <c:strCache>
                <c:ptCount val="3"/>
                <c:pt idx="0">
                  <c:v> Gel</c:v>
                </c:pt>
                <c:pt idx="1">
                  <c:v>Cream A</c:v>
                </c:pt>
                <c:pt idx="2">
                  <c:v>Cream B</c:v>
                </c:pt>
              </c:strCache>
            </c:strRef>
          </c:cat>
          <c:val>
            <c:numRef>
              <c:f>'Distribution in vivo'!$E$22:$G$22</c:f>
              <c:numCache>
                <c:formatCode>General</c:formatCode>
                <c:ptCount val="3"/>
                <c:pt idx="0">
                  <c:v>76.16</c:v>
                </c:pt>
                <c:pt idx="1">
                  <c:v>63.179916317991626</c:v>
                </c:pt>
                <c:pt idx="2">
                  <c:v>73.913043478260875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EC-401B-A95E-5E4EF141728A}"/>
            </c:ext>
          </c:extLst>
        </c:ser>
        <c:ser>
          <c:idx val="1"/>
          <c:order val="1"/>
          <c:tx>
            <c:strRef>
              <c:f>'Distribution in vivo'!$D$23</c:f>
              <c:strCache>
                <c:ptCount val="1"/>
                <c:pt idx="0">
                  <c:v>Epidermis and dermis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'Distribution in vivo'!$E$21:$G$21</c:f>
              <c:strCache>
                <c:ptCount val="3"/>
                <c:pt idx="0">
                  <c:v> Gel</c:v>
                </c:pt>
                <c:pt idx="1">
                  <c:v>Cream A</c:v>
                </c:pt>
                <c:pt idx="2">
                  <c:v>Cream B</c:v>
                </c:pt>
              </c:strCache>
            </c:strRef>
          </c:cat>
          <c:val>
            <c:numRef>
              <c:f>'Distribution in vivo'!$E$23:$G$23</c:f>
              <c:numCache>
                <c:formatCode>General</c:formatCode>
                <c:ptCount val="3"/>
                <c:pt idx="0">
                  <c:v>23.84</c:v>
                </c:pt>
                <c:pt idx="1">
                  <c:v>36.820083682008367</c:v>
                </c:pt>
                <c:pt idx="2">
                  <c:v>26.086956521739129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EC-401B-A95E-5E4EF141728A}"/>
            </c:ext>
          </c:extLst>
        </c:ser>
        <c:ser>
          <c:idx val="2"/>
          <c:order val="2"/>
          <c:tx>
            <c:strRef>
              <c:f>'Distribution in vivo'!#REF!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'Distribution in vivo'!$E$21:$G$21</c:f>
              <c:strCache>
                <c:ptCount val="3"/>
                <c:pt idx="0">
                  <c:v> Gel</c:v>
                </c:pt>
                <c:pt idx="1">
                  <c:v>Cream A</c:v>
                </c:pt>
                <c:pt idx="2">
                  <c:v>Cream B</c:v>
                </c:pt>
              </c:strCache>
            </c:strRef>
          </c:cat>
          <c:val>
            <c:numRef>
              <c:f>'Distribution in vivo'!#REF!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EC-401B-A95E-5E4EF14172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3551632"/>
        <c:axId val="513552288"/>
      </c:barChart>
      <c:catAx>
        <c:axId val="51355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552288"/>
        <c:crosses val="autoZero"/>
        <c:auto val="1"/>
        <c:lblAlgn val="ctr"/>
        <c:lblOffset val="100"/>
        <c:noMultiLvlLbl val="0"/>
      </c:catAx>
      <c:valAx>
        <c:axId val="513552288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Relative</a:t>
                </a:r>
                <a:r>
                  <a:rPr lang="en-US" baseline="0"/>
                  <a:t> skin </a:t>
                </a:r>
                <a:r>
                  <a:rPr lang="en-US"/>
                  <a:t>distribution ( %)</a:t>
                </a:r>
                <a:r>
                  <a:rPr lang="en-US" baseline="0"/>
                  <a:t>  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551632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2068587402355125"/>
          <c:y val="0.887715730322855"/>
          <c:w val="0.52776684164479437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IVPT-Day </a:t>
            </a:r>
            <a:r>
              <a:rPr lang="en-US" sz="1400" dirty="0" smtClean="0"/>
              <a:t>1, </a:t>
            </a:r>
          </a:p>
          <a:p>
            <a:pPr>
              <a:defRPr/>
            </a:pPr>
            <a:r>
              <a:rPr lang="en-US" sz="1400" dirty="0" smtClean="0"/>
              <a:t>(Mean ± SD,N=6) </a:t>
            </a:r>
            <a:endParaRPr lang="en-US" sz="1400" dirty="0"/>
          </a:p>
        </c:rich>
      </c:tx>
      <c:layout>
        <c:manualLayout>
          <c:xMode val="edge"/>
          <c:yMode val="edge"/>
          <c:x val="0.2758703150243253"/>
          <c:y val="4.223968794515891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99938386320947"/>
          <c:y val="9.3928557855871661E-2"/>
          <c:w val="0.84396062992125986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sc!$E$6</c:f>
              <c:strCache>
                <c:ptCount val="1"/>
                <c:pt idx="0">
                  <c:v>Gel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errBars>
            <c:errBarType val="plus"/>
            <c:errValType val="cust"/>
            <c:noEndCap val="0"/>
            <c:plus>
              <c:numRef>
                <c:f>sc!$E$15</c:f>
                <c:numCache>
                  <c:formatCode>General</c:formatCode>
                  <c:ptCount val="1"/>
                  <c:pt idx="0">
                    <c:v>0.79</c:v>
                  </c:pt>
                </c:numCache>
              </c:numRef>
            </c:plus>
            <c:minus>
              <c:numRef>
                <c:f>sc!$E$1</c:f>
                <c:numCache>
                  <c:formatCode>General</c:formatCode>
                  <c:ptCount val="1"/>
                </c:numCache>
              </c:numRef>
            </c:minus>
            <c:spPr>
              <a:noFill/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sc!$F$6</c:f>
              <c:numCache>
                <c:formatCode>General</c:formatCode>
                <c:ptCount val="1"/>
                <c:pt idx="0">
                  <c:v>7.13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3A-4C47-8257-A1FFFB0B45F0}"/>
            </c:ext>
          </c:extLst>
        </c:ser>
        <c:ser>
          <c:idx val="1"/>
          <c:order val="1"/>
          <c:tx>
            <c:strRef>
              <c:f>sc!$E$7</c:f>
              <c:strCache>
                <c:ptCount val="1"/>
                <c:pt idx="0">
                  <c:v>Cream A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errBars>
            <c:errBarType val="plus"/>
            <c:errValType val="cust"/>
            <c:noEndCap val="0"/>
            <c:plus>
              <c:numRef>
                <c:f>sc!$E$16</c:f>
                <c:numCache>
                  <c:formatCode>General</c:formatCode>
                  <c:ptCount val="1"/>
                  <c:pt idx="0">
                    <c:v>0.46</c:v>
                  </c:pt>
                </c:numCache>
              </c:numRef>
            </c:plus>
            <c:minus>
              <c:numRef>
                <c:f>sc!$E$16</c:f>
                <c:numCache>
                  <c:formatCode>General</c:formatCode>
                  <c:ptCount val="1"/>
                  <c:pt idx="0">
                    <c:v>0.46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sc!$F$7</c:f>
              <c:numCache>
                <c:formatCode>General</c:formatCode>
                <c:ptCount val="1"/>
                <c:pt idx="0">
                  <c:v>2.78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3A-4C47-8257-A1FFFB0B45F0}"/>
            </c:ext>
          </c:extLst>
        </c:ser>
        <c:ser>
          <c:idx val="2"/>
          <c:order val="2"/>
          <c:tx>
            <c:strRef>
              <c:f>sc!$E$8</c:f>
              <c:strCache>
                <c:ptCount val="1"/>
                <c:pt idx="0">
                  <c:v>Cream B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errBars>
            <c:errBarType val="plus"/>
            <c:errValType val="cust"/>
            <c:noEndCap val="0"/>
            <c:plus>
              <c:numRef>
                <c:f>sc!$E$17</c:f>
                <c:numCache>
                  <c:formatCode>General</c:formatCode>
                  <c:ptCount val="1"/>
                  <c:pt idx="0">
                    <c:v>0.73</c:v>
                  </c:pt>
                </c:numCache>
              </c:numRef>
            </c:plus>
            <c:minus>
              <c:numRef>
                <c:f>sc!$E$17</c:f>
                <c:numCache>
                  <c:formatCode>General</c:formatCode>
                  <c:ptCount val="1"/>
                  <c:pt idx="0">
                    <c:v>0.73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sc!$F$8</c:f>
              <c:numCache>
                <c:formatCode>General</c:formatCode>
                <c:ptCount val="1"/>
                <c:pt idx="0">
                  <c:v>10.88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3A-4C47-8257-A1FFFB0B45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49971832"/>
        <c:axId val="449982328"/>
      </c:barChart>
      <c:catAx>
        <c:axId val="4499718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9982328"/>
        <c:crosses val="autoZero"/>
        <c:auto val="1"/>
        <c:lblAlgn val="ctr"/>
        <c:lblOffset val="100"/>
        <c:noMultiLvlLbl val="0"/>
      </c:catAx>
      <c:valAx>
        <c:axId val="449982328"/>
        <c:scaling>
          <c:orientation val="minMax"/>
          <c:max val="1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Skin concentrations (ng/cm</a:t>
                </a:r>
                <a:r>
                  <a:rPr lang="en-US" baseline="30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971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2445746768877526E-2"/>
          <c:y val="0.883531750637221"/>
          <c:w val="0.70516220016681552"/>
          <c:h val="0.114304961998064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 smtClean="0">
                <a:effectLst/>
              </a:rPr>
              <a:t>Clinical PK, Day 5 </a:t>
            </a:r>
            <a:endParaRPr lang="en-US" sz="1800" dirty="0" smtClean="0">
              <a:effectLst/>
            </a:endParaRPr>
          </a:p>
          <a:p>
            <a:pPr>
              <a:defRPr/>
            </a:pPr>
            <a:r>
              <a:rPr lang="en-US" sz="1400" b="1" i="0" baseline="0" dirty="0" smtClean="0">
                <a:effectLst/>
              </a:rPr>
              <a:t>(Mean ± SD,N=10) </a:t>
            </a:r>
            <a:endParaRPr lang="en-US" sz="1800" dirty="0">
              <a:effectLst/>
            </a:endParaRPr>
          </a:p>
        </c:rich>
      </c:tx>
      <c:layout>
        <c:manualLayout>
          <c:xMode val="edge"/>
          <c:yMode val="edge"/>
          <c:x val="0.40416449930624165"/>
          <c:y val="3.28888577597658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68021954251306"/>
          <c:y val="0.10831133497244268"/>
          <c:w val="0.83509737973967579"/>
          <c:h val="0.743892284915202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sc!$E$9</c:f>
              <c:strCache>
                <c:ptCount val="1"/>
                <c:pt idx="0">
                  <c:v>Gel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errBars>
            <c:errBarType val="plus"/>
            <c:errValType val="cust"/>
            <c:noEndCap val="0"/>
            <c:plus>
              <c:numRef>
                <c:f>sc!$F$15</c:f>
                <c:numCache>
                  <c:formatCode>General</c:formatCode>
                  <c:ptCount val="1"/>
                  <c:pt idx="0">
                    <c:v>2.46</c:v>
                  </c:pt>
                </c:numCache>
              </c:numRef>
            </c:plus>
            <c:minus>
              <c:numRef>
                <c:f>sc!$F$15</c:f>
                <c:numCache>
                  <c:formatCode>General</c:formatCode>
                  <c:ptCount val="1"/>
                  <c:pt idx="0">
                    <c:v>2.46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val>
            <c:numRef>
              <c:f>sc!$F$9</c:f>
              <c:numCache>
                <c:formatCode>General</c:formatCode>
                <c:ptCount val="1"/>
                <c:pt idx="0">
                  <c:v>6.26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DD-4215-B575-F677792E6D0F}"/>
            </c:ext>
          </c:extLst>
        </c:ser>
        <c:ser>
          <c:idx val="1"/>
          <c:order val="1"/>
          <c:tx>
            <c:strRef>
              <c:f>sc!$E$10</c:f>
              <c:strCache>
                <c:ptCount val="1"/>
                <c:pt idx="0">
                  <c:v>Cream A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errBars>
            <c:errBarType val="plus"/>
            <c:errValType val="cust"/>
            <c:noEndCap val="0"/>
            <c:plus>
              <c:numRef>
                <c:f>sc!$F$16</c:f>
                <c:numCache>
                  <c:formatCode>General</c:formatCode>
                  <c:ptCount val="1"/>
                  <c:pt idx="0">
                    <c:v>1.64</c:v>
                  </c:pt>
                </c:numCache>
              </c:numRef>
            </c:plus>
            <c:minus>
              <c:numRef>
                <c:f>sc!$F$16</c:f>
                <c:numCache>
                  <c:formatCode>General</c:formatCode>
                  <c:ptCount val="1"/>
                  <c:pt idx="0">
                    <c:v>1.64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sc!$F$10</c:f>
              <c:numCache>
                <c:formatCode>General</c:formatCode>
                <c:ptCount val="1"/>
                <c:pt idx="0">
                  <c:v>2.38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DD-4215-B575-F677792E6D0F}"/>
            </c:ext>
          </c:extLst>
        </c:ser>
        <c:ser>
          <c:idx val="2"/>
          <c:order val="2"/>
          <c:tx>
            <c:strRef>
              <c:f>sc!$E$11</c:f>
              <c:strCache>
                <c:ptCount val="1"/>
                <c:pt idx="0">
                  <c:v>Cream B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errBars>
            <c:errBarType val="plus"/>
            <c:errValType val="cust"/>
            <c:noEndCap val="0"/>
            <c:plus>
              <c:numRef>
                <c:f>sc!$F$17</c:f>
                <c:numCache>
                  <c:formatCode>General</c:formatCode>
                  <c:ptCount val="1"/>
                  <c:pt idx="0">
                    <c:v>2.56</c:v>
                  </c:pt>
                </c:numCache>
              </c:numRef>
            </c:plus>
            <c:minus>
              <c:numRef>
                <c:f>sc!$F$17</c:f>
                <c:numCache>
                  <c:formatCode>General</c:formatCode>
                  <c:ptCount val="1"/>
                  <c:pt idx="0">
                    <c:v>2.56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sc!$F$11</c:f>
              <c:numCache>
                <c:formatCode>General</c:formatCode>
                <c:ptCount val="1"/>
                <c:pt idx="0">
                  <c:v>5.29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DD-4215-B575-F677792E6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49971832"/>
        <c:axId val="449982328"/>
      </c:barChart>
      <c:catAx>
        <c:axId val="449971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982328"/>
        <c:crosses val="autoZero"/>
        <c:auto val="1"/>
        <c:lblAlgn val="ctr"/>
        <c:lblOffset val="100"/>
        <c:noMultiLvlLbl val="0"/>
      </c:catAx>
      <c:valAx>
        <c:axId val="449982328"/>
        <c:scaling>
          <c:orientation val="minMax"/>
          <c:max val="1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Skin </a:t>
                </a:r>
                <a:r>
                  <a:rPr lang="en-US" dirty="0">
                    <a:solidFill>
                      <a:schemeClr val="tx1"/>
                    </a:solidFill>
                  </a:rPr>
                  <a:t>concentration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(ng/cm</a:t>
                </a:r>
                <a:r>
                  <a:rPr lang="en-US" baseline="30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12700"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971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80031888661605"/>
          <c:y val="0.13307878072027085"/>
          <c:w val="0.79912139391919412"/>
          <c:h val="0.71705494261321401"/>
        </c:manualLayout>
      </c:layout>
      <c:scatterChart>
        <c:scatterStyle val="lineMarker"/>
        <c:varyColors val="0"/>
        <c:ser>
          <c:idx val="0"/>
          <c:order val="0"/>
          <c:tx>
            <c:strRef>
              <c:f>' POE Gel'!$C$6</c:f>
              <c:strCache>
                <c:ptCount val="1"/>
                <c:pt idx="0">
                  <c:v>Gel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 POE Gel'!$B$7:$B$11</c:f>
              <c:numCache>
                <c:formatCode>General</c:formatCode>
                <c:ptCount val="5"/>
                <c:pt idx="0">
                  <c:v>1</c:v>
                </c:pt>
                <c:pt idx="1">
                  <c:v>8</c:v>
                </c:pt>
                <c:pt idx="2">
                  <c:v>15</c:v>
                </c:pt>
                <c:pt idx="3">
                  <c:v>22</c:v>
                </c:pt>
                <c:pt idx="4">
                  <c:v>29</c:v>
                </c:pt>
              </c:numCache>
            </c:numRef>
          </c:xVal>
          <c:yVal>
            <c:numRef>
              <c:f>' POE Gel'!$C$7:$C$11</c:f>
              <c:numCache>
                <c:formatCode>General</c:formatCode>
                <c:ptCount val="5"/>
                <c:pt idx="0">
                  <c:v>0</c:v>
                </c:pt>
                <c:pt idx="1">
                  <c:v>30.892255892000001</c:v>
                </c:pt>
                <c:pt idx="2">
                  <c:v>26.599326599000001</c:v>
                </c:pt>
                <c:pt idx="3">
                  <c:v>43.666666667000001</c:v>
                </c:pt>
                <c:pt idx="4">
                  <c:v>45.307917889000002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0F9-4F20-930F-0436E0BDE879}"/>
            </c:ext>
          </c:extLst>
        </c:ser>
        <c:ser>
          <c:idx val="1"/>
          <c:order val="1"/>
          <c:tx>
            <c:strRef>
              <c:f>' POE Gel'!$D$6</c:f>
              <c:strCache>
                <c:ptCount val="1"/>
                <c:pt idx="0">
                  <c:v>Vehicle</c:v>
                </c:pt>
              </c:strCache>
            </c:strRef>
          </c:tx>
          <c:spPr>
            <a:ln w="1905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 POE Gel'!$B$7:$B$11</c:f>
              <c:numCache>
                <c:formatCode>General</c:formatCode>
                <c:ptCount val="5"/>
                <c:pt idx="0">
                  <c:v>1</c:v>
                </c:pt>
                <c:pt idx="1">
                  <c:v>8</c:v>
                </c:pt>
                <c:pt idx="2">
                  <c:v>15</c:v>
                </c:pt>
                <c:pt idx="3">
                  <c:v>22</c:v>
                </c:pt>
                <c:pt idx="4">
                  <c:v>29</c:v>
                </c:pt>
              </c:numCache>
            </c:numRef>
          </c:xVal>
          <c:yVal>
            <c:numRef>
              <c:f>' POE Gel'!$D$7:$D$11</c:f>
              <c:numCache>
                <c:formatCode>General</c:formatCode>
                <c:ptCount val="5"/>
                <c:pt idx="0">
                  <c:v>0</c:v>
                </c:pt>
                <c:pt idx="1">
                  <c:v>25.462962962999999</c:v>
                </c:pt>
                <c:pt idx="2">
                  <c:v>28.910098521999998</c:v>
                </c:pt>
                <c:pt idx="3">
                  <c:v>33.151515152000002</c:v>
                </c:pt>
                <c:pt idx="4">
                  <c:v>33.142857143000001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0F9-4F20-930F-0436E0BDE8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8725136"/>
        <c:axId val="338722512"/>
      </c:scatterChart>
      <c:valAx>
        <c:axId val="338725136"/>
        <c:scaling>
          <c:orientation val="minMax"/>
          <c:max val="3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Study 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722512"/>
        <c:crosses val="autoZero"/>
        <c:crossBetween val="midCat"/>
      </c:valAx>
      <c:valAx>
        <c:axId val="338722512"/>
        <c:scaling>
          <c:orientation val="minMax"/>
          <c:max val="6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% reduction in total lesion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7251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729680664916878"/>
          <c:y val="5.7815689705449278E-4"/>
          <c:w val="0.58405422901728854"/>
          <c:h val="8.88146266576440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0690849164907"/>
          <c:y val="0.18046158922413413"/>
          <c:w val="0.81949515187967636"/>
          <c:h val="0.67703206588156883"/>
        </c:manualLayout>
      </c:layout>
      <c:scatterChart>
        <c:scatterStyle val="lineMarker"/>
        <c:varyColors val="0"/>
        <c:ser>
          <c:idx val="0"/>
          <c:order val="0"/>
          <c:tx>
            <c:strRef>
              <c:f>' POE Gel'!$C$21</c:f>
              <c:strCache>
                <c:ptCount val="1"/>
                <c:pt idx="0">
                  <c:v>Gel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 POE Gel'!$B$22:$B$26</c:f>
              <c:numCache>
                <c:formatCode>General</c:formatCode>
                <c:ptCount val="5"/>
                <c:pt idx="0">
                  <c:v>1</c:v>
                </c:pt>
                <c:pt idx="1">
                  <c:v>8</c:v>
                </c:pt>
                <c:pt idx="2">
                  <c:v>15</c:v>
                </c:pt>
                <c:pt idx="3">
                  <c:v>22</c:v>
                </c:pt>
                <c:pt idx="4">
                  <c:v>29</c:v>
                </c:pt>
              </c:numCache>
            </c:numRef>
          </c:xVal>
          <c:yVal>
            <c:numRef>
              <c:f>' POE Gel'!$C$22:$C$26</c:f>
              <c:numCache>
                <c:formatCode>General</c:formatCode>
                <c:ptCount val="5"/>
                <c:pt idx="0">
                  <c:v>0</c:v>
                </c:pt>
                <c:pt idx="1">
                  <c:v>27.450980390000002</c:v>
                </c:pt>
                <c:pt idx="2">
                  <c:v>43.137254900000002</c:v>
                </c:pt>
                <c:pt idx="3">
                  <c:v>53.191489359999998</c:v>
                </c:pt>
                <c:pt idx="4">
                  <c:v>48.148148149999997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A8B-4444-834F-C45AA4FDB927}"/>
            </c:ext>
          </c:extLst>
        </c:ser>
        <c:ser>
          <c:idx val="1"/>
          <c:order val="1"/>
          <c:tx>
            <c:strRef>
              <c:f>' POE Gel'!$D$21</c:f>
              <c:strCache>
                <c:ptCount val="1"/>
                <c:pt idx="0">
                  <c:v>Vehicle</c:v>
                </c:pt>
              </c:strCache>
            </c:strRef>
          </c:tx>
          <c:spPr>
            <a:ln w="1905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 POE Gel'!$B$7:$B$11</c:f>
              <c:numCache>
                <c:formatCode>General</c:formatCode>
                <c:ptCount val="5"/>
                <c:pt idx="0">
                  <c:v>1</c:v>
                </c:pt>
                <c:pt idx="1">
                  <c:v>8</c:v>
                </c:pt>
                <c:pt idx="2">
                  <c:v>15</c:v>
                </c:pt>
                <c:pt idx="3">
                  <c:v>22</c:v>
                </c:pt>
                <c:pt idx="4">
                  <c:v>29</c:v>
                </c:pt>
              </c:numCache>
            </c:numRef>
          </c:xVal>
          <c:yVal>
            <c:numRef>
              <c:f>' POE Gel'!$D$22:$D$26</c:f>
              <c:numCache>
                <c:formatCode>General</c:formatCode>
                <c:ptCount val="5"/>
                <c:pt idx="0">
                  <c:v>0</c:v>
                </c:pt>
                <c:pt idx="1">
                  <c:v>21.875</c:v>
                </c:pt>
                <c:pt idx="2">
                  <c:v>27.586206900000001</c:v>
                </c:pt>
                <c:pt idx="3">
                  <c:v>31.03448276</c:v>
                </c:pt>
                <c:pt idx="4">
                  <c:v>36.206896550000003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A8B-4444-834F-C45AA4FDB9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8725136"/>
        <c:axId val="338722512"/>
      </c:scatterChart>
      <c:valAx>
        <c:axId val="338725136"/>
        <c:scaling>
          <c:orientation val="minMax"/>
          <c:max val="3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Study 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722512"/>
        <c:crosses val="autoZero"/>
        <c:crossBetween val="midCat"/>
      </c:valAx>
      <c:valAx>
        <c:axId val="338722512"/>
        <c:scaling>
          <c:orientation val="minMax"/>
          <c:max val="6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% reduction in total lesion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7251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729680664916878"/>
          <c:y val="5.7815689705449278E-4"/>
          <c:w val="0.56913074473206682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87014066574696"/>
          <c:y val="0.10565871974336541"/>
          <c:w val="0.80173473618249136"/>
          <c:h val="0.72803076698745994"/>
        </c:manualLayout>
      </c:layout>
      <c:scatterChart>
        <c:scatterStyle val="lineMarker"/>
        <c:varyColors val="0"/>
        <c:ser>
          <c:idx val="0"/>
          <c:order val="0"/>
          <c:tx>
            <c:strRef>
              <c:f>' POE Cream A'!$C$6</c:f>
              <c:strCache>
                <c:ptCount val="1"/>
                <c:pt idx="0">
                  <c:v>Cream A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 POE Cream A'!$B$7:$B$11</c:f>
              <c:numCache>
                <c:formatCode>General</c:formatCode>
                <c:ptCount val="5"/>
                <c:pt idx="0">
                  <c:v>1</c:v>
                </c:pt>
                <c:pt idx="1">
                  <c:v>8</c:v>
                </c:pt>
                <c:pt idx="2">
                  <c:v>15</c:v>
                </c:pt>
                <c:pt idx="3">
                  <c:v>22</c:v>
                </c:pt>
                <c:pt idx="4">
                  <c:v>29</c:v>
                </c:pt>
              </c:numCache>
            </c:numRef>
          </c:xVal>
          <c:yVal>
            <c:numRef>
              <c:f>' POE Cream A'!$C$7:$C$11</c:f>
              <c:numCache>
                <c:formatCode>General</c:formatCode>
                <c:ptCount val="5"/>
                <c:pt idx="0">
                  <c:v>0</c:v>
                </c:pt>
                <c:pt idx="1">
                  <c:v>33.333333332999999</c:v>
                </c:pt>
                <c:pt idx="2">
                  <c:v>25</c:v>
                </c:pt>
                <c:pt idx="3">
                  <c:v>28.125</c:v>
                </c:pt>
                <c:pt idx="4">
                  <c:v>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61A-4A77-996E-E0F43EC93F65}"/>
            </c:ext>
          </c:extLst>
        </c:ser>
        <c:ser>
          <c:idx val="1"/>
          <c:order val="1"/>
          <c:tx>
            <c:strRef>
              <c:f>' POE Cream A'!$D$6</c:f>
              <c:strCache>
                <c:ptCount val="1"/>
                <c:pt idx="0">
                  <c:v>Vehicle</c:v>
                </c:pt>
              </c:strCache>
            </c:strRef>
          </c:tx>
          <c:spPr>
            <a:ln w="1905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 POE Cream A'!$B$7:$B$11</c:f>
              <c:numCache>
                <c:formatCode>General</c:formatCode>
                <c:ptCount val="5"/>
                <c:pt idx="0">
                  <c:v>1</c:v>
                </c:pt>
                <c:pt idx="1">
                  <c:v>8</c:v>
                </c:pt>
                <c:pt idx="2">
                  <c:v>15</c:v>
                </c:pt>
                <c:pt idx="3">
                  <c:v>22</c:v>
                </c:pt>
                <c:pt idx="4">
                  <c:v>29</c:v>
                </c:pt>
              </c:numCache>
            </c:numRef>
          </c:xVal>
          <c:yVal>
            <c:numRef>
              <c:f>' POE Cream A'!$D$7:$D$11</c:f>
              <c:numCache>
                <c:formatCode>General</c:formatCode>
                <c:ptCount val="5"/>
                <c:pt idx="0">
                  <c:v>0</c:v>
                </c:pt>
                <c:pt idx="1">
                  <c:v>34.482758621000002</c:v>
                </c:pt>
                <c:pt idx="2">
                  <c:v>37.931034482999998</c:v>
                </c:pt>
                <c:pt idx="3">
                  <c:v>34.615384615000004</c:v>
                </c:pt>
                <c:pt idx="4">
                  <c:v>38.235294117999999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61A-4A77-996E-E0F43EC93F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8725136"/>
        <c:axId val="338722512"/>
      </c:scatterChart>
      <c:valAx>
        <c:axId val="338725136"/>
        <c:scaling>
          <c:orientation val="minMax"/>
          <c:max val="3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Study 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722512"/>
        <c:crosses val="autoZero"/>
        <c:crossBetween val="midCat"/>
      </c:valAx>
      <c:valAx>
        <c:axId val="338722512"/>
        <c:scaling>
          <c:orientation val="minMax"/>
          <c:max val="6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reduction in total lesion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7251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641932505583673"/>
          <c:y val="5.3012127781597841E-2"/>
          <c:w val="0.5557509893536734"/>
          <c:h val="8.28924413803871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D458B9-2A53-4347-8892-AB862908DF0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853D80-EC0E-4ACF-AC80-676E1A18327D}">
      <dgm:prSet phldrT="[Text]" custT="1"/>
      <dgm:spPr/>
      <dgm:t>
        <a:bodyPr/>
        <a:lstStyle/>
        <a:p>
          <a:r>
            <a:rPr lang="en-US" sz="1000" b="1" dirty="0" smtClean="0"/>
            <a:t>New Chemical Entity</a:t>
          </a:r>
          <a:endParaRPr lang="en-US" sz="1000" b="1" dirty="0"/>
        </a:p>
      </dgm:t>
    </dgm:pt>
    <dgm:pt modelId="{D9714E70-E85E-4F46-93F7-4EB40C686DCA}" type="parTrans" cxnId="{C4F792F4-9655-4CE4-BB6F-14A01C345C86}">
      <dgm:prSet/>
      <dgm:spPr/>
      <dgm:t>
        <a:bodyPr/>
        <a:lstStyle/>
        <a:p>
          <a:endParaRPr lang="en-US"/>
        </a:p>
      </dgm:t>
    </dgm:pt>
    <dgm:pt modelId="{455CA6EA-FC67-4190-9583-6DD8884C6F00}" type="sibTrans" cxnId="{C4F792F4-9655-4CE4-BB6F-14A01C345C86}">
      <dgm:prSet/>
      <dgm:spPr/>
      <dgm:t>
        <a:bodyPr/>
        <a:lstStyle/>
        <a:p>
          <a:endParaRPr lang="en-US"/>
        </a:p>
      </dgm:t>
    </dgm:pt>
    <dgm:pt modelId="{F84048B2-74CE-456B-A1BB-7B19826DDE57}">
      <dgm:prSet phldrT="[Text]" custT="1"/>
      <dgm:spPr/>
      <dgm:t>
        <a:bodyPr/>
        <a:lstStyle/>
        <a:p>
          <a:r>
            <a:rPr lang="en-US" sz="1100" dirty="0" smtClean="0">
              <a:solidFill>
                <a:srgbClr val="0092BB"/>
              </a:solidFill>
            </a:rPr>
            <a:t>Trifarotene: New Chemical Entity (NCE) </a:t>
          </a:r>
          <a:r>
            <a:rPr lang="en-US" sz="1100" dirty="0" smtClean="0"/>
            <a:t/>
          </a:r>
          <a:br>
            <a:rPr lang="en-US" sz="1100" dirty="0" smtClean="0"/>
          </a:br>
          <a:r>
            <a:rPr lang="en-US" sz="1100" dirty="0" smtClean="0"/>
            <a:t>- Agonist of retinoic acid receptors (RAR), with particular activity at the gamma subtype of RAR </a:t>
          </a:r>
          <a:br>
            <a:rPr lang="en-US" sz="1100" dirty="0" smtClean="0"/>
          </a:br>
          <a:r>
            <a:rPr lang="en-US" sz="1100" dirty="0" smtClean="0"/>
            <a:t>- Retinoid indicated for the topical treatment of acne vulgaris</a:t>
          </a:r>
          <a:endParaRPr lang="en-US" sz="1100" dirty="0"/>
        </a:p>
      </dgm:t>
    </dgm:pt>
    <dgm:pt modelId="{7B760CB2-5082-43A1-B618-3E6B984255E8}" type="parTrans" cxnId="{AC92C5E4-093F-4E33-A5C8-72A396048487}">
      <dgm:prSet/>
      <dgm:spPr/>
      <dgm:t>
        <a:bodyPr/>
        <a:lstStyle/>
        <a:p>
          <a:endParaRPr lang="en-US"/>
        </a:p>
      </dgm:t>
    </dgm:pt>
    <dgm:pt modelId="{34FAE3BE-901C-4A4B-80C4-CE8B51504FFA}" type="sibTrans" cxnId="{AC92C5E4-093F-4E33-A5C8-72A396048487}">
      <dgm:prSet/>
      <dgm:spPr/>
      <dgm:t>
        <a:bodyPr/>
        <a:lstStyle/>
        <a:p>
          <a:endParaRPr lang="en-US"/>
        </a:p>
      </dgm:t>
    </dgm:pt>
    <dgm:pt modelId="{7E3D28B1-002C-449F-BC46-5AED61C42C10}">
      <dgm:prSet phldrT="[Text]" custT="1"/>
      <dgm:spPr/>
      <dgm:t>
        <a:bodyPr/>
        <a:lstStyle/>
        <a:p>
          <a:r>
            <a:rPr lang="en-US" sz="1000" b="1" dirty="0" smtClean="0"/>
            <a:t>Early Formulation</a:t>
          </a:r>
          <a:endParaRPr lang="en-US" sz="1000" b="1" dirty="0"/>
        </a:p>
      </dgm:t>
    </dgm:pt>
    <dgm:pt modelId="{7D83D2B5-9E6B-4F0D-A297-CB07CB8650AB}" type="parTrans" cxnId="{5881C151-E332-4E4C-B4C1-4910A9AEB935}">
      <dgm:prSet/>
      <dgm:spPr/>
      <dgm:t>
        <a:bodyPr/>
        <a:lstStyle/>
        <a:p>
          <a:endParaRPr lang="en-US"/>
        </a:p>
      </dgm:t>
    </dgm:pt>
    <dgm:pt modelId="{1870D744-5357-4FB6-8914-E1130BEBCB67}" type="sibTrans" cxnId="{5881C151-E332-4E4C-B4C1-4910A9AEB935}">
      <dgm:prSet/>
      <dgm:spPr/>
      <dgm:t>
        <a:bodyPr/>
        <a:lstStyle/>
        <a:p>
          <a:endParaRPr lang="en-US"/>
        </a:p>
      </dgm:t>
    </dgm:pt>
    <dgm:pt modelId="{9486239F-27F0-49DC-A162-192A0E643050}">
      <dgm:prSet phldrT="[Text]"/>
      <dgm:spPr/>
      <dgm:t>
        <a:bodyPr/>
        <a:lstStyle/>
        <a:p>
          <a:r>
            <a:rPr lang="en-US" dirty="0" smtClean="0">
              <a:solidFill>
                <a:srgbClr val="0092BB"/>
              </a:solidFill>
            </a:rPr>
            <a:t>Gel:</a:t>
          </a:r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- High % of ethanol to ensure adequate physical and chemical stability of Trifarotene </a:t>
          </a:r>
          <a:br>
            <a:rPr lang="en-US" dirty="0" smtClean="0"/>
          </a:br>
          <a:r>
            <a:rPr lang="en-US" dirty="0" smtClean="0"/>
            <a:t>- Early formulation used in the positive proof of concept (POC) study in subjects with acne </a:t>
          </a:r>
          <a:endParaRPr lang="en-US" dirty="0"/>
        </a:p>
      </dgm:t>
    </dgm:pt>
    <dgm:pt modelId="{5C53A1D0-64BC-4970-9F96-86A266FC01C8}" type="parTrans" cxnId="{1F19E6BB-A312-4E52-88D3-5DF56830ABC6}">
      <dgm:prSet/>
      <dgm:spPr/>
      <dgm:t>
        <a:bodyPr/>
        <a:lstStyle/>
        <a:p>
          <a:endParaRPr lang="en-US"/>
        </a:p>
      </dgm:t>
    </dgm:pt>
    <dgm:pt modelId="{0AFC396F-B148-4858-8601-FB1DEFFA1C4C}" type="sibTrans" cxnId="{1F19E6BB-A312-4E52-88D3-5DF56830ABC6}">
      <dgm:prSet/>
      <dgm:spPr/>
      <dgm:t>
        <a:bodyPr/>
        <a:lstStyle/>
        <a:p>
          <a:endParaRPr lang="en-US"/>
        </a:p>
      </dgm:t>
    </dgm:pt>
    <dgm:pt modelId="{3AF48B87-B61A-4231-9447-72BBDD8A7DE3}">
      <dgm:prSet phldrT="[Text]" custT="1"/>
      <dgm:spPr/>
      <dgm:t>
        <a:bodyPr/>
        <a:lstStyle/>
        <a:p>
          <a:r>
            <a:rPr lang="en-US" sz="1000" b="1" dirty="0" smtClean="0"/>
            <a:t>Prototypes</a:t>
          </a:r>
          <a:endParaRPr lang="en-US" sz="1000" b="1" dirty="0"/>
        </a:p>
      </dgm:t>
    </dgm:pt>
    <dgm:pt modelId="{87D93956-8D0F-4B36-92BF-1758B18A79FC}" type="parTrans" cxnId="{185C4FC3-5B5C-4E08-A407-DEA32922035F}">
      <dgm:prSet/>
      <dgm:spPr/>
      <dgm:t>
        <a:bodyPr/>
        <a:lstStyle/>
        <a:p>
          <a:endParaRPr lang="en-US"/>
        </a:p>
      </dgm:t>
    </dgm:pt>
    <dgm:pt modelId="{BA1CB2CA-EB22-4BCD-97B0-872A8142EBBF}" type="sibTrans" cxnId="{185C4FC3-5B5C-4E08-A407-DEA32922035F}">
      <dgm:prSet/>
      <dgm:spPr/>
      <dgm:t>
        <a:bodyPr/>
        <a:lstStyle/>
        <a:p>
          <a:endParaRPr lang="en-US"/>
        </a:p>
      </dgm:t>
    </dgm:pt>
    <dgm:pt modelId="{9214962D-CA60-4CA1-9A91-1804964F98B4}">
      <dgm:prSet phldrT="[Text]"/>
      <dgm:spPr/>
      <dgm:t>
        <a:bodyPr/>
        <a:lstStyle/>
        <a:p>
          <a:r>
            <a:rPr lang="en-US" dirty="0" smtClean="0">
              <a:solidFill>
                <a:srgbClr val="0092BB"/>
              </a:solidFill>
            </a:rPr>
            <a:t>Trifarotene Cream (AKLIEF</a:t>
          </a:r>
          <a:r>
            <a:rPr lang="en-US" baseline="30000" dirty="0" smtClean="0">
              <a:solidFill>
                <a:srgbClr val="0092BB"/>
              </a:solidFill>
            </a:rPr>
            <a:t>®</a:t>
          </a:r>
          <a:r>
            <a:rPr lang="en-US" dirty="0" smtClean="0">
              <a:solidFill>
                <a:srgbClr val="0092BB"/>
              </a:solidFill>
            </a:rPr>
            <a:t>):</a:t>
          </a:r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- Efficacy and tolerability demonstrated</a:t>
          </a:r>
          <a:br>
            <a:rPr lang="en-US" dirty="0" smtClean="0"/>
          </a:br>
          <a:r>
            <a:rPr lang="en-US" dirty="0" smtClean="0"/>
            <a:t>- Limited systemic exposure (high safety margin)</a:t>
          </a:r>
          <a:endParaRPr lang="en-US" dirty="0"/>
        </a:p>
      </dgm:t>
    </dgm:pt>
    <dgm:pt modelId="{212E13E5-2F98-4467-8EA0-4B7877D9DA9F}" type="parTrans" cxnId="{C96AF5CE-4DAF-4077-BF19-67D4E13E2F70}">
      <dgm:prSet/>
      <dgm:spPr/>
      <dgm:t>
        <a:bodyPr/>
        <a:lstStyle/>
        <a:p>
          <a:endParaRPr lang="en-US"/>
        </a:p>
      </dgm:t>
    </dgm:pt>
    <dgm:pt modelId="{A91B4A46-0182-4F7E-A240-F432049C5691}" type="sibTrans" cxnId="{C96AF5CE-4DAF-4077-BF19-67D4E13E2F70}">
      <dgm:prSet/>
      <dgm:spPr/>
      <dgm:t>
        <a:bodyPr/>
        <a:lstStyle/>
        <a:p>
          <a:endParaRPr lang="en-US"/>
        </a:p>
      </dgm:t>
    </dgm:pt>
    <dgm:pt modelId="{60525B15-77C9-4908-9BA3-7D7EBA3695EC}">
      <dgm:prSet custT="1"/>
      <dgm:spPr/>
      <dgm:t>
        <a:bodyPr/>
        <a:lstStyle/>
        <a:p>
          <a:r>
            <a:rPr lang="en-US" sz="1000" b="1" dirty="0" smtClean="0"/>
            <a:t>To-Be-Marketed Formulation</a:t>
          </a:r>
          <a:endParaRPr lang="en-US" sz="1000" b="1" dirty="0"/>
        </a:p>
      </dgm:t>
    </dgm:pt>
    <dgm:pt modelId="{DE80364C-D392-4011-8394-D77891E9255E}" type="parTrans" cxnId="{6812E254-2A8D-4C90-A282-3069E2ADDF29}">
      <dgm:prSet/>
      <dgm:spPr/>
      <dgm:t>
        <a:bodyPr/>
        <a:lstStyle/>
        <a:p>
          <a:endParaRPr lang="en-US"/>
        </a:p>
      </dgm:t>
    </dgm:pt>
    <dgm:pt modelId="{E8EDA1AD-55CC-497E-ABC1-5BA09CA92C8E}" type="sibTrans" cxnId="{6812E254-2A8D-4C90-A282-3069E2ADDF29}">
      <dgm:prSet/>
      <dgm:spPr/>
      <dgm:t>
        <a:bodyPr/>
        <a:lstStyle/>
        <a:p>
          <a:endParaRPr lang="en-US"/>
        </a:p>
      </dgm:t>
    </dgm:pt>
    <dgm:pt modelId="{45274C00-277D-4120-8CAF-817F3A0A9F7A}">
      <dgm:prSet phldrT="[Text]"/>
      <dgm:spPr/>
      <dgm:t>
        <a:bodyPr/>
        <a:lstStyle/>
        <a:p>
          <a:r>
            <a:rPr lang="en-US" dirty="0" smtClean="0">
              <a:solidFill>
                <a:srgbClr val="0092BB"/>
              </a:solidFill>
            </a:rPr>
            <a:t>Creams adapted to the target indication:</a:t>
          </a:r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- Substitute most of the ethanol content</a:t>
          </a:r>
          <a:br>
            <a:rPr lang="en-US" dirty="0" smtClean="0"/>
          </a:br>
          <a:r>
            <a:rPr lang="en-US" dirty="0" smtClean="0"/>
            <a:t>- Reduction of oil phase is best adapted for the treatment of acne</a:t>
          </a:r>
          <a:br>
            <a:rPr lang="en-US" dirty="0" smtClean="0"/>
          </a:br>
          <a:r>
            <a:rPr lang="en-US" dirty="0" smtClean="0"/>
            <a:t>- Overcome precipitation of trifarotene in the presence of an aqueous phase due to its low water solubility</a:t>
          </a:r>
          <a:endParaRPr lang="en-US" dirty="0"/>
        </a:p>
      </dgm:t>
    </dgm:pt>
    <dgm:pt modelId="{F723091B-8FAD-48D9-8333-61676233AFBD}" type="parTrans" cxnId="{4A47A114-B364-4E20-AFFD-08D8B0338AE6}">
      <dgm:prSet/>
      <dgm:spPr/>
      <dgm:t>
        <a:bodyPr/>
        <a:lstStyle/>
        <a:p>
          <a:endParaRPr lang="en-US"/>
        </a:p>
      </dgm:t>
    </dgm:pt>
    <dgm:pt modelId="{9D3A6C58-3D35-440A-94D2-FB24590CD4C2}" type="sibTrans" cxnId="{4A47A114-B364-4E20-AFFD-08D8B0338AE6}">
      <dgm:prSet/>
      <dgm:spPr/>
      <dgm:t>
        <a:bodyPr/>
        <a:lstStyle/>
        <a:p>
          <a:endParaRPr lang="en-US"/>
        </a:p>
      </dgm:t>
    </dgm:pt>
    <dgm:pt modelId="{718A9C5A-3ACD-4EA2-A5F3-3B3CE9A4D6E8}" type="pres">
      <dgm:prSet presAssocID="{DDD458B9-2A53-4347-8892-AB862908DF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5DE894-6CDF-4C87-83CB-AFCE36F14C33}" type="pres">
      <dgm:prSet presAssocID="{62853D80-EC0E-4ACF-AC80-676E1A18327D}" presName="composite" presStyleCnt="0"/>
      <dgm:spPr/>
    </dgm:pt>
    <dgm:pt modelId="{4CFA502F-169A-4D49-9008-D71D83BC3280}" type="pres">
      <dgm:prSet presAssocID="{62853D80-EC0E-4ACF-AC80-676E1A18327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43443-C1C4-4C63-9499-A616FDAD7E7A}" type="pres">
      <dgm:prSet presAssocID="{62853D80-EC0E-4ACF-AC80-676E1A18327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DB3C1-698C-4852-929D-7324F140A2C3}" type="pres">
      <dgm:prSet presAssocID="{455CA6EA-FC67-4190-9583-6DD8884C6F00}" presName="sp" presStyleCnt="0"/>
      <dgm:spPr/>
    </dgm:pt>
    <dgm:pt modelId="{785DDB28-D9C9-4DDC-B998-196C1074E820}" type="pres">
      <dgm:prSet presAssocID="{7E3D28B1-002C-449F-BC46-5AED61C42C10}" presName="composite" presStyleCnt="0"/>
      <dgm:spPr/>
    </dgm:pt>
    <dgm:pt modelId="{A2543B89-9658-4884-AC16-EA24A209642D}" type="pres">
      <dgm:prSet presAssocID="{7E3D28B1-002C-449F-BC46-5AED61C42C1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C2A4AD-CC92-4F29-8EAE-197DD4EBFDA2}" type="pres">
      <dgm:prSet presAssocID="{7E3D28B1-002C-449F-BC46-5AED61C42C1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904D05-FE2C-4C02-9A61-335FE726F68F}" type="pres">
      <dgm:prSet presAssocID="{1870D744-5357-4FB6-8914-E1130BEBCB67}" presName="sp" presStyleCnt="0"/>
      <dgm:spPr/>
    </dgm:pt>
    <dgm:pt modelId="{A4531B40-2E93-4EBE-91C9-F6EB59AF15FA}" type="pres">
      <dgm:prSet presAssocID="{3AF48B87-B61A-4231-9447-72BBDD8A7DE3}" presName="composite" presStyleCnt="0"/>
      <dgm:spPr/>
    </dgm:pt>
    <dgm:pt modelId="{C1CB4E80-02D6-411B-AAA7-32C730CAA140}" type="pres">
      <dgm:prSet presAssocID="{3AF48B87-B61A-4231-9447-72BBDD8A7DE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F6E9D-33F9-4618-AF53-EBC1477FF7F1}" type="pres">
      <dgm:prSet presAssocID="{3AF48B87-B61A-4231-9447-72BBDD8A7DE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8745C-E6F9-4F03-832D-68B156927025}" type="pres">
      <dgm:prSet presAssocID="{BA1CB2CA-EB22-4BCD-97B0-872A8142EBBF}" presName="sp" presStyleCnt="0"/>
      <dgm:spPr/>
    </dgm:pt>
    <dgm:pt modelId="{C113907C-8010-4D3F-8C74-D5C3221727B5}" type="pres">
      <dgm:prSet presAssocID="{60525B15-77C9-4908-9BA3-7D7EBA3695EC}" presName="composite" presStyleCnt="0"/>
      <dgm:spPr/>
    </dgm:pt>
    <dgm:pt modelId="{72155E5F-E784-4DEB-BDD8-C9D06720EF2C}" type="pres">
      <dgm:prSet presAssocID="{60525B15-77C9-4908-9BA3-7D7EBA3695E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344B5-3FD3-40AE-B76A-D4F7DDAB612E}" type="pres">
      <dgm:prSet presAssocID="{60525B15-77C9-4908-9BA3-7D7EBA3695E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080528-0689-41ED-811A-C7FE1E7F3612}" type="presOf" srcId="{62853D80-EC0E-4ACF-AC80-676E1A18327D}" destId="{4CFA502F-169A-4D49-9008-D71D83BC3280}" srcOrd="0" destOrd="0" presId="urn:microsoft.com/office/officeart/2005/8/layout/chevron2"/>
    <dgm:cxn modelId="{71C4330F-DB09-4784-91EA-03B28CFFEDB4}" type="presOf" srcId="{DDD458B9-2A53-4347-8892-AB862908DF0D}" destId="{718A9C5A-3ACD-4EA2-A5F3-3B3CE9A4D6E8}" srcOrd="0" destOrd="0" presId="urn:microsoft.com/office/officeart/2005/8/layout/chevron2"/>
    <dgm:cxn modelId="{DD7CE05E-BA18-4246-9768-C43B45BDBE1D}" type="presOf" srcId="{60525B15-77C9-4908-9BA3-7D7EBA3695EC}" destId="{72155E5F-E784-4DEB-BDD8-C9D06720EF2C}" srcOrd="0" destOrd="0" presId="urn:microsoft.com/office/officeart/2005/8/layout/chevron2"/>
    <dgm:cxn modelId="{1F19E6BB-A312-4E52-88D3-5DF56830ABC6}" srcId="{7E3D28B1-002C-449F-BC46-5AED61C42C10}" destId="{9486239F-27F0-49DC-A162-192A0E643050}" srcOrd="0" destOrd="0" parTransId="{5C53A1D0-64BC-4970-9F96-86A266FC01C8}" sibTransId="{0AFC396F-B148-4858-8601-FB1DEFFA1C4C}"/>
    <dgm:cxn modelId="{56391F11-0523-4E94-AA85-77BEF0991930}" type="presOf" srcId="{7E3D28B1-002C-449F-BC46-5AED61C42C10}" destId="{A2543B89-9658-4884-AC16-EA24A209642D}" srcOrd="0" destOrd="0" presId="urn:microsoft.com/office/officeart/2005/8/layout/chevron2"/>
    <dgm:cxn modelId="{F7666B75-BBD8-4ACF-858A-FB74B01EED7C}" type="presOf" srcId="{9214962D-CA60-4CA1-9A91-1804964F98B4}" destId="{373344B5-3FD3-40AE-B76A-D4F7DDAB612E}" srcOrd="0" destOrd="0" presId="urn:microsoft.com/office/officeart/2005/8/layout/chevron2"/>
    <dgm:cxn modelId="{BA17312F-37BD-48B9-9B62-40D520AE1342}" type="presOf" srcId="{3AF48B87-B61A-4231-9447-72BBDD8A7DE3}" destId="{C1CB4E80-02D6-411B-AAA7-32C730CAA140}" srcOrd="0" destOrd="0" presId="urn:microsoft.com/office/officeart/2005/8/layout/chevron2"/>
    <dgm:cxn modelId="{C4F792F4-9655-4CE4-BB6F-14A01C345C86}" srcId="{DDD458B9-2A53-4347-8892-AB862908DF0D}" destId="{62853D80-EC0E-4ACF-AC80-676E1A18327D}" srcOrd="0" destOrd="0" parTransId="{D9714E70-E85E-4F46-93F7-4EB40C686DCA}" sibTransId="{455CA6EA-FC67-4190-9583-6DD8884C6F00}"/>
    <dgm:cxn modelId="{580C3507-691C-43BC-AD2A-525C357ED5EF}" type="presOf" srcId="{45274C00-277D-4120-8CAF-817F3A0A9F7A}" destId="{868F6E9D-33F9-4618-AF53-EBC1477FF7F1}" srcOrd="0" destOrd="0" presId="urn:microsoft.com/office/officeart/2005/8/layout/chevron2"/>
    <dgm:cxn modelId="{5881C151-E332-4E4C-B4C1-4910A9AEB935}" srcId="{DDD458B9-2A53-4347-8892-AB862908DF0D}" destId="{7E3D28B1-002C-449F-BC46-5AED61C42C10}" srcOrd="1" destOrd="0" parTransId="{7D83D2B5-9E6B-4F0D-A297-CB07CB8650AB}" sibTransId="{1870D744-5357-4FB6-8914-E1130BEBCB67}"/>
    <dgm:cxn modelId="{AC92C5E4-093F-4E33-A5C8-72A396048487}" srcId="{62853D80-EC0E-4ACF-AC80-676E1A18327D}" destId="{F84048B2-74CE-456B-A1BB-7B19826DDE57}" srcOrd="0" destOrd="0" parTransId="{7B760CB2-5082-43A1-B618-3E6B984255E8}" sibTransId="{34FAE3BE-901C-4A4B-80C4-CE8B51504FFA}"/>
    <dgm:cxn modelId="{6812E254-2A8D-4C90-A282-3069E2ADDF29}" srcId="{DDD458B9-2A53-4347-8892-AB862908DF0D}" destId="{60525B15-77C9-4908-9BA3-7D7EBA3695EC}" srcOrd="3" destOrd="0" parTransId="{DE80364C-D392-4011-8394-D77891E9255E}" sibTransId="{E8EDA1AD-55CC-497E-ABC1-5BA09CA92C8E}"/>
    <dgm:cxn modelId="{AFE6D7FF-A150-4B85-9FA1-F2C8AF8444C2}" type="presOf" srcId="{9486239F-27F0-49DC-A162-192A0E643050}" destId="{03C2A4AD-CC92-4F29-8EAE-197DD4EBFDA2}" srcOrd="0" destOrd="0" presId="urn:microsoft.com/office/officeart/2005/8/layout/chevron2"/>
    <dgm:cxn modelId="{4A47A114-B364-4E20-AFFD-08D8B0338AE6}" srcId="{3AF48B87-B61A-4231-9447-72BBDD8A7DE3}" destId="{45274C00-277D-4120-8CAF-817F3A0A9F7A}" srcOrd="0" destOrd="0" parTransId="{F723091B-8FAD-48D9-8333-61676233AFBD}" sibTransId="{9D3A6C58-3D35-440A-94D2-FB24590CD4C2}"/>
    <dgm:cxn modelId="{A319EDFD-43E4-41DA-8FD8-F1894CFBE9D5}" type="presOf" srcId="{F84048B2-74CE-456B-A1BB-7B19826DDE57}" destId="{65A43443-C1C4-4C63-9499-A616FDAD7E7A}" srcOrd="0" destOrd="0" presId="urn:microsoft.com/office/officeart/2005/8/layout/chevron2"/>
    <dgm:cxn modelId="{C96AF5CE-4DAF-4077-BF19-67D4E13E2F70}" srcId="{60525B15-77C9-4908-9BA3-7D7EBA3695EC}" destId="{9214962D-CA60-4CA1-9A91-1804964F98B4}" srcOrd="0" destOrd="0" parTransId="{212E13E5-2F98-4467-8EA0-4B7877D9DA9F}" sibTransId="{A91B4A46-0182-4F7E-A240-F432049C5691}"/>
    <dgm:cxn modelId="{185C4FC3-5B5C-4E08-A407-DEA32922035F}" srcId="{DDD458B9-2A53-4347-8892-AB862908DF0D}" destId="{3AF48B87-B61A-4231-9447-72BBDD8A7DE3}" srcOrd="2" destOrd="0" parTransId="{87D93956-8D0F-4B36-92BF-1758B18A79FC}" sibTransId="{BA1CB2CA-EB22-4BCD-97B0-872A8142EBBF}"/>
    <dgm:cxn modelId="{C5622BD4-E1B4-4AD9-BAB2-E3FC03BBD6E9}" type="presParOf" srcId="{718A9C5A-3ACD-4EA2-A5F3-3B3CE9A4D6E8}" destId="{B25DE894-6CDF-4C87-83CB-AFCE36F14C33}" srcOrd="0" destOrd="0" presId="urn:microsoft.com/office/officeart/2005/8/layout/chevron2"/>
    <dgm:cxn modelId="{DF683614-6D22-488B-94F0-F98EB58701D0}" type="presParOf" srcId="{B25DE894-6CDF-4C87-83CB-AFCE36F14C33}" destId="{4CFA502F-169A-4D49-9008-D71D83BC3280}" srcOrd="0" destOrd="0" presId="urn:microsoft.com/office/officeart/2005/8/layout/chevron2"/>
    <dgm:cxn modelId="{73016359-C00E-4ABE-8A68-3E852168A20B}" type="presParOf" srcId="{B25DE894-6CDF-4C87-83CB-AFCE36F14C33}" destId="{65A43443-C1C4-4C63-9499-A616FDAD7E7A}" srcOrd="1" destOrd="0" presId="urn:microsoft.com/office/officeart/2005/8/layout/chevron2"/>
    <dgm:cxn modelId="{E6FF63C9-7041-4CF6-BE99-EE9C693ED06B}" type="presParOf" srcId="{718A9C5A-3ACD-4EA2-A5F3-3B3CE9A4D6E8}" destId="{CB9DB3C1-698C-4852-929D-7324F140A2C3}" srcOrd="1" destOrd="0" presId="urn:microsoft.com/office/officeart/2005/8/layout/chevron2"/>
    <dgm:cxn modelId="{E2310021-18B3-47E7-8C6D-383B06C5AA4B}" type="presParOf" srcId="{718A9C5A-3ACD-4EA2-A5F3-3B3CE9A4D6E8}" destId="{785DDB28-D9C9-4DDC-B998-196C1074E820}" srcOrd="2" destOrd="0" presId="urn:microsoft.com/office/officeart/2005/8/layout/chevron2"/>
    <dgm:cxn modelId="{92E0A062-8863-4752-870C-DEEADF97F749}" type="presParOf" srcId="{785DDB28-D9C9-4DDC-B998-196C1074E820}" destId="{A2543B89-9658-4884-AC16-EA24A209642D}" srcOrd="0" destOrd="0" presId="urn:microsoft.com/office/officeart/2005/8/layout/chevron2"/>
    <dgm:cxn modelId="{E034C466-27C7-4162-B2A7-FC3A11CD4A0D}" type="presParOf" srcId="{785DDB28-D9C9-4DDC-B998-196C1074E820}" destId="{03C2A4AD-CC92-4F29-8EAE-197DD4EBFDA2}" srcOrd="1" destOrd="0" presId="urn:microsoft.com/office/officeart/2005/8/layout/chevron2"/>
    <dgm:cxn modelId="{9188929E-08E1-4F8A-874D-D4600999B944}" type="presParOf" srcId="{718A9C5A-3ACD-4EA2-A5F3-3B3CE9A4D6E8}" destId="{D9904D05-FE2C-4C02-9A61-335FE726F68F}" srcOrd="3" destOrd="0" presId="urn:microsoft.com/office/officeart/2005/8/layout/chevron2"/>
    <dgm:cxn modelId="{4F5C0A72-FBBA-4470-B9D0-28906FB6307E}" type="presParOf" srcId="{718A9C5A-3ACD-4EA2-A5F3-3B3CE9A4D6E8}" destId="{A4531B40-2E93-4EBE-91C9-F6EB59AF15FA}" srcOrd="4" destOrd="0" presId="urn:microsoft.com/office/officeart/2005/8/layout/chevron2"/>
    <dgm:cxn modelId="{6CA3994A-E4C8-4404-9A30-DBFEF1641491}" type="presParOf" srcId="{A4531B40-2E93-4EBE-91C9-F6EB59AF15FA}" destId="{C1CB4E80-02D6-411B-AAA7-32C730CAA140}" srcOrd="0" destOrd="0" presId="urn:microsoft.com/office/officeart/2005/8/layout/chevron2"/>
    <dgm:cxn modelId="{8716E992-ECDA-4866-9F31-EA6241BF8AE6}" type="presParOf" srcId="{A4531B40-2E93-4EBE-91C9-F6EB59AF15FA}" destId="{868F6E9D-33F9-4618-AF53-EBC1477FF7F1}" srcOrd="1" destOrd="0" presId="urn:microsoft.com/office/officeart/2005/8/layout/chevron2"/>
    <dgm:cxn modelId="{24AD2AEA-E231-4873-AF41-CC9BE129CD3F}" type="presParOf" srcId="{718A9C5A-3ACD-4EA2-A5F3-3B3CE9A4D6E8}" destId="{7018745C-E6F9-4F03-832D-68B156927025}" srcOrd="5" destOrd="0" presId="urn:microsoft.com/office/officeart/2005/8/layout/chevron2"/>
    <dgm:cxn modelId="{EEAB9237-2A40-4278-9FB1-3D8114A82676}" type="presParOf" srcId="{718A9C5A-3ACD-4EA2-A5F3-3B3CE9A4D6E8}" destId="{C113907C-8010-4D3F-8C74-D5C3221727B5}" srcOrd="6" destOrd="0" presId="urn:microsoft.com/office/officeart/2005/8/layout/chevron2"/>
    <dgm:cxn modelId="{C4F2136A-4BE5-485D-8611-A2B0481BFD90}" type="presParOf" srcId="{C113907C-8010-4D3F-8C74-D5C3221727B5}" destId="{72155E5F-E784-4DEB-BDD8-C9D06720EF2C}" srcOrd="0" destOrd="0" presId="urn:microsoft.com/office/officeart/2005/8/layout/chevron2"/>
    <dgm:cxn modelId="{EE475C67-A541-40B9-90D1-3B9421E1BC2A}" type="presParOf" srcId="{C113907C-8010-4D3F-8C74-D5C3221727B5}" destId="{373344B5-3FD3-40AE-B76A-D4F7DDAB612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D3DB77-742F-4F4D-9C4E-B109B6440E6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6ABA15-2E0A-418D-AA75-318563C16C5B}">
      <dgm:prSet phldrT="[Text]" custT="1"/>
      <dgm:spPr/>
      <dgm:t>
        <a:bodyPr/>
        <a:lstStyle/>
        <a:p>
          <a:r>
            <a:rPr lang="en-US" sz="1600" dirty="0" smtClean="0"/>
            <a:t>Gel</a:t>
          </a:r>
          <a:endParaRPr lang="en-US" sz="1600" dirty="0"/>
        </a:p>
      </dgm:t>
    </dgm:pt>
    <dgm:pt modelId="{4C4B0A73-477A-4B9A-A8B6-FA23C3D68D42}" type="parTrans" cxnId="{70D84B5E-84FF-41CF-8548-CFF5BBBD138E}">
      <dgm:prSet/>
      <dgm:spPr/>
      <dgm:t>
        <a:bodyPr/>
        <a:lstStyle/>
        <a:p>
          <a:endParaRPr lang="en-US"/>
        </a:p>
      </dgm:t>
    </dgm:pt>
    <dgm:pt modelId="{13A23875-493C-4C91-9B7D-CE48674E6D4A}" type="sibTrans" cxnId="{70D84B5E-84FF-41CF-8548-CFF5BBBD138E}">
      <dgm:prSet/>
      <dgm:spPr/>
      <dgm:t>
        <a:bodyPr/>
        <a:lstStyle/>
        <a:p>
          <a:endParaRPr lang="en-US"/>
        </a:p>
      </dgm:t>
    </dgm:pt>
    <dgm:pt modelId="{355A89A3-CA89-4356-8280-6DAB8DB855D9}">
      <dgm:prSet phldrT="[Text]" custT="1"/>
      <dgm:spPr/>
      <dgm:t>
        <a:bodyPr/>
        <a:lstStyle/>
        <a:p>
          <a:r>
            <a:rPr lang="en-US" sz="1400" dirty="0" smtClean="0"/>
            <a:t>25 µg/g </a:t>
          </a:r>
          <a:endParaRPr lang="en-US" sz="1400" dirty="0"/>
        </a:p>
      </dgm:t>
    </dgm:pt>
    <dgm:pt modelId="{AB2B44B8-3D13-4E09-85EB-40B3B3600126}" type="parTrans" cxnId="{36A03232-6498-4382-AA0C-CB1C7FBE4762}">
      <dgm:prSet/>
      <dgm:spPr/>
      <dgm:t>
        <a:bodyPr/>
        <a:lstStyle/>
        <a:p>
          <a:endParaRPr lang="en-US"/>
        </a:p>
      </dgm:t>
    </dgm:pt>
    <dgm:pt modelId="{FA0D329F-D438-46C4-98B9-C3F4A43E37BF}" type="sibTrans" cxnId="{36A03232-6498-4382-AA0C-CB1C7FBE4762}">
      <dgm:prSet/>
      <dgm:spPr/>
      <dgm:t>
        <a:bodyPr/>
        <a:lstStyle/>
        <a:p>
          <a:endParaRPr lang="en-US"/>
        </a:p>
      </dgm:t>
    </dgm:pt>
    <dgm:pt modelId="{AC0467B7-3ECF-4586-8666-29FBBA3302F4}">
      <dgm:prSet phldrT="[Text]" custT="1"/>
      <dgm:spPr/>
      <dgm:t>
        <a:bodyPr/>
        <a:lstStyle/>
        <a:p>
          <a:r>
            <a:rPr lang="en-US" sz="1400" dirty="0" smtClean="0"/>
            <a:t>50 µg/g</a:t>
          </a:r>
          <a:endParaRPr lang="en-US" sz="1400" dirty="0"/>
        </a:p>
      </dgm:t>
    </dgm:pt>
    <dgm:pt modelId="{6546221A-DB8B-4B69-AD61-3DBE471FCFC5}" type="parTrans" cxnId="{67995AC6-5D44-47B8-A659-C97C61547879}">
      <dgm:prSet/>
      <dgm:spPr/>
      <dgm:t>
        <a:bodyPr/>
        <a:lstStyle/>
        <a:p>
          <a:endParaRPr lang="en-US"/>
        </a:p>
      </dgm:t>
    </dgm:pt>
    <dgm:pt modelId="{48E4C976-4A5F-4718-9576-265EBC970C33}" type="sibTrans" cxnId="{67995AC6-5D44-47B8-A659-C97C61547879}">
      <dgm:prSet/>
      <dgm:spPr/>
      <dgm:t>
        <a:bodyPr/>
        <a:lstStyle/>
        <a:p>
          <a:endParaRPr lang="en-US"/>
        </a:p>
      </dgm:t>
    </dgm:pt>
    <dgm:pt modelId="{5D88A3A8-0F9B-4DA6-9B4B-16904903DC8C}">
      <dgm:prSet phldrT="[Text]" custT="1"/>
      <dgm:spPr/>
      <dgm:t>
        <a:bodyPr/>
        <a:lstStyle/>
        <a:p>
          <a:r>
            <a:rPr lang="en-US" sz="1600" dirty="0" smtClean="0"/>
            <a:t>Cream A</a:t>
          </a:r>
          <a:endParaRPr lang="en-US" sz="1600" dirty="0"/>
        </a:p>
      </dgm:t>
    </dgm:pt>
    <dgm:pt modelId="{CE48ED2E-06DA-42E0-AB84-AF9EC63EEB00}" type="parTrans" cxnId="{DB6AF45E-5CD3-4FE1-A54A-C6E8D272582D}">
      <dgm:prSet/>
      <dgm:spPr/>
      <dgm:t>
        <a:bodyPr/>
        <a:lstStyle/>
        <a:p>
          <a:endParaRPr lang="en-US"/>
        </a:p>
      </dgm:t>
    </dgm:pt>
    <dgm:pt modelId="{01F0E842-CC75-4EAF-A885-CEF42E15B6A1}" type="sibTrans" cxnId="{DB6AF45E-5CD3-4FE1-A54A-C6E8D272582D}">
      <dgm:prSet/>
      <dgm:spPr/>
      <dgm:t>
        <a:bodyPr/>
        <a:lstStyle/>
        <a:p>
          <a:endParaRPr lang="en-US"/>
        </a:p>
      </dgm:t>
    </dgm:pt>
    <dgm:pt modelId="{5238F563-108D-4209-85EA-95AE84D83EBB}">
      <dgm:prSet phldrT="[Text]" custT="1"/>
      <dgm:spPr/>
      <dgm:t>
        <a:bodyPr/>
        <a:lstStyle/>
        <a:p>
          <a:r>
            <a:rPr lang="en-US" sz="1600" dirty="0" smtClean="0"/>
            <a:t>Cream B</a:t>
          </a:r>
          <a:endParaRPr lang="en-US" sz="1600" dirty="0"/>
        </a:p>
      </dgm:t>
    </dgm:pt>
    <dgm:pt modelId="{CF3B533C-6D31-4C3E-82CE-2EC04015EFFF}" type="parTrans" cxnId="{E4F9C3A4-5F76-4994-82FB-D5E5FE201F6B}">
      <dgm:prSet/>
      <dgm:spPr/>
      <dgm:t>
        <a:bodyPr/>
        <a:lstStyle/>
        <a:p>
          <a:endParaRPr lang="en-US"/>
        </a:p>
      </dgm:t>
    </dgm:pt>
    <dgm:pt modelId="{6A82A654-ADD9-4DCF-9BE2-B9C3EE6D50BD}" type="sibTrans" cxnId="{E4F9C3A4-5F76-4994-82FB-D5E5FE201F6B}">
      <dgm:prSet/>
      <dgm:spPr/>
      <dgm:t>
        <a:bodyPr/>
        <a:lstStyle/>
        <a:p>
          <a:endParaRPr lang="en-US"/>
        </a:p>
      </dgm:t>
    </dgm:pt>
    <dgm:pt modelId="{A975E7DF-7676-4E79-915C-75D35B0112A8}">
      <dgm:prSet custT="1"/>
      <dgm:spPr/>
      <dgm:t>
        <a:bodyPr/>
        <a:lstStyle/>
        <a:p>
          <a:r>
            <a:rPr lang="en-US" sz="1400" dirty="0" smtClean="0"/>
            <a:t>100 µg/g</a:t>
          </a:r>
        </a:p>
      </dgm:t>
    </dgm:pt>
    <dgm:pt modelId="{D96333F4-F155-4116-99E9-99A457DF754B}" type="parTrans" cxnId="{03BBD519-36EB-435F-AFBB-04223B6ADCA5}">
      <dgm:prSet/>
      <dgm:spPr/>
      <dgm:t>
        <a:bodyPr/>
        <a:lstStyle/>
        <a:p>
          <a:endParaRPr lang="en-US"/>
        </a:p>
      </dgm:t>
    </dgm:pt>
    <dgm:pt modelId="{2C3314AC-7AB4-4ED3-91FB-99D9E8C9B8F2}" type="sibTrans" cxnId="{03BBD519-36EB-435F-AFBB-04223B6ADCA5}">
      <dgm:prSet/>
      <dgm:spPr/>
      <dgm:t>
        <a:bodyPr/>
        <a:lstStyle/>
        <a:p>
          <a:endParaRPr lang="en-US"/>
        </a:p>
      </dgm:t>
    </dgm:pt>
    <dgm:pt modelId="{F21B99BA-450D-4E48-B54A-77628FEDF75F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400" dirty="0" smtClean="0"/>
            <a:t>50 µg/g</a:t>
          </a:r>
        </a:p>
      </dgm:t>
    </dgm:pt>
    <dgm:pt modelId="{3702F6CD-0F6A-4812-A19F-D7694374048C}" type="parTrans" cxnId="{B2D4E3AE-40D2-44A2-A24A-74EBDC8EF649}">
      <dgm:prSet/>
      <dgm:spPr/>
      <dgm:t>
        <a:bodyPr/>
        <a:lstStyle/>
        <a:p>
          <a:endParaRPr lang="en-US"/>
        </a:p>
      </dgm:t>
    </dgm:pt>
    <dgm:pt modelId="{75A4CC5B-4B0C-4608-A80F-7C261F398EAF}" type="sibTrans" cxnId="{B2D4E3AE-40D2-44A2-A24A-74EBDC8EF649}">
      <dgm:prSet/>
      <dgm:spPr/>
      <dgm:t>
        <a:bodyPr/>
        <a:lstStyle/>
        <a:p>
          <a:endParaRPr lang="en-US"/>
        </a:p>
      </dgm:t>
    </dgm:pt>
    <dgm:pt modelId="{95CA446D-174E-4FED-A40D-5840F82D6083}">
      <dgm:prSet custT="1"/>
      <dgm:spPr>
        <a:solidFill>
          <a:schemeClr val="accent3"/>
        </a:solidFill>
      </dgm:spPr>
      <dgm:t>
        <a:bodyPr/>
        <a:lstStyle/>
        <a:p>
          <a:r>
            <a:rPr lang="en-US" sz="1400" dirty="0" smtClean="0"/>
            <a:t>50 µg/g</a:t>
          </a:r>
        </a:p>
      </dgm:t>
    </dgm:pt>
    <dgm:pt modelId="{E76F2CB4-7E49-474F-901A-8B1547651ECC}" type="parTrans" cxnId="{FF468312-F97D-45D5-9403-402981C4F45D}">
      <dgm:prSet/>
      <dgm:spPr/>
      <dgm:t>
        <a:bodyPr/>
        <a:lstStyle/>
        <a:p>
          <a:endParaRPr lang="en-US"/>
        </a:p>
      </dgm:t>
    </dgm:pt>
    <dgm:pt modelId="{75E4A04C-92F1-4AD8-BBAA-E32EA54DA919}" type="sibTrans" cxnId="{FF468312-F97D-45D5-9403-402981C4F45D}">
      <dgm:prSet/>
      <dgm:spPr/>
      <dgm:t>
        <a:bodyPr/>
        <a:lstStyle/>
        <a:p>
          <a:endParaRPr lang="en-US"/>
        </a:p>
      </dgm:t>
    </dgm:pt>
    <dgm:pt modelId="{BC44AD98-B255-4946-A734-3C8810C3B48E}" type="pres">
      <dgm:prSet presAssocID="{15D3DB77-742F-4F4D-9C4E-B109B6440E6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C80515-A529-42E5-896C-4D14AAFED3CF}" type="pres">
      <dgm:prSet presAssocID="{466ABA15-2E0A-418D-AA75-318563C16C5B}" presName="compNode" presStyleCnt="0"/>
      <dgm:spPr/>
    </dgm:pt>
    <dgm:pt modelId="{06F175D9-FD6F-4E2B-A400-25078DF1A42B}" type="pres">
      <dgm:prSet presAssocID="{466ABA15-2E0A-418D-AA75-318563C16C5B}" presName="aNode" presStyleLbl="bgShp" presStyleIdx="0" presStyleCnt="3" custLinFactNeighborX="2778" custLinFactNeighborY="-8358"/>
      <dgm:spPr/>
      <dgm:t>
        <a:bodyPr/>
        <a:lstStyle/>
        <a:p>
          <a:endParaRPr lang="en-US"/>
        </a:p>
      </dgm:t>
    </dgm:pt>
    <dgm:pt modelId="{96FBB6CB-B06D-4930-92E2-5D49F4A8AB5E}" type="pres">
      <dgm:prSet presAssocID="{466ABA15-2E0A-418D-AA75-318563C16C5B}" presName="textNode" presStyleLbl="bgShp" presStyleIdx="0" presStyleCnt="3"/>
      <dgm:spPr/>
      <dgm:t>
        <a:bodyPr/>
        <a:lstStyle/>
        <a:p>
          <a:endParaRPr lang="en-US"/>
        </a:p>
      </dgm:t>
    </dgm:pt>
    <dgm:pt modelId="{A321F126-FEFA-4E37-BB12-8B68DCFCB3F4}" type="pres">
      <dgm:prSet presAssocID="{466ABA15-2E0A-418D-AA75-318563C16C5B}" presName="compChildNode" presStyleCnt="0"/>
      <dgm:spPr/>
    </dgm:pt>
    <dgm:pt modelId="{41704535-3330-46F9-9A5F-027C11F6B015}" type="pres">
      <dgm:prSet presAssocID="{466ABA15-2E0A-418D-AA75-318563C16C5B}" presName="theInnerList" presStyleCnt="0"/>
      <dgm:spPr/>
    </dgm:pt>
    <dgm:pt modelId="{DB909C08-6351-44AF-BEBD-8814EBCEEDDF}" type="pres">
      <dgm:prSet presAssocID="{355A89A3-CA89-4356-8280-6DAB8DB855D9}" presName="childNode" presStyleLbl="node1" presStyleIdx="0" presStyleCnt="5" custLinFactNeighborX="1341" custLinFactNeighborY="-36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642B51-D90F-4765-99EA-2137E55FD7F1}" type="pres">
      <dgm:prSet presAssocID="{355A89A3-CA89-4356-8280-6DAB8DB855D9}" presName="aSpace2" presStyleCnt="0"/>
      <dgm:spPr/>
    </dgm:pt>
    <dgm:pt modelId="{9CD2C975-DB0E-4137-AED4-B97281C208F4}" type="pres">
      <dgm:prSet presAssocID="{AC0467B7-3ECF-4586-8666-29FBBA3302F4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851AC0-CED6-462F-A44B-F40BFD6949F6}" type="pres">
      <dgm:prSet presAssocID="{AC0467B7-3ECF-4586-8666-29FBBA3302F4}" presName="aSpace2" presStyleCnt="0"/>
      <dgm:spPr/>
    </dgm:pt>
    <dgm:pt modelId="{D46470EB-3072-456E-A848-C56DDE9AF594}" type="pres">
      <dgm:prSet presAssocID="{A975E7DF-7676-4E79-915C-75D35B0112A8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45351-E811-48B2-95FF-06801D183C50}" type="pres">
      <dgm:prSet presAssocID="{466ABA15-2E0A-418D-AA75-318563C16C5B}" presName="aSpace" presStyleCnt="0"/>
      <dgm:spPr/>
    </dgm:pt>
    <dgm:pt modelId="{56CC9972-FC12-488C-A6FA-5E54307FBB2D}" type="pres">
      <dgm:prSet presAssocID="{5D88A3A8-0F9B-4DA6-9B4B-16904903DC8C}" presName="compNode" presStyleCnt="0"/>
      <dgm:spPr/>
    </dgm:pt>
    <dgm:pt modelId="{30FE8D34-B2F5-4E57-A6FA-2B7510D08A92}" type="pres">
      <dgm:prSet presAssocID="{5D88A3A8-0F9B-4DA6-9B4B-16904903DC8C}" presName="aNode" presStyleLbl="bgShp" presStyleIdx="1" presStyleCnt="3" custLinFactNeighborX="795"/>
      <dgm:spPr/>
      <dgm:t>
        <a:bodyPr/>
        <a:lstStyle/>
        <a:p>
          <a:endParaRPr lang="en-US"/>
        </a:p>
      </dgm:t>
    </dgm:pt>
    <dgm:pt modelId="{5BD87E52-4CDD-45E3-9FFD-ED72F6F93E1D}" type="pres">
      <dgm:prSet presAssocID="{5D88A3A8-0F9B-4DA6-9B4B-16904903DC8C}" presName="textNode" presStyleLbl="bgShp" presStyleIdx="1" presStyleCnt="3"/>
      <dgm:spPr/>
      <dgm:t>
        <a:bodyPr/>
        <a:lstStyle/>
        <a:p>
          <a:endParaRPr lang="en-US"/>
        </a:p>
      </dgm:t>
    </dgm:pt>
    <dgm:pt modelId="{443C555D-F4B6-4C28-A5E3-44F39545D095}" type="pres">
      <dgm:prSet presAssocID="{5D88A3A8-0F9B-4DA6-9B4B-16904903DC8C}" presName="compChildNode" presStyleCnt="0"/>
      <dgm:spPr/>
    </dgm:pt>
    <dgm:pt modelId="{3A8224ED-3CE7-4A82-8CDC-65D652829EE9}" type="pres">
      <dgm:prSet presAssocID="{5D88A3A8-0F9B-4DA6-9B4B-16904903DC8C}" presName="theInnerList" presStyleCnt="0"/>
      <dgm:spPr/>
    </dgm:pt>
    <dgm:pt modelId="{4443279A-F01F-44A6-A8D1-3638CDC91A0A}" type="pres">
      <dgm:prSet presAssocID="{F21B99BA-450D-4E48-B54A-77628FEDF75F}" presName="childNode" presStyleLbl="node1" presStyleIdx="3" presStyleCnt="5" custScaleX="101315" custScaleY="31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B34A0-15DC-487C-B5C1-ECFE81F0C190}" type="pres">
      <dgm:prSet presAssocID="{5D88A3A8-0F9B-4DA6-9B4B-16904903DC8C}" presName="aSpace" presStyleCnt="0"/>
      <dgm:spPr/>
    </dgm:pt>
    <dgm:pt modelId="{BFB98393-1D67-42DE-AFA2-FC7FCF9D4B72}" type="pres">
      <dgm:prSet presAssocID="{5238F563-108D-4209-85EA-95AE84D83EBB}" presName="compNode" presStyleCnt="0"/>
      <dgm:spPr/>
    </dgm:pt>
    <dgm:pt modelId="{636858DC-E49F-4D1F-9BF9-9852988D3DE0}" type="pres">
      <dgm:prSet presAssocID="{5238F563-108D-4209-85EA-95AE84D83EBB}" presName="aNode" presStyleLbl="bgShp" presStyleIdx="2" presStyleCnt="3" custLinFactNeighborY="6250"/>
      <dgm:spPr/>
      <dgm:t>
        <a:bodyPr/>
        <a:lstStyle/>
        <a:p>
          <a:endParaRPr lang="en-US"/>
        </a:p>
      </dgm:t>
    </dgm:pt>
    <dgm:pt modelId="{157B2623-0638-4DCA-AB97-547A68C8569D}" type="pres">
      <dgm:prSet presAssocID="{5238F563-108D-4209-85EA-95AE84D83EBB}" presName="textNode" presStyleLbl="bgShp" presStyleIdx="2" presStyleCnt="3"/>
      <dgm:spPr/>
      <dgm:t>
        <a:bodyPr/>
        <a:lstStyle/>
        <a:p>
          <a:endParaRPr lang="en-US"/>
        </a:p>
      </dgm:t>
    </dgm:pt>
    <dgm:pt modelId="{D7759570-D50D-46F7-9ACB-14390E6C79CD}" type="pres">
      <dgm:prSet presAssocID="{5238F563-108D-4209-85EA-95AE84D83EBB}" presName="compChildNode" presStyleCnt="0"/>
      <dgm:spPr/>
    </dgm:pt>
    <dgm:pt modelId="{97778F4C-1F71-4C1D-8456-EF362C1E8933}" type="pres">
      <dgm:prSet presAssocID="{5238F563-108D-4209-85EA-95AE84D83EBB}" presName="theInnerList" presStyleCnt="0"/>
      <dgm:spPr/>
    </dgm:pt>
    <dgm:pt modelId="{A6E632DC-E3D4-43C2-A25F-C8F8F5C12BA2}" type="pres">
      <dgm:prSet presAssocID="{95CA446D-174E-4FED-A40D-5840F82D6083}" presName="childNode" presStyleLbl="node1" presStyleIdx="4" presStyleCnt="5" custScaleX="103403" custScaleY="35583" custLinFactNeighborX="36" custLinFactNeighborY="-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35426E-A516-49ED-9D5C-B3A5DE1A41F5}" type="presOf" srcId="{355A89A3-CA89-4356-8280-6DAB8DB855D9}" destId="{DB909C08-6351-44AF-BEBD-8814EBCEEDDF}" srcOrd="0" destOrd="0" presId="urn:microsoft.com/office/officeart/2005/8/layout/lProcess2"/>
    <dgm:cxn modelId="{B2D4E3AE-40D2-44A2-A24A-74EBDC8EF649}" srcId="{5D88A3A8-0F9B-4DA6-9B4B-16904903DC8C}" destId="{F21B99BA-450D-4E48-B54A-77628FEDF75F}" srcOrd="0" destOrd="0" parTransId="{3702F6CD-0F6A-4812-A19F-D7694374048C}" sibTransId="{75A4CC5B-4B0C-4608-A80F-7C261F398EAF}"/>
    <dgm:cxn modelId="{2D077CFB-E0B1-44A5-8389-943322ED20A4}" type="presOf" srcId="{5D88A3A8-0F9B-4DA6-9B4B-16904903DC8C}" destId="{30FE8D34-B2F5-4E57-A6FA-2B7510D08A92}" srcOrd="0" destOrd="0" presId="urn:microsoft.com/office/officeart/2005/8/layout/lProcess2"/>
    <dgm:cxn modelId="{67995AC6-5D44-47B8-A659-C97C61547879}" srcId="{466ABA15-2E0A-418D-AA75-318563C16C5B}" destId="{AC0467B7-3ECF-4586-8666-29FBBA3302F4}" srcOrd="1" destOrd="0" parTransId="{6546221A-DB8B-4B69-AD61-3DBE471FCFC5}" sibTransId="{48E4C976-4A5F-4718-9576-265EBC970C33}"/>
    <dgm:cxn modelId="{AA0862AF-D0F6-4ADA-9C1A-3D3E284B5110}" type="presOf" srcId="{95CA446D-174E-4FED-A40D-5840F82D6083}" destId="{A6E632DC-E3D4-43C2-A25F-C8F8F5C12BA2}" srcOrd="0" destOrd="0" presId="urn:microsoft.com/office/officeart/2005/8/layout/lProcess2"/>
    <dgm:cxn modelId="{36A03232-6498-4382-AA0C-CB1C7FBE4762}" srcId="{466ABA15-2E0A-418D-AA75-318563C16C5B}" destId="{355A89A3-CA89-4356-8280-6DAB8DB855D9}" srcOrd="0" destOrd="0" parTransId="{AB2B44B8-3D13-4E09-85EB-40B3B3600126}" sibTransId="{FA0D329F-D438-46C4-98B9-C3F4A43E37BF}"/>
    <dgm:cxn modelId="{1E83B436-A8CB-43BC-B5F4-CDD45B581A72}" type="presOf" srcId="{466ABA15-2E0A-418D-AA75-318563C16C5B}" destId="{06F175D9-FD6F-4E2B-A400-25078DF1A42B}" srcOrd="0" destOrd="0" presId="urn:microsoft.com/office/officeart/2005/8/layout/lProcess2"/>
    <dgm:cxn modelId="{A3961626-3826-4E86-B178-9D79C9CBCCA9}" type="presOf" srcId="{5238F563-108D-4209-85EA-95AE84D83EBB}" destId="{157B2623-0638-4DCA-AB97-547A68C8569D}" srcOrd="1" destOrd="0" presId="urn:microsoft.com/office/officeart/2005/8/layout/lProcess2"/>
    <dgm:cxn modelId="{27216C76-C03F-4092-A1A1-649A497E8763}" type="presOf" srcId="{AC0467B7-3ECF-4586-8666-29FBBA3302F4}" destId="{9CD2C975-DB0E-4137-AED4-B97281C208F4}" srcOrd="0" destOrd="0" presId="urn:microsoft.com/office/officeart/2005/8/layout/lProcess2"/>
    <dgm:cxn modelId="{D7590307-EB31-4D3D-A710-0C6E7D654A98}" type="presOf" srcId="{5238F563-108D-4209-85EA-95AE84D83EBB}" destId="{636858DC-E49F-4D1F-9BF9-9852988D3DE0}" srcOrd="0" destOrd="0" presId="urn:microsoft.com/office/officeart/2005/8/layout/lProcess2"/>
    <dgm:cxn modelId="{E4F9C3A4-5F76-4994-82FB-D5E5FE201F6B}" srcId="{15D3DB77-742F-4F4D-9C4E-B109B6440E66}" destId="{5238F563-108D-4209-85EA-95AE84D83EBB}" srcOrd="2" destOrd="0" parTransId="{CF3B533C-6D31-4C3E-82CE-2EC04015EFFF}" sibTransId="{6A82A654-ADD9-4DCF-9BE2-B9C3EE6D50BD}"/>
    <dgm:cxn modelId="{95EBBAAF-C5C6-4F0B-B207-8248AC282652}" type="presOf" srcId="{466ABA15-2E0A-418D-AA75-318563C16C5B}" destId="{96FBB6CB-B06D-4930-92E2-5D49F4A8AB5E}" srcOrd="1" destOrd="0" presId="urn:microsoft.com/office/officeart/2005/8/layout/lProcess2"/>
    <dgm:cxn modelId="{70D84B5E-84FF-41CF-8548-CFF5BBBD138E}" srcId="{15D3DB77-742F-4F4D-9C4E-B109B6440E66}" destId="{466ABA15-2E0A-418D-AA75-318563C16C5B}" srcOrd="0" destOrd="0" parTransId="{4C4B0A73-477A-4B9A-A8B6-FA23C3D68D42}" sibTransId="{13A23875-493C-4C91-9B7D-CE48674E6D4A}"/>
    <dgm:cxn modelId="{FF468312-F97D-45D5-9403-402981C4F45D}" srcId="{5238F563-108D-4209-85EA-95AE84D83EBB}" destId="{95CA446D-174E-4FED-A40D-5840F82D6083}" srcOrd="0" destOrd="0" parTransId="{E76F2CB4-7E49-474F-901A-8B1547651ECC}" sibTransId="{75E4A04C-92F1-4AD8-BBAA-E32EA54DA919}"/>
    <dgm:cxn modelId="{DB6AF45E-5CD3-4FE1-A54A-C6E8D272582D}" srcId="{15D3DB77-742F-4F4D-9C4E-B109B6440E66}" destId="{5D88A3A8-0F9B-4DA6-9B4B-16904903DC8C}" srcOrd="1" destOrd="0" parTransId="{CE48ED2E-06DA-42E0-AB84-AF9EC63EEB00}" sibTransId="{01F0E842-CC75-4EAF-A885-CEF42E15B6A1}"/>
    <dgm:cxn modelId="{1B63972D-E275-4AC5-A6C9-3E999EEF5A11}" type="presOf" srcId="{5D88A3A8-0F9B-4DA6-9B4B-16904903DC8C}" destId="{5BD87E52-4CDD-45E3-9FFD-ED72F6F93E1D}" srcOrd="1" destOrd="0" presId="urn:microsoft.com/office/officeart/2005/8/layout/lProcess2"/>
    <dgm:cxn modelId="{03BBD519-36EB-435F-AFBB-04223B6ADCA5}" srcId="{466ABA15-2E0A-418D-AA75-318563C16C5B}" destId="{A975E7DF-7676-4E79-915C-75D35B0112A8}" srcOrd="2" destOrd="0" parTransId="{D96333F4-F155-4116-99E9-99A457DF754B}" sibTransId="{2C3314AC-7AB4-4ED3-91FB-99D9E8C9B8F2}"/>
    <dgm:cxn modelId="{4C77869F-E098-4814-8AB8-99571DD9F0AB}" type="presOf" srcId="{A975E7DF-7676-4E79-915C-75D35B0112A8}" destId="{D46470EB-3072-456E-A848-C56DDE9AF594}" srcOrd="0" destOrd="0" presId="urn:microsoft.com/office/officeart/2005/8/layout/lProcess2"/>
    <dgm:cxn modelId="{C6077F0C-D9FD-479C-A680-15D71D2238D9}" type="presOf" srcId="{F21B99BA-450D-4E48-B54A-77628FEDF75F}" destId="{4443279A-F01F-44A6-A8D1-3638CDC91A0A}" srcOrd="0" destOrd="0" presId="urn:microsoft.com/office/officeart/2005/8/layout/lProcess2"/>
    <dgm:cxn modelId="{6B4D1C64-39D4-4482-B19E-C65D7AF0CF50}" type="presOf" srcId="{15D3DB77-742F-4F4D-9C4E-B109B6440E66}" destId="{BC44AD98-B255-4946-A734-3C8810C3B48E}" srcOrd="0" destOrd="0" presId="urn:microsoft.com/office/officeart/2005/8/layout/lProcess2"/>
    <dgm:cxn modelId="{44880ABD-2879-4571-A989-7592D51855D5}" type="presParOf" srcId="{BC44AD98-B255-4946-A734-3C8810C3B48E}" destId="{27C80515-A529-42E5-896C-4D14AAFED3CF}" srcOrd="0" destOrd="0" presId="urn:microsoft.com/office/officeart/2005/8/layout/lProcess2"/>
    <dgm:cxn modelId="{BFC1541B-C79A-4544-AAFD-A7DD800C9B4E}" type="presParOf" srcId="{27C80515-A529-42E5-896C-4D14AAFED3CF}" destId="{06F175D9-FD6F-4E2B-A400-25078DF1A42B}" srcOrd="0" destOrd="0" presId="urn:microsoft.com/office/officeart/2005/8/layout/lProcess2"/>
    <dgm:cxn modelId="{651A3A2C-D94E-41A3-8E7D-AF984DBB2EC3}" type="presParOf" srcId="{27C80515-A529-42E5-896C-4D14AAFED3CF}" destId="{96FBB6CB-B06D-4930-92E2-5D49F4A8AB5E}" srcOrd="1" destOrd="0" presId="urn:microsoft.com/office/officeart/2005/8/layout/lProcess2"/>
    <dgm:cxn modelId="{1D75FD9A-2374-4289-8479-A71776FE7251}" type="presParOf" srcId="{27C80515-A529-42E5-896C-4D14AAFED3CF}" destId="{A321F126-FEFA-4E37-BB12-8B68DCFCB3F4}" srcOrd="2" destOrd="0" presId="urn:microsoft.com/office/officeart/2005/8/layout/lProcess2"/>
    <dgm:cxn modelId="{BC118023-4CE4-457F-9AA2-C018B86E963A}" type="presParOf" srcId="{A321F126-FEFA-4E37-BB12-8B68DCFCB3F4}" destId="{41704535-3330-46F9-9A5F-027C11F6B015}" srcOrd="0" destOrd="0" presId="urn:microsoft.com/office/officeart/2005/8/layout/lProcess2"/>
    <dgm:cxn modelId="{EDF36623-7AC9-4B7E-8F45-5BA11F863004}" type="presParOf" srcId="{41704535-3330-46F9-9A5F-027C11F6B015}" destId="{DB909C08-6351-44AF-BEBD-8814EBCEEDDF}" srcOrd="0" destOrd="0" presId="urn:microsoft.com/office/officeart/2005/8/layout/lProcess2"/>
    <dgm:cxn modelId="{143FF381-AB9E-445F-90BE-C4F5F214122A}" type="presParOf" srcId="{41704535-3330-46F9-9A5F-027C11F6B015}" destId="{41642B51-D90F-4765-99EA-2137E55FD7F1}" srcOrd="1" destOrd="0" presId="urn:microsoft.com/office/officeart/2005/8/layout/lProcess2"/>
    <dgm:cxn modelId="{CAF66474-7A9F-4826-951D-68AECCBC4227}" type="presParOf" srcId="{41704535-3330-46F9-9A5F-027C11F6B015}" destId="{9CD2C975-DB0E-4137-AED4-B97281C208F4}" srcOrd="2" destOrd="0" presId="urn:microsoft.com/office/officeart/2005/8/layout/lProcess2"/>
    <dgm:cxn modelId="{1C7B448B-AC58-4DFE-99F0-2C12FE365436}" type="presParOf" srcId="{41704535-3330-46F9-9A5F-027C11F6B015}" destId="{9C851AC0-CED6-462F-A44B-F40BFD6949F6}" srcOrd="3" destOrd="0" presId="urn:microsoft.com/office/officeart/2005/8/layout/lProcess2"/>
    <dgm:cxn modelId="{4A7E95AC-8089-4080-AFC9-1395551487F1}" type="presParOf" srcId="{41704535-3330-46F9-9A5F-027C11F6B015}" destId="{D46470EB-3072-456E-A848-C56DDE9AF594}" srcOrd="4" destOrd="0" presId="urn:microsoft.com/office/officeart/2005/8/layout/lProcess2"/>
    <dgm:cxn modelId="{4BB5D3CC-BCDE-4C23-97A1-93D2A7964119}" type="presParOf" srcId="{BC44AD98-B255-4946-A734-3C8810C3B48E}" destId="{7D045351-E811-48B2-95FF-06801D183C50}" srcOrd="1" destOrd="0" presId="urn:microsoft.com/office/officeart/2005/8/layout/lProcess2"/>
    <dgm:cxn modelId="{62774098-B207-40CE-8F8C-5BF03F99E814}" type="presParOf" srcId="{BC44AD98-B255-4946-A734-3C8810C3B48E}" destId="{56CC9972-FC12-488C-A6FA-5E54307FBB2D}" srcOrd="2" destOrd="0" presId="urn:microsoft.com/office/officeart/2005/8/layout/lProcess2"/>
    <dgm:cxn modelId="{ED02616A-0648-4AE6-B41C-DA8813E1F25F}" type="presParOf" srcId="{56CC9972-FC12-488C-A6FA-5E54307FBB2D}" destId="{30FE8D34-B2F5-4E57-A6FA-2B7510D08A92}" srcOrd="0" destOrd="0" presId="urn:microsoft.com/office/officeart/2005/8/layout/lProcess2"/>
    <dgm:cxn modelId="{51BBE0A3-B10C-41B4-8747-904AC0720AE5}" type="presParOf" srcId="{56CC9972-FC12-488C-A6FA-5E54307FBB2D}" destId="{5BD87E52-4CDD-45E3-9FFD-ED72F6F93E1D}" srcOrd="1" destOrd="0" presId="urn:microsoft.com/office/officeart/2005/8/layout/lProcess2"/>
    <dgm:cxn modelId="{411B86A4-CC23-4549-B6ED-5E98C69AFC02}" type="presParOf" srcId="{56CC9972-FC12-488C-A6FA-5E54307FBB2D}" destId="{443C555D-F4B6-4C28-A5E3-44F39545D095}" srcOrd="2" destOrd="0" presId="urn:microsoft.com/office/officeart/2005/8/layout/lProcess2"/>
    <dgm:cxn modelId="{FDDA595C-6243-4262-A8E3-2ED304A9E3A3}" type="presParOf" srcId="{443C555D-F4B6-4C28-A5E3-44F39545D095}" destId="{3A8224ED-3CE7-4A82-8CDC-65D652829EE9}" srcOrd="0" destOrd="0" presId="urn:microsoft.com/office/officeart/2005/8/layout/lProcess2"/>
    <dgm:cxn modelId="{B39D6A37-F192-47A9-BD76-8429D0420C0C}" type="presParOf" srcId="{3A8224ED-3CE7-4A82-8CDC-65D652829EE9}" destId="{4443279A-F01F-44A6-A8D1-3638CDC91A0A}" srcOrd="0" destOrd="0" presId="urn:microsoft.com/office/officeart/2005/8/layout/lProcess2"/>
    <dgm:cxn modelId="{4F2AA694-52F4-413C-A298-1DD825295DD1}" type="presParOf" srcId="{BC44AD98-B255-4946-A734-3C8810C3B48E}" destId="{DADB34A0-15DC-487C-B5C1-ECFE81F0C190}" srcOrd="3" destOrd="0" presId="urn:microsoft.com/office/officeart/2005/8/layout/lProcess2"/>
    <dgm:cxn modelId="{A254CF73-D2D9-4C18-9250-B4E83699FAE9}" type="presParOf" srcId="{BC44AD98-B255-4946-A734-3C8810C3B48E}" destId="{BFB98393-1D67-42DE-AFA2-FC7FCF9D4B72}" srcOrd="4" destOrd="0" presId="urn:microsoft.com/office/officeart/2005/8/layout/lProcess2"/>
    <dgm:cxn modelId="{35F72CF1-7B24-4AD3-AE41-DA9109FCFCE8}" type="presParOf" srcId="{BFB98393-1D67-42DE-AFA2-FC7FCF9D4B72}" destId="{636858DC-E49F-4D1F-9BF9-9852988D3DE0}" srcOrd="0" destOrd="0" presId="urn:microsoft.com/office/officeart/2005/8/layout/lProcess2"/>
    <dgm:cxn modelId="{D9AE866F-FA50-4681-8C24-1A1FD872BD25}" type="presParOf" srcId="{BFB98393-1D67-42DE-AFA2-FC7FCF9D4B72}" destId="{157B2623-0638-4DCA-AB97-547A68C8569D}" srcOrd="1" destOrd="0" presId="urn:microsoft.com/office/officeart/2005/8/layout/lProcess2"/>
    <dgm:cxn modelId="{4DD8FAF2-8602-44AD-993F-386492E019D0}" type="presParOf" srcId="{BFB98393-1D67-42DE-AFA2-FC7FCF9D4B72}" destId="{D7759570-D50D-46F7-9ACB-14390E6C79CD}" srcOrd="2" destOrd="0" presId="urn:microsoft.com/office/officeart/2005/8/layout/lProcess2"/>
    <dgm:cxn modelId="{2B1D9549-D9A5-40CF-80EF-EEEA75FA8563}" type="presParOf" srcId="{D7759570-D50D-46F7-9ACB-14390E6C79CD}" destId="{97778F4C-1F71-4C1D-8456-EF362C1E8933}" srcOrd="0" destOrd="0" presId="urn:microsoft.com/office/officeart/2005/8/layout/lProcess2"/>
    <dgm:cxn modelId="{08370DAF-C217-4069-9E77-E30A477F662B}" type="presParOf" srcId="{97778F4C-1F71-4C1D-8456-EF362C1E8933}" destId="{A6E632DC-E3D4-43C2-A25F-C8F8F5C12BA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A502F-169A-4D49-9008-D71D83BC3280}">
      <dsp:nvSpPr>
        <dsp:cNvPr id="0" name=""/>
        <dsp:cNvSpPr/>
      </dsp:nvSpPr>
      <dsp:spPr>
        <a:xfrm rot="5400000">
          <a:off x="-162952" y="167195"/>
          <a:ext cx="1086352" cy="7604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New Chemical Entity</a:t>
          </a:r>
          <a:endParaRPr lang="en-US" sz="1000" b="1" kern="1200" dirty="0"/>
        </a:p>
      </dsp:txBody>
      <dsp:txXfrm rot="-5400000">
        <a:off x="1" y="384465"/>
        <a:ext cx="760446" cy="325906"/>
      </dsp:txXfrm>
    </dsp:sp>
    <dsp:sp modelId="{65A43443-C1C4-4C63-9499-A616FDAD7E7A}">
      <dsp:nvSpPr>
        <dsp:cNvPr id="0" name=""/>
        <dsp:cNvSpPr/>
      </dsp:nvSpPr>
      <dsp:spPr>
        <a:xfrm rot="5400000">
          <a:off x="4275123" y="-3510433"/>
          <a:ext cx="706500" cy="77358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rgbClr val="0092BB"/>
              </a:solidFill>
            </a:rPr>
            <a:t>Trifarotene: New Chemical Entity (NCE) </a:t>
          </a:r>
          <a:r>
            <a:rPr lang="en-US" sz="1100" kern="1200" dirty="0" smtClean="0"/>
            <a:t/>
          </a:r>
          <a:br>
            <a:rPr lang="en-US" sz="1100" kern="1200" dirty="0" smtClean="0"/>
          </a:br>
          <a:r>
            <a:rPr lang="en-US" sz="1100" kern="1200" dirty="0" smtClean="0"/>
            <a:t>- Agonist of retinoic acid receptors (RAR), with particular activity at the gamma subtype of RAR </a:t>
          </a:r>
          <a:br>
            <a:rPr lang="en-US" sz="1100" kern="1200" dirty="0" smtClean="0"/>
          </a:br>
          <a:r>
            <a:rPr lang="en-US" sz="1100" kern="1200" dirty="0" smtClean="0"/>
            <a:t>- Retinoid indicated for the topical treatment of acne vulgaris</a:t>
          </a:r>
          <a:endParaRPr lang="en-US" sz="1100" kern="1200" dirty="0"/>
        </a:p>
      </dsp:txBody>
      <dsp:txXfrm rot="-5400000">
        <a:off x="760447" y="38731"/>
        <a:ext cx="7701365" cy="637524"/>
      </dsp:txXfrm>
    </dsp:sp>
    <dsp:sp modelId="{A2543B89-9658-4884-AC16-EA24A209642D}">
      <dsp:nvSpPr>
        <dsp:cNvPr id="0" name=""/>
        <dsp:cNvSpPr/>
      </dsp:nvSpPr>
      <dsp:spPr>
        <a:xfrm rot="5400000">
          <a:off x="-162952" y="1104603"/>
          <a:ext cx="1086352" cy="7604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Early Formulation</a:t>
          </a:r>
          <a:endParaRPr lang="en-US" sz="1000" b="1" kern="1200" dirty="0"/>
        </a:p>
      </dsp:txBody>
      <dsp:txXfrm rot="-5400000">
        <a:off x="1" y="1321873"/>
        <a:ext cx="760446" cy="325906"/>
      </dsp:txXfrm>
    </dsp:sp>
    <dsp:sp modelId="{03C2A4AD-CC92-4F29-8EAE-197DD4EBFDA2}">
      <dsp:nvSpPr>
        <dsp:cNvPr id="0" name=""/>
        <dsp:cNvSpPr/>
      </dsp:nvSpPr>
      <dsp:spPr>
        <a:xfrm rot="5400000">
          <a:off x="4275308" y="-2573211"/>
          <a:ext cx="706128" cy="77358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rgbClr val="0092BB"/>
              </a:solidFill>
            </a:rPr>
            <a:t>Gel:</a:t>
          </a:r>
          <a:r>
            <a:rPr lang="en-US" sz="1100" kern="1200" dirty="0" smtClean="0"/>
            <a:t/>
          </a:r>
          <a:br>
            <a:rPr lang="en-US" sz="1100" kern="1200" dirty="0" smtClean="0"/>
          </a:br>
          <a:r>
            <a:rPr lang="en-US" sz="1100" kern="1200" dirty="0" smtClean="0"/>
            <a:t>- High % of ethanol to ensure adequate physical and chemical stability of Trifarotene </a:t>
          </a:r>
          <a:br>
            <a:rPr lang="en-US" sz="1100" kern="1200" dirty="0" smtClean="0"/>
          </a:br>
          <a:r>
            <a:rPr lang="en-US" sz="1100" kern="1200" dirty="0" smtClean="0"/>
            <a:t>- Early formulation used in the positive proof of concept (POC) study in subjects with acne </a:t>
          </a:r>
          <a:endParaRPr lang="en-US" sz="1100" kern="1200" dirty="0"/>
        </a:p>
      </dsp:txBody>
      <dsp:txXfrm rot="-5400000">
        <a:off x="760446" y="976121"/>
        <a:ext cx="7701383" cy="637188"/>
      </dsp:txXfrm>
    </dsp:sp>
    <dsp:sp modelId="{C1CB4E80-02D6-411B-AAA7-32C730CAA140}">
      <dsp:nvSpPr>
        <dsp:cNvPr id="0" name=""/>
        <dsp:cNvSpPr/>
      </dsp:nvSpPr>
      <dsp:spPr>
        <a:xfrm rot="5400000">
          <a:off x="-162952" y="2042010"/>
          <a:ext cx="1086352" cy="7604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Prototypes</a:t>
          </a:r>
          <a:endParaRPr lang="en-US" sz="1000" b="1" kern="1200" dirty="0"/>
        </a:p>
      </dsp:txBody>
      <dsp:txXfrm rot="-5400000">
        <a:off x="1" y="2259280"/>
        <a:ext cx="760446" cy="325906"/>
      </dsp:txXfrm>
    </dsp:sp>
    <dsp:sp modelId="{868F6E9D-33F9-4618-AF53-EBC1477FF7F1}">
      <dsp:nvSpPr>
        <dsp:cNvPr id="0" name=""/>
        <dsp:cNvSpPr/>
      </dsp:nvSpPr>
      <dsp:spPr>
        <a:xfrm rot="5400000">
          <a:off x="4275308" y="-1635804"/>
          <a:ext cx="706128" cy="77358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rgbClr val="0092BB"/>
              </a:solidFill>
            </a:rPr>
            <a:t>Creams adapted to the target indication:</a:t>
          </a:r>
          <a:r>
            <a:rPr lang="en-US" sz="1100" kern="1200" dirty="0" smtClean="0"/>
            <a:t/>
          </a:r>
          <a:br>
            <a:rPr lang="en-US" sz="1100" kern="1200" dirty="0" smtClean="0"/>
          </a:br>
          <a:r>
            <a:rPr lang="en-US" sz="1100" kern="1200" dirty="0" smtClean="0"/>
            <a:t>- Substitute most of the ethanol content</a:t>
          </a:r>
          <a:br>
            <a:rPr lang="en-US" sz="1100" kern="1200" dirty="0" smtClean="0"/>
          </a:br>
          <a:r>
            <a:rPr lang="en-US" sz="1100" kern="1200" dirty="0" smtClean="0"/>
            <a:t>- Reduction of oil phase is best adapted for the treatment of acne</a:t>
          </a:r>
          <a:br>
            <a:rPr lang="en-US" sz="1100" kern="1200" dirty="0" smtClean="0"/>
          </a:br>
          <a:r>
            <a:rPr lang="en-US" sz="1100" kern="1200" dirty="0" smtClean="0"/>
            <a:t>- Overcome precipitation of trifarotene in the presence of an aqueous phase due to its low water solubility</a:t>
          </a:r>
          <a:endParaRPr lang="en-US" sz="1100" kern="1200" dirty="0"/>
        </a:p>
      </dsp:txBody>
      <dsp:txXfrm rot="-5400000">
        <a:off x="760446" y="1913528"/>
        <a:ext cx="7701383" cy="637188"/>
      </dsp:txXfrm>
    </dsp:sp>
    <dsp:sp modelId="{72155E5F-E784-4DEB-BDD8-C9D06720EF2C}">
      <dsp:nvSpPr>
        <dsp:cNvPr id="0" name=""/>
        <dsp:cNvSpPr/>
      </dsp:nvSpPr>
      <dsp:spPr>
        <a:xfrm rot="5400000">
          <a:off x="-162952" y="2979417"/>
          <a:ext cx="1086352" cy="7604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To-Be-Marketed Formulation</a:t>
          </a:r>
          <a:endParaRPr lang="en-US" sz="1000" b="1" kern="1200" dirty="0"/>
        </a:p>
      </dsp:txBody>
      <dsp:txXfrm rot="-5400000">
        <a:off x="1" y="3196687"/>
        <a:ext cx="760446" cy="325906"/>
      </dsp:txXfrm>
    </dsp:sp>
    <dsp:sp modelId="{373344B5-3FD3-40AE-B76A-D4F7DDAB612E}">
      <dsp:nvSpPr>
        <dsp:cNvPr id="0" name=""/>
        <dsp:cNvSpPr/>
      </dsp:nvSpPr>
      <dsp:spPr>
        <a:xfrm rot="5400000">
          <a:off x="4275308" y="-698397"/>
          <a:ext cx="706128" cy="77358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rgbClr val="0092BB"/>
              </a:solidFill>
            </a:rPr>
            <a:t>Trifarotene Cream (AKLIEF</a:t>
          </a:r>
          <a:r>
            <a:rPr lang="en-US" sz="1100" kern="1200" baseline="30000" dirty="0" smtClean="0">
              <a:solidFill>
                <a:srgbClr val="0092BB"/>
              </a:solidFill>
            </a:rPr>
            <a:t>®</a:t>
          </a:r>
          <a:r>
            <a:rPr lang="en-US" sz="1100" kern="1200" dirty="0" smtClean="0">
              <a:solidFill>
                <a:srgbClr val="0092BB"/>
              </a:solidFill>
            </a:rPr>
            <a:t>):</a:t>
          </a:r>
          <a:r>
            <a:rPr lang="en-US" sz="1100" kern="1200" dirty="0" smtClean="0"/>
            <a:t/>
          </a:r>
          <a:br>
            <a:rPr lang="en-US" sz="1100" kern="1200" dirty="0" smtClean="0"/>
          </a:br>
          <a:r>
            <a:rPr lang="en-US" sz="1100" kern="1200" dirty="0" smtClean="0"/>
            <a:t>- Efficacy and tolerability demonstrated</a:t>
          </a:r>
          <a:br>
            <a:rPr lang="en-US" sz="1100" kern="1200" dirty="0" smtClean="0"/>
          </a:br>
          <a:r>
            <a:rPr lang="en-US" sz="1100" kern="1200" dirty="0" smtClean="0"/>
            <a:t>- Limited systemic exposure (high safety margin)</a:t>
          </a:r>
          <a:endParaRPr lang="en-US" sz="1100" kern="1200" dirty="0"/>
        </a:p>
      </dsp:txBody>
      <dsp:txXfrm rot="-5400000">
        <a:off x="760446" y="2850935"/>
        <a:ext cx="7701383" cy="6371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175D9-FD6F-4E2B-A400-25078DF1A42B}">
      <dsp:nvSpPr>
        <dsp:cNvPr id="0" name=""/>
        <dsp:cNvSpPr/>
      </dsp:nvSpPr>
      <dsp:spPr>
        <a:xfrm>
          <a:off x="70160" y="0"/>
          <a:ext cx="2491097" cy="11521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Gel</a:t>
          </a:r>
          <a:endParaRPr lang="en-US" sz="1600" kern="1200" dirty="0"/>
        </a:p>
      </dsp:txBody>
      <dsp:txXfrm>
        <a:off x="70160" y="0"/>
        <a:ext cx="2491097" cy="345638"/>
      </dsp:txXfrm>
    </dsp:sp>
    <dsp:sp modelId="{DB909C08-6351-44AF-BEBD-8814EBCEEDDF}">
      <dsp:nvSpPr>
        <dsp:cNvPr id="0" name=""/>
        <dsp:cNvSpPr/>
      </dsp:nvSpPr>
      <dsp:spPr>
        <a:xfrm>
          <a:off x="276792" y="333075"/>
          <a:ext cx="1992877" cy="226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25 µg/g </a:t>
          </a:r>
          <a:endParaRPr lang="en-US" sz="1400" kern="1200" dirty="0"/>
        </a:p>
      </dsp:txBody>
      <dsp:txXfrm>
        <a:off x="283421" y="339704"/>
        <a:ext cx="1979619" cy="213088"/>
      </dsp:txXfrm>
    </dsp:sp>
    <dsp:sp modelId="{9CD2C975-DB0E-4137-AED4-B97281C208F4}">
      <dsp:nvSpPr>
        <dsp:cNvPr id="0" name=""/>
        <dsp:cNvSpPr/>
      </dsp:nvSpPr>
      <dsp:spPr>
        <a:xfrm>
          <a:off x="250067" y="606905"/>
          <a:ext cx="1992877" cy="226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50 µg/g</a:t>
          </a:r>
          <a:endParaRPr lang="en-US" sz="1400" kern="1200" dirty="0"/>
        </a:p>
      </dsp:txBody>
      <dsp:txXfrm>
        <a:off x="256696" y="613534"/>
        <a:ext cx="1979619" cy="213088"/>
      </dsp:txXfrm>
    </dsp:sp>
    <dsp:sp modelId="{D46470EB-3072-456E-A848-C56DDE9AF594}">
      <dsp:nvSpPr>
        <dsp:cNvPr id="0" name=""/>
        <dsp:cNvSpPr/>
      </dsp:nvSpPr>
      <dsp:spPr>
        <a:xfrm>
          <a:off x="250067" y="868075"/>
          <a:ext cx="1992877" cy="226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100 µg/g</a:t>
          </a:r>
        </a:p>
      </dsp:txBody>
      <dsp:txXfrm>
        <a:off x="256696" y="874704"/>
        <a:ext cx="1979619" cy="213088"/>
      </dsp:txXfrm>
    </dsp:sp>
    <dsp:sp modelId="{30FE8D34-B2F5-4E57-A6FA-2B7510D08A92}">
      <dsp:nvSpPr>
        <dsp:cNvPr id="0" name=""/>
        <dsp:cNvSpPr/>
      </dsp:nvSpPr>
      <dsp:spPr>
        <a:xfrm>
          <a:off x="2698691" y="0"/>
          <a:ext cx="2491097" cy="11521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Cream A</a:t>
          </a:r>
          <a:endParaRPr lang="en-US" sz="1600" kern="1200" dirty="0"/>
        </a:p>
      </dsp:txBody>
      <dsp:txXfrm>
        <a:off x="2698691" y="0"/>
        <a:ext cx="2491097" cy="345638"/>
      </dsp:txXfrm>
    </dsp:sp>
    <dsp:sp modelId="{4443279A-F01F-44A6-A8D1-3638CDC91A0A}">
      <dsp:nvSpPr>
        <dsp:cNvPr id="0" name=""/>
        <dsp:cNvSpPr/>
      </dsp:nvSpPr>
      <dsp:spPr>
        <a:xfrm>
          <a:off x="2914894" y="602774"/>
          <a:ext cx="2019083" cy="23460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50 µg/g</a:t>
          </a:r>
        </a:p>
      </dsp:txBody>
      <dsp:txXfrm>
        <a:off x="2921765" y="609645"/>
        <a:ext cx="2005341" cy="220867"/>
      </dsp:txXfrm>
    </dsp:sp>
    <dsp:sp modelId="{636858DC-E49F-4D1F-9BF9-9852988D3DE0}">
      <dsp:nvSpPr>
        <dsp:cNvPr id="0" name=""/>
        <dsp:cNvSpPr/>
      </dsp:nvSpPr>
      <dsp:spPr>
        <a:xfrm>
          <a:off x="5356816" y="0"/>
          <a:ext cx="2491097" cy="11521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Cream B</a:t>
          </a:r>
          <a:endParaRPr lang="en-US" sz="1600" kern="1200" dirty="0"/>
        </a:p>
      </dsp:txBody>
      <dsp:txXfrm>
        <a:off x="5356816" y="0"/>
        <a:ext cx="2491097" cy="345638"/>
      </dsp:txXfrm>
    </dsp:sp>
    <dsp:sp modelId="{A6E632DC-E3D4-43C2-A25F-C8F8F5C12BA2}">
      <dsp:nvSpPr>
        <dsp:cNvPr id="0" name=""/>
        <dsp:cNvSpPr/>
      </dsp:nvSpPr>
      <dsp:spPr>
        <a:xfrm>
          <a:off x="5572735" y="582019"/>
          <a:ext cx="2060695" cy="266474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50 µg/g</a:t>
          </a:r>
        </a:p>
      </dsp:txBody>
      <dsp:txXfrm>
        <a:off x="5580540" y="589824"/>
        <a:ext cx="2045085" cy="250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0.65079</cdr:x>
      <cdr:y>0.14481</cdr:y>
    </cdr:from>
    <cdr:to>
      <cdr:x>1</cdr:x>
      <cdr:y>0.22256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52328" y="536506"/>
          <a:ext cx="158417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Mean ± SD, N=6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0.80625</cdr:x>
      <cdr:y>0.13235</cdr:y>
    </cdr:from>
    <cdr:to>
      <cdr:x>1</cdr:x>
      <cdr:y>0.28962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3367274" y="381205"/>
          <a:ext cx="809190" cy="4529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 smtClean="0">
              <a:solidFill>
                <a:schemeClr val="accent1"/>
              </a:solidFill>
            </a:rPr>
            <a:t>48%</a:t>
          </a:r>
        </a:p>
        <a:p xmlns:a="http://schemas.openxmlformats.org/drawingml/2006/main">
          <a:r>
            <a:rPr lang="en-US" sz="1100" b="1" dirty="0" smtClean="0">
              <a:solidFill>
                <a:schemeClr val="accent1"/>
              </a:solidFill>
            </a:rPr>
            <a:t>p = 0.004*</a:t>
          </a:r>
        </a:p>
      </cdr:txBody>
    </cdr:sp>
  </cdr:relSizeAnchor>
  <cdr:relSizeAnchor xmlns:cdr="http://schemas.openxmlformats.org/drawingml/2006/chartDrawing">
    <cdr:from>
      <cdr:x>0.86775</cdr:x>
      <cdr:y>0.4647</cdr:y>
    </cdr:from>
    <cdr:to>
      <cdr:x>0.98375</cdr:x>
      <cdr:y>0.56535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3779912" y="1207839"/>
          <a:ext cx="505267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 smtClean="0">
              <a:solidFill>
                <a:schemeClr val="accent1"/>
              </a:solidFill>
            </a:rPr>
            <a:t>36 %</a:t>
          </a:r>
        </a:p>
      </cdr:txBody>
    </cdr:sp>
  </cdr:relSizeAnchor>
  <cdr:relSizeAnchor xmlns:cdr="http://schemas.openxmlformats.org/drawingml/2006/chartDrawing">
    <cdr:from>
      <cdr:x>0.00855</cdr:x>
      <cdr:y>0</cdr:y>
    </cdr:from>
    <cdr:to>
      <cdr:x>0.21491</cdr:x>
      <cdr:y>0.11234</cdr:y>
    </cdr:to>
    <cdr:sp macro="" textlink="">
      <cdr:nvSpPr>
        <cdr:cNvPr id="4" name="TextBox 8"/>
        <cdr:cNvSpPr txBox="1"/>
      </cdr:nvSpPr>
      <cdr:spPr>
        <a:xfrm xmlns:a="http://schemas.openxmlformats.org/drawingml/2006/main">
          <a:off x="36944" y="-915566"/>
          <a:ext cx="89159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/>
            <a:t>Study #2</a:t>
          </a:r>
          <a:endParaRPr lang="en-US" sz="1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0.81217</cdr:x>
      <cdr:y>0</cdr:y>
    </cdr:from>
    <cdr:to>
      <cdr:x>1</cdr:x>
      <cdr:y>0.15707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3713263" y="-927108"/>
          <a:ext cx="858737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 smtClean="0">
              <a:solidFill>
                <a:schemeClr val="accent3"/>
              </a:solidFill>
            </a:rPr>
            <a:t>54 %</a:t>
          </a:r>
        </a:p>
        <a:p xmlns:a="http://schemas.openxmlformats.org/drawingml/2006/main">
          <a:r>
            <a:rPr lang="en-US" sz="1100" b="1" dirty="0" smtClean="0">
              <a:solidFill>
                <a:schemeClr val="accent3"/>
              </a:solidFill>
            </a:rPr>
            <a:t>p = 0.001*</a:t>
          </a:r>
        </a:p>
      </cdr:txBody>
    </cdr:sp>
  </cdr:relSizeAnchor>
  <cdr:relSizeAnchor xmlns:cdr="http://schemas.openxmlformats.org/drawingml/2006/chartDrawing">
    <cdr:from>
      <cdr:x>0.88199</cdr:x>
      <cdr:y>0.43811</cdr:y>
    </cdr:from>
    <cdr:to>
      <cdr:x>0.98261</cdr:x>
      <cdr:y>0.56189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32448" y="1201815"/>
          <a:ext cx="460049" cy="33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 smtClean="0">
              <a:solidFill>
                <a:schemeClr val="accent3"/>
              </a:solidFill>
            </a:rPr>
            <a:t>38%</a:t>
          </a:r>
          <a:endParaRPr lang="en-US" sz="1100" b="1" dirty="0">
            <a:solidFill>
              <a:schemeClr val="accent3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CF0238-9992-4DB4-A66D-F0DA66E6E9BA}" type="datetimeFigureOut">
              <a:rPr lang="fr-FR" smtClean="0"/>
              <a:t>20/07/2020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9B69B45-6E22-44F2-8072-1C865BD506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616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AAADD-7D69-419E-AED7-090BB72AE6CC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EBD10-B1A4-474B-8902-ECB1ECCEE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33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EBD10-B1A4-474B-8902-ECB1ECCEE6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EBD10-B1A4-474B-8902-ECB1ECCEE6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80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 t="1211" r="120" b="313"/>
          <a:stretch/>
        </p:blipFill>
        <p:spPr>
          <a:xfrm>
            <a:off x="0" y="-11060"/>
            <a:ext cx="9144000" cy="51545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622F8B-159B-4889-AD90-401933D6B4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002" r="-1" b="682"/>
          <a:stretch/>
        </p:blipFill>
        <p:spPr>
          <a:xfrm>
            <a:off x="0" y="298540"/>
            <a:ext cx="4901343" cy="492236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8916" y="3379573"/>
            <a:ext cx="6563756" cy="64807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 smtClean="0"/>
              <a:t>Modifiez</a:t>
            </a:r>
            <a:r>
              <a:rPr lang="en-US" noProof="0" dirty="0" smtClean="0"/>
              <a:t> le style des sous-</a:t>
            </a:r>
            <a:r>
              <a:rPr lang="en-US" noProof="0" dirty="0" err="1" smtClean="0"/>
              <a:t>titres</a:t>
            </a:r>
            <a:r>
              <a:rPr lang="en-US" noProof="0" dirty="0" smtClean="0"/>
              <a:t> du masque</a:t>
            </a:r>
            <a:endParaRPr lang="en-US" noProof="0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429588" y="2211710"/>
            <a:ext cx="6593084" cy="1167864"/>
          </a:xfrm>
        </p:spPr>
        <p:txBody>
          <a:bodyPr anchor="b" anchorCtr="0">
            <a:normAutofit/>
          </a:bodyPr>
          <a:lstStyle>
            <a:lvl1pPr algn="l">
              <a:defRPr sz="3600">
                <a:solidFill>
                  <a:srgbClr val="0092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 err="1" smtClean="0"/>
              <a:t>Modifiez</a:t>
            </a:r>
            <a:r>
              <a:rPr lang="en-US" noProof="0" dirty="0" smtClean="0"/>
              <a:t>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12" name="Text Box 120"/>
          <p:cNvSpPr txBox="1">
            <a:spLocks noChangeArrowheads="1"/>
          </p:cNvSpPr>
          <p:nvPr userDrawn="1"/>
        </p:nvSpPr>
        <p:spPr bwMode="auto">
          <a:xfrm>
            <a:off x="323528" y="4917340"/>
            <a:ext cx="1800200" cy="12311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B8A009-DB3D-4245-8AC6-578DD2CD3CD7}" type="slidenum">
              <a:rPr lang="fr-FR" sz="800" spc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fr-FR" sz="800" spc="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800" spc="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 </a:t>
            </a:r>
            <a:r>
              <a:rPr lang="fr-FR" sz="800" spc="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CONFIDENTIAL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9588" y="591123"/>
            <a:ext cx="2721600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8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310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" t="1062" r="250" b="173"/>
          <a:stretch/>
        </p:blipFill>
        <p:spPr>
          <a:xfrm>
            <a:off x="0" y="-1"/>
            <a:ext cx="9242184" cy="52209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622F8B-159B-4889-AD90-401933D6B4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002" r="-1" b="682"/>
          <a:stretch/>
        </p:blipFill>
        <p:spPr>
          <a:xfrm>
            <a:off x="0" y="298540"/>
            <a:ext cx="4901343" cy="492236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4430" y="2875517"/>
            <a:ext cx="4456329" cy="64807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 smtClean="0"/>
              <a:t>Modifiez</a:t>
            </a:r>
            <a:r>
              <a:rPr lang="en-US" noProof="0" dirty="0" smtClean="0"/>
              <a:t> le style des sous-</a:t>
            </a:r>
            <a:r>
              <a:rPr lang="en-US" noProof="0" dirty="0" err="1" smtClean="0"/>
              <a:t>titres</a:t>
            </a:r>
            <a:r>
              <a:rPr lang="en-US" noProof="0" dirty="0" smtClean="0"/>
              <a:t> du masque</a:t>
            </a:r>
            <a:endParaRPr lang="en-US" noProof="0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425102" y="1707654"/>
            <a:ext cx="4476241" cy="1167864"/>
          </a:xfrm>
        </p:spPr>
        <p:txBody>
          <a:bodyPr anchor="b" anchorCtr="0">
            <a:normAutofit/>
          </a:bodyPr>
          <a:lstStyle>
            <a:lvl1pPr algn="l">
              <a:defRPr sz="3600">
                <a:solidFill>
                  <a:srgbClr val="0092BB"/>
                </a:solidFill>
              </a:defRPr>
            </a:lvl1pPr>
          </a:lstStyle>
          <a:p>
            <a:r>
              <a:rPr lang="en-US" noProof="0" dirty="0" err="1" smtClean="0"/>
              <a:t>Modifiez</a:t>
            </a:r>
            <a:r>
              <a:rPr lang="en-US" noProof="0" dirty="0" smtClean="0"/>
              <a:t>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12" name="Text Box 120"/>
          <p:cNvSpPr txBox="1">
            <a:spLocks noChangeArrowheads="1"/>
          </p:cNvSpPr>
          <p:nvPr userDrawn="1"/>
        </p:nvSpPr>
        <p:spPr bwMode="auto">
          <a:xfrm>
            <a:off x="323528" y="4917340"/>
            <a:ext cx="1800200" cy="12311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B8A009-DB3D-4245-8AC6-578DD2CD3CD7}" type="slidenum">
              <a:rPr lang="fr-FR" sz="800" spc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fr-FR" sz="800" spc="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800" spc="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 </a:t>
            </a:r>
            <a:r>
              <a:rPr lang="fr-FR" sz="800" spc="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CONFIDENTIAL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9588" y="591123"/>
            <a:ext cx="2721600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5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" t="1171" r="124" b="282"/>
          <a:stretch/>
        </p:blipFill>
        <p:spPr>
          <a:xfrm>
            <a:off x="-9832" y="-16028"/>
            <a:ext cx="9153832" cy="5156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622F8B-159B-4889-AD90-401933D6B4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002" r="-1" b="682"/>
          <a:stretch/>
        </p:blipFill>
        <p:spPr>
          <a:xfrm>
            <a:off x="0" y="298540"/>
            <a:ext cx="4901343" cy="492236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4430" y="2875517"/>
            <a:ext cx="4456329" cy="64807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 smtClean="0"/>
              <a:t>Modifiez</a:t>
            </a:r>
            <a:r>
              <a:rPr lang="en-US" noProof="0" dirty="0" smtClean="0"/>
              <a:t> le style des sous-</a:t>
            </a:r>
            <a:r>
              <a:rPr lang="en-US" noProof="0" dirty="0" err="1" smtClean="0"/>
              <a:t>titres</a:t>
            </a:r>
            <a:r>
              <a:rPr lang="en-US" noProof="0" dirty="0" smtClean="0"/>
              <a:t> du masque</a:t>
            </a:r>
            <a:endParaRPr lang="en-US" noProof="0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425102" y="1707654"/>
            <a:ext cx="4476241" cy="1167864"/>
          </a:xfrm>
        </p:spPr>
        <p:txBody>
          <a:bodyPr anchor="b" anchorCtr="0">
            <a:normAutofit/>
          </a:bodyPr>
          <a:lstStyle>
            <a:lvl1pPr algn="l">
              <a:defRPr sz="3600">
                <a:solidFill>
                  <a:srgbClr val="0092BB"/>
                </a:solidFill>
              </a:defRPr>
            </a:lvl1pPr>
          </a:lstStyle>
          <a:p>
            <a:r>
              <a:rPr lang="en-US" noProof="0" dirty="0" err="1" smtClean="0"/>
              <a:t>Modifiez</a:t>
            </a:r>
            <a:r>
              <a:rPr lang="en-US" noProof="0" dirty="0" smtClean="0"/>
              <a:t>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12" name="Text Box 120"/>
          <p:cNvSpPr txBox="1">
            <a:spLocks noChangeArrowheads="1"/>
          </p:cNvSpPr>
          <p:nvPr userDrawn="1"/>
        </p:nvSpPr>
        <p:spPr bwMode="auto">
          <a:xfrm>
            <a:off x="323528" y="4917340"/>
            <a:ext cx="1800200" cy="12311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B8A009-DB3D-4245-8AC6-578DD2CD3CD7}" type="slidenum">
              <a:rPr lang="fr-FR" sz="800" spc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fr-FR" sz="800" spc="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800" spc="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 </a:t>
            </a:r>
            <a:r>
              <a:rPr lang="fr-FR" sz="800" spc="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CONFIDENTIAL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9588" y="591123"/>
            <a:ext cx="2721600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82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lock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Modifiez</a:t>
            </a:r>
            <a:r>
              <a:rPr lang="en-US" noProof="0" dirty="0" smtClean="0"/>
              <a:t>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4" name="Espace réservé du texte 2"/>
          <p:cNvSpPr>
            <a:spLocks noGrp="1"/>
          </p:cNvSpPr>
          <p:nvPr>
            <p:ph idx="1"/>
          </p:nvPr>
        </p:nvSpPr>
        <p:spPr>
          <a:xfrm>
            <a:off x="336426" y="897564"/>
            <a:ext cx="4019550" cy="38884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0"/>
          </p:nvPr>
        </p:nvSpPr>
        <p:spPr>
          <a:xfrm>
            <a:off x="4797549" y="891183"/>
            <a:ext cx="4019550" cy="38884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79824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323528" y="87474"/>
            <a:ext cx="8496944" cy="59406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endParaRPr lang="en-US" noProof="0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"/>
          </p:nvPr>
        </p:nvSpPr>
        <p:spPr>
          <a:xfrm>
            <a:off x="336426" y="897564"/>
            <a:ext cx="8496944" cy="38884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95573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b="6202"/>
          <a:stretch/>
        </p:blipFill>
        <p:spPr>
          <a:xfrm>
            <a:off x="422" y="318964"/>
            <a:ext cx="4534426" cy="4824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4064" y="4614940"/>
            <a:ext cx="2721600" cy="3024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3491880" y="1923678"/>
            <a:ext cx="5266126" cy="589508"/>
          </a:xfrm>
        </p:spPr>
        <p:txBody>
          <a:bodyPr anchor="b" anchorCtr="0">
            <a:normAutofit/>
          </a:bodyPr>
          <a:lstStyle>
            <a:lvl1pPr algn="r">
              <a:defRPr sz="3600" b="1" cap="none" baseline="0">
                <a:solidFill>
                  <a:srgbClr val="4F659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 err="1" smtClean="0"/>
              <a:t>Modifiez</a:t>
            </a:r>
            <a:r>
              <a:rPr lang="en-US" noProof="0" dirty="0" smtClean="0"/>
              <a:t>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/>
          </p:nvPr>
        </p:nvSpPr>
        <p:spPr>
          <a:xfrm>
            <a:off x="3851921" y="2571750"/>
            <a:ext cx="4908804" cy="332984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4A98B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</p:txBody>
      </p:sp>
    </p:spTree>
    <p:extLst>
      <p:ext uri="{BB962C8B-B14F-4D97-AF65-F5344CB8AC3E}">
        <p14:creationId xmlns:p14="http://schemas.microsoft.com/office/powerpoint/2010/main" val="663519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Titre de section">
    <p:bg>
      <p:bgPr>
        <a:gradFill>
          <a:gsLst>
            <a:gs pos="30000">
              <a:srgbClr val="0092BB"/>
            </a:gs>
            <a:gs pos="62000">
              <a:srgbClr val="B1D2E0"/>
            </a:gs>
            <a:gs pos="100000">
              <a:schemeClr val="bg1"/>
            </a:gs>
            <a:gs pos="8000">
              <a:srgbClr val="003888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120"/>
          <p:cNvSpPr txBox="1">
            <a:spLocks noChangeArrowheads="1"/>
          </p:cNvSpPr>
          <p:nvPr userDrawn="1"/>
        </p:nvSpPr>
        <p:spPr bwMode="auto">
          <a:xfrm>
            <a:off x="323528" y="4917340"/>
            <a:ext cx="1800200" cy="12311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B8A009-DB3D-4245-8AC6-578DD2CD3CD7}" type="slidenum">
              <a:rPr lang="fr-FR" sz="800" spc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fr-FR" sz="800" spc="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800" spc="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 </a:t>
            </a:r>
            <a:r>
              <a:rPr lang="fr-FR" sz="800" spc="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CONFIDENTIAL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4064" y="4614940"/>
            <a:ext cx="2721600" cy="3024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7878" y="1923678"/>
            <a:ext cx="8410128" cy="589508"/>
          </a:xfrm>
        </p:spPr>
        <p:txBody>
          <a:bodyPr anchor="b" anchorCtr="0">
            <a:normAutofit/>
          </a:bodyPr>
          <a:lstStyle>
            <a:lvl1pPr algn="l">
              <a:defRPr sz="3600" b="1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 err="1" smtClean="0"/>
              <a:t>Modifiez</a:t>
            </a:r>
            <a:r>
              <a:rPr lang="en-US" noProof="0" dirty="0" smtClean="0"/>
              <a:t>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50597" y="2571750"/>
            <a:ext cx="8410128" cy="332984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b="6202"/>
          <a:stretch/>
        </p:blipFill>
        <p:spPr>
          <a:xfrm>
            <a:off x="422" y="318964"/>
            <a:ext cx="453442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8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Titre de section">
    <p:bg>
      <p:bgPr>
        <a:gradFill>
          <a:gsLst>
            <a:gs pos="39000">
              <a:srgbClr val="0092BB"/>
            </a:gs>
            <a:gs pos="69000">
              <a:srgbClr val="B1D2E0"/>
            </a:gs>
            <a:gs pos="100000">
              <a:schemeClr val="bg1"/>
            </a:gs>
            <a:gs pos="8000">
              <a:srgbClr val="003888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120"/>
          <p:cNvSpPr txBox="1">
            <a:spLocks noChangeArrowheads="1"/>
          </p:cNvSpPr>
          <p:nvPr userDrawn="1"/>
        </p:nvSpPr>
        <p:spPr bwMode="auto">
          <a:xfrm>
            <a:off x="323528" y="4917340"/>
            <a:ext cx="1800200" cy="12311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B8A009-DB3D-4245-8AC6-578DD2CD3CD7}" type="slidenum">
              <a:rPr lang="fr-FR" sz="800" spc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fr-FR" sz="800" spc="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800" spc="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 </a:t>
            </a:r>
            <a:r>
              <a:rPr lang="fr-FR" sz="800" spc="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CONFIDENTIAL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4064" y="4614940"/>
            <a:ext cx="2721600" cy="3024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716016" y="1923678"/>
            <a:ext cx="4041990" cy="589508"/>
          </a:xfrm>
        </p:spPr>
        <p:txBody>
          <a:bodyPr anchor="b" anchorCtr="0">
            <a:normAutofit/>
          </a:bodyPr>
          <a:lstStyle>
            <a:lvl1pPr algn="r">
              <a:defRPr sz="3600" b="1" cap="none" baseline="0">
                <a:solidFill>
                  <a:srgbClr val="4F659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 err="1" smtClean="0"/>
              <a:t>Modifiez</a:t>
            </a:r>
            <a:r>
              <a:rPr lang="en-US" noProof="0" dirty="0" smtClean="0"/>
              <a:t>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860031" y="2571750"/>
            <a:ext cx="3900693" cy="332984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4A98B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0" t="-2800" b="7601"/>
          <a:stretch/>
        </p:blipFill>
        <p:spPr>
          <a:xfrm>
            <a:off x="0" y="246956"/>
            <a:ext cx="439041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81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20"/>
          <p:cNvSpPr txBox="1">
            <a:spLocks noChangeArrowheads="1"/>
          </p:cNvSpPr>
          <p:nvPr userDrawn="1"/>
        </p:nvSpPr>
        <p:spPr bwMode="auto">
          <a:xfrm>
            <a:off x="323528" y="4925765"/>
            <a:ext cx="1800200" cy="12311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B8A009-DB3D-4245-8AC6-578DD2CD3CD7}" type="slidenum">
              <a:rPr lang="fr-FR" sz="800" spc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fr-FR" sz="800" spc="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800" spc="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 </a:t>
            </a:r>
            <a:r>
              <a:rPr lang="fr-FR" sz="800" spc="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CONFIDENTIAL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5984" y="4790089"/>
            <a:ext cx="1504488" cy="16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2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23528" y="87474"/>
            <a:ext cx="8496944" cy="59406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6426" y="897564"/>
            <a:ext cx="8496944" cy="38884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</p:txBody>
      </p:sp>
      <p:sp>
        <p:nvSpPr>
          <p:cNvPr id="21" name="Text Box 120"/>
          <p:cNvSpPr txBox="1">
            <a:spLocks noChangeArrowheads="1"/>
          </p:cNvSpPr>
          <p:nvPr userDrawn="1"/>
        </p:nvSpPr>
        <p:spPr bwMode="auto">
          <a:xfrm>
            <a:off x="323528" y="4925765"/>
            <a:ext cx="1800200" cy="12311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B8A009-DB3D-4245-8AC6-578DD2CD3CD7}" type="slidenum">
              <a:rPr lang="fr-FR" sz="800" spc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fr-FR" sz="800" spc="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800" spc="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 </a:t>
            </a:r>
            <a:r>
              <a:rPr lang="fr-FR" sz="800" spc="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CONFIDENTIAL</a:t>
            </a:r>
          </a:p>
        </p:txBody>
      </p:sp>
      <p:cxnSp>
        <p:nvCxnSpPr>
          <p:cNvPr id="8" name="Connecteur droit 9"/>
          <p:cNvCxnSpPr/>
          <p:nvPr userDrawn="1"/>
        </p:nvCxnSpPr>
        <p:spPr>
          <a:xfrm>
            <a:off x="323528" y="789552"/>
            <a:ext cx="525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10"/>
          <p:cNvCxnSpPr/>
          <p:nvPr userDrawn="1"/>
        </p:nvCxnSpPr>
        <p:spPr>
          <a:xfrm>
            <a:off x="5579528" y="789552"/>
            <a:ext cx="324094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315984" y="4790089"/>
            <a:ext cx="1504488" cy="16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8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6" r:id="rId4"/>
    <p:sldLayoutId id="2147483650" r:id="rId5"/>
    <p:sldLayoutId id="2147483651" r:id="rId6"/>
    <p:sldLayoutId id="2147483661" r:id="rId7"/>
    <p:sldLayoutId id="2147483662" r:id="rId8"/>
    <p:sldLayoutId id="2147483655" r:id="rId9"/>
    <p:sldLayoutId id="2147483663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accent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742950" indent="-285750" algn="l" defTabSz="914400" rtl="0" eaLnBrk="1" latinLnBrk="0" hangingPunct="1">
        <a:lnSpc>
          <a:spcPct val="114000"/>
        </a:lnSpc>
        <a:spcBef>
          <a:spcPts val="0"/>
        </a:spcBef>
        <a:buClr>
          <a:schemeClr val="accent1"/>
        </a:buClr>
        <a:buFont typeface="Arial" pitchFamily="34" charset="0"/>
        <a:buChar char="–"/>
        <a:defRPr sz="2000" kern="1200">
          <a:solidFill>
            <a:schemeClr val="accent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0"/>
        </a:spcBef>
        <a:buClr>
          <a:schemeClr val="bg2"/>
        </a:buClr>
        <a:buFont typeface="Arial" pitchFamily="34" charset="0"/>
        <a:buChar char="•"/>
        <a:defRPr sz="1800" kern="1200">
          <a:solidFill>
            <a:schemeClr val="bg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92BB"/>
        </a:buClr>
        <a:buFont typeface="Arial" pitchFamily="34" charset="0"/>
        <a:buChar char="–"/>
        <a:defRPr sz="1600" kern="1200">
          <a:solidFill>
            <a:srgbClr val="003888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92BB"/>
        </a:buClr>
        <a:buFont typeface="Arial" pitchFamily="34" charset="0"/>
        <a:buChar char="•"/>
        <a:defRPr sz="1400" kern="1200">
          <a:solidFill>
            <a:srgbClr val="003888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8916" y="4011910"/>
            <a:ext cx="6563756" cy="6480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Nathalie Wagner</a:t>
            </a:r>
            <a:endParaRPr lang="en-US" dirty="0"/>
          </a:p>
          <a:p>
            <a:r>
              <a:rPr lang="en-US" dirty="0" smtClean="0"/>
              <a:t>July 23, 2020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9588" y="2715766"/>
            <a:ext cx="6593084" cy="1167864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Trifarotene Cream (AKLIEF</a:t>
            </a:r>
            <a:r>
              <a:rPr lang="en-US" sz="2400" baseline="30000" dirty="0">
                <a:solidFill>
                  <a:schemeClr val="accent1"/>
                </a:solidFill>
              </a:rPr>
              <a:t>®</a:t>
            </a:r>
            <a:r>
              <a:rPr lang="en-US" sz="2400" dirty="0">
                <a:solidFill>
                  <a:schemeClr val="accent1"/>
                </a:solidFill>
              </a:rPr>
              <a:t>): </a:t>
            </a:r>
            <a:r>
              <a:rPr lang="en-US" sz="2400" dirty="0" smtClean="0">
                <a:solidFill>
                  <a:schemeClr val="accent1"/>
                </a:solidFill>
              </a:rPr>
              <a:t>Formulation </a:t>
            </a:r>
            <a:r>
              <a:rPr lang="en-US" sz="2400" dirty="0">
                <a:solidFill>
                  <a:schemeClr val="accent1"/>
                </a:solidFill>
              </a:rPr>
              <a:t>screening from </a:t>
            </a:r>
            <a:r>
              <a:rPr lang="en-US" sz="2400" i="1" dirty="0">
                <a:solidFill>
                  <a:schemeClr val="accent1"/>
                </a:solidFill>
              </a:rPr>
              <a:t>in vitro </a:t>
            </a:r>
            <a:r>
              <a:rPr lang="en-US" sz="2400" dirty="0">
                <a:solidFill>
                  <a:schemeClr val="accent1"/>
                </a:solidFill>
              </a:rPr>
              <a:t>Permeation Testing to Clinical studies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84" y="1009107"/>
            <a:ext cx="1359095" cy="16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5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PK study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3775703"/>
              </p:ext>
            </p:extLst>
          </p:nvPr>
        </p:nvGraphicFramePr>
        <p:xfrm>
          <a:off x="683568" y="1744104"/>
          <a:ext cx="7848872" cy="1152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323528" y="805832"/>
            <a:ext cx="8568952" cy="4142182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bg2"/>
              </a:buClr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92BB"/>
              </a:buClr>
              <a:buFont typeface="Arial" pitchFamily="34" charset="0"/>
              <a:buChar char="–"/>
              <a:defRPr sz="1600" kern="1200">
                <a:solidFill>
                  <a:srgbClr val="0038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92BB"/>
              </a:buClr>
              <a:buFont typeface="Arial" pitchFamily="34" charset="0"/>
              <a:buChar char="•"/>
              <a:defRPr sz="1400" kern="1200">
                <a:solidFill>
                  <a:srgbClr val="0038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Study design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Healthy volunteers</a:t>
            </a:r>
          </a:p>
          <a:p>
            <a:pPr lvl="1"/>
            <a:r>
              <a:rPr lang="en-US" dirty="0" smtClean="0"/>
              <a:t>10 subjects per cohort: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Application </a:t>
            </a:r>
            <a:r>
              <a:rPr lang="en-US" dirty="0"/>
              <a:t>once daily on the face, back and chest </a:t>
            </a:r>
            <a:r>
              <a:rPr lang="en-US" dirty="0" smtClean="0"/>
              <a:t>for </a:t>
            </a:r>
            <a:r>
              <a:rPr lang="en-US" dirty="0"/>
              <a:t>29 </a:t>
            </a:r>
            <a:r>
              <a:rPr lang="en-US" dirty="0" smtClean="0"/>
              <a:t>days</a:t>
            </a:r>
            <a:endParaRPr lang="en-US" dirty="0"/>
          </a:p>
          <a:p>
            <a:pPr lvl="1"/>
            <a:r>
              <a:rPr lang="en-US" dirty="0" smtClean="0"/>
              <a:t>2 </a:t>
            </a:r>
            <a:r>
              <a:rPr lang="en-US" dirty="0"/>
              <a:t>mg/cm</a:t>
            </a:r>
            <a:r>
              <a:rPr lang="en-US" baseline="30000" dirty="0"/>
              <a:t>2</a:t>
            </a:r>
            <a:r>
              <a:rPr lang="en-US" dirty="0"/>
              <a:t> on a fixed surface area </a:t>
            </a:r>
          </a:p>
          <a:p>
            <a:pPr lvl="1"/>
            <a:r>
              <a:rPr lang="en-US" dirty="0"/>
              <a:t>All applications </a:t>
            </a:r>
            <a:r>
              <a:rPr lang="en-US" dirty="0" smtClean="0"/>
              <a:t>performed under controlled conditions</a:t>
            </a:r>
          </a:p>
          <a:p>
            <a:pPr lvl="1"/>
            <a:endParaRPr lang="en-US" dirty="0"/>
          </a:p>
          <a:p>
            <a:r>
              <a:rPr lang="en-US" dirty="0" smtClean="0"/>
              <a:t> PK assessments</a:t>
            </a:r>
          </a:p>
          <a:p>
            <a:pPr lvl="1"/>
            <a:r>
              <a:rPr lang="en-US" dirty="0" smtClean="0"/>
              <a:t>Plasma samples at days 1, 5, 15 and 29</a:t>
            </a:r>
          </a:p>
          <a:p>
            <a:pPr lvl="1"/>
            <a:r>
              <a:rPr lang="en-US" dirty="0" smtClean="0"/>
              <a:t>Tape stripping and Skin biopsies at day 5 </a:t>
            </a:r>
          </a:p>
        </p:txBody>
      </p:sp>
    </p:spTree>
    <p:extLst>
      <p:ext uri="{BB962C8B-B14F-4D97-AF65-F5344CB8AC3E}">
        <p14:creationId xmlns:p14="http://schemas.microsoft.com/office/powerpoint/2010/main" val="290300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105852"/>
              </p:ext>
            </p:extLst>
          </p:nvPr>
        </p:nvGraphicFramePr>
        <p:xfrm>
          <a:off x="4139952" y="843556"/>
          <a:ext cx="4836914" cy="3870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843557"/>
            <a:ext cx="4104456" cy="40327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bg2"/>
              </a:buClr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92BB"/>
              </a:buClr>
              <a:buFont typeface="Arial" pitchFamily="34" charset="0"/>
              <a:buChar char="–"/>
              <a:defRPr sz="1600" kern="1200">
                <a:solidFill>
                  <a:srgbClr val="0038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92BB"/>
              </a:buClr>
              <a:buFont typeface="Arial" pitchFamily="34" charset="0"/>
              <a:buChar char="•"/>
              <a:defRPr sz="1400" kern="1200">
                <a:solidFill>
                  <a:srgbClr val="0038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smtClean="0"/>
              <a:t>Results </a:t>
            </a:r>
            <a:r>
              <a:rPr lang="en-US" sz="2000" b="1" i="1" dirty="0" smtClean="0"/>
              <a:t>in vivo Skin penetration </a:t>
            </a:r>
            <a:r>
              <a:rPr lang="en-US" sz="2000" b="1" dirty="0" smtClean="0"/>
              <a:t>(Day 5)</a:t>
            </a:r>
          </a:p>
          <a:p>
            <a:pPr marL="0" indent="0">
              <a:buFont typeface="Arial" pitchFamily="34" charset="0"/>
              <a:buNone/>
            </a:pPr>
            <a:endParaRPr lang="en-US" sz="1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Formulation effect on the total skin penetration</a:t>
            </a:r>
          </a:p>
          <a:p>
            <a:pPr lvl="1"/>
            <a:r>
              <a:rPr lang="en-US" sz="1600" dirty="0" smtClean="0"/>
              <a:t>Gel : 	</a:t>
            </a:r>
            <a:r>
              <a:rPr lang="fr-FR" sz="1600" dirty="0" smtClean="0"/>
              <a:t>6 </a:t>
            </a:r>
            <a:r>
              <a:rPr lang="fr-FR" sz="1600" dirty="0"/>
              <a:t>± </a:t>
            </a:r>
            <a:r>
              <a:rPr lang="fr-FR" sz="1600" dirty="0" smtClean="0"/>
              <a:t>2.6  </a:t>
            </a:r>
            <a:r>
              <a:rPr lang="fr-FR" sz="1600" dirty="0" err="1" smtClean="0"/>
              <a:t>ng</a:t>
            </a:r>
            <a:r>
              <a:rPr lang="fr-FR" sz="1600" dirty="0" smtClean="0"/>
              <a:t>/cm</a:t>
            </a:r>
            <a:r>
              <a:rPr lang="fr-FR" sz="1600" baseline="30000" dirty="0" smtClean="0"/>
              <a:t>2</a:t>
            </a:r>
            <a:br>
              <a:rPr lang="fr-FR" sz="1600" baseline="30000" dirty="0" smtClean="0"/>
            </a:br>
            <a:endParaRPr lang="fr-FR" sz="1600" baseline="30000" dirty="0" smtClean="0"/>
          </a:p>
          <a:p>
            <a:pPr lvl="1"/>
            <a:r>
              <a:rPr lang="en-US" sz="1600" dirty="0"/>
              <a:t>Cream A : 	2 ± 1.6 ng/cm</a:t>
            </a:r>
            <a:r>
              <a:rPr lang="en-US" sz="1600" baseline="30000" dirty="0"/>
              <a:t>2</a:t>
            </a:r>
          </a:p>
          <a:p>
            <a:pPr lvl="2"/>
            <a:r>
              <a:rPr lang="en-US" sz="1400" dirty="0"/>
              <a:t>Significant different skin </a:t>
            </a:r>
            <a:r>
              <a:rPr lang="en-US" sz="1400" dirty="0" smtClean="0"/>
              <a:t>penetration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b="1" dirty="0" smtClean="0"/>
              <a:t>3.0 </a:t>
            </a:r>
            <a:r>
              <a:rPr lang="en-US" sz="1400" b="1" dirty="0"/>
              <a:t>fold </a:t>
            </a:r>
            <a:r>
              <a:rPr lang="en-US" sz="1400" b="1" dirty="0" smtClean="0"/>
              <a:t>lower </a:t>
            </a:r>
            <a:r>
              <a:rPr lang="en-US" sz="1400" dirty="0" smtClean="0"/>
              <a:t>than Gel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b="1" dirty="0" smtClean="0"/>
              <a:t>2.4 </a:t>
            </a:r>
            <a:r>
              <a:rPr lang="en-US" sz="1400" b="1" dirty="0"/>
              <a:t>fold </a:t>
            </a:r>
            <a:r>
              <a:rPr lang="en-US" sz="1400" b="1" dirty="0" smtClean="0"/>
              <a:t>lower </a:t>
            </a:r>
            <a:r>
              <a:rPr lang="en-US" sz="1400" dirty="0" smtClean="0"/>
              <a:t>than cream B</a:t>
            </a:r>
            <a:br>
              <a:rPr lang="en-US" sz="1400" dirty="0" smtClean="0"/>
            </a:br>
            <a:endParaRPr lang="en-US" sz="1400" dirty="0"/>
          </a:p>
          <a:p>
            <a:pPr lvl="1"/>
            <a:r>
              <a:rPr lang="en-US" sz="1600" dirty="0" smtClean="0"/>
              <a:t>Cream B : 	5 ± 2.7 </a:t>
            </a:r>
            <a:r>
              <a:rPr lang="fr-FR" sz="1600" dirty="0" err="1" smtClean="0"/>
              <a:t>ng</a:t>
            </a:r>
            <a:r>
              <a:rPr lang="fr-FR" sz="1600" dirty="0" smtClean="0"/>
              <a:t>/cm</a:t>
            </a:r>
            <a:r>
              <a:rPr lang="fr-FR" sz="1600" baseline="30000" dirty="0" smtClean="0"/>
              <a:t>2</a:t>
            </a:r>
          </a:p>
          <a:p>
            <a:pPr lvl="2"/>
            <a:r>
              <a:rPr lang="en-US" sz="1400" dirty="0" smtClean="0"/>
              <a:t>No significant difference versus Gel </a:t>
            </a:r>
          </a:p>
          <a:p>
            <a:pPr marL="857250" lvl="2" indent="0">
              <a:buNone/>
            </a:pPr>
            <a:endParaRPr lang="en-US" sz="1100" b="1" dirty="0" smtClean="0"/>
          </a:p>
          <a:p>
            <a:pPr lvl="1"/>
            <a:endParaRPr lang="fr-FR" sz="1400" baseline="300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PK study</a:t>
            </a:r>
          </a:p>
        </p:txBody>
      </p:sp>
    </p:spTree>
    <p:extLst>
      <p:ext uri="{BB962C8B-B14F-4D97-AF65-F5344CB8AC3E}">
        <p14:creationId xmlns:p14="http://schemas.microsoft.com/office/powerpoint/2010/main" val="372286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251520" y="915566"/>
            <a:ext cx="3816425" cy="37444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bg2"/>
              </a:buClr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92BB"/>
              </a:buClr>
              <a:buFont typeface="Arial" pitchFamily="34" charset="0"/>
              <a:buChar char="–"/>
              <a:defRPr sz="1600" kern="1200">
                <a:solidFill>
                  <a:srgbClr val="0038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92BB"/>
              </a:buClr>
              <a:buFont typeface="Arial" pitchFamily="34" charset="0"/>
              <a:buChar char="•"/>
              <a:defRPr sz="1400" kern="1200">
                <a:solidFill>
                  <a:srgbClr val="0038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Results (Day 5)</a:t>
            </a:r>
            <a:endParaRPr lang="en-US" sz="2000" b="1" dirty="0"/>
          </a:p>
          <a:p>
            <a:endParaRPr lang="en-US" sz="1800" dirty="0" smtClean="0"/>
          </a:p>
          <a:p>
            <a:r>
              <a:rPr lang="en-US" sz="1800" dirty="0" smtClean="0"/>
              <a:t>Skin distribution:  No clear Formulation effects </a:t>
            </a:r>
            <a:r>
              <a:rPr lang="en-US" sz="1800" dirty="0"/>
              <a:t>on the </a:t>
            </a:r>
            <a:r>
              <a:rPr lang="en-US" sz="1800" dirty="0" smtClean="0"/>
              <a:t>skin distribution</a:t>
            </a:r>
          </a:p>
          <a:p>
            <a:pPr lvl="1"/>
            <a:r>
              <a:rPr lang="en-US" sz="1400" dirty="0" smtClean="0"/>
              <a:t>Exponential skin distribution</a:t>
            </a:r>
          </a:p>
          <a:p>
            <a:pPr lvl="1"/>
            <a:r>
              <a:rPr lang="en-US" sz="1400" dirty="0" smtClean="0"/>
              <a:t>Trifarotene is mainly distributed in the </a:t>
            </a:r>
            <a:r>
              <a:rPr lang="en-US" sz="1400" i="1" dirty="0" smtClean="0"/>
              <a:t>stratum </a:t>
            </a:r>
            <a:r>
              <a:rPr lang="en-US" sz="1400" i="1" dirty="0" err="1" smtClean="0"/>
              <a:t>corneum</a:t>
            </a:r>
            <a:r>
              <a:rPr lang="en-US" sz="1400" i="1" dirty="0" smtClean="0"/>
              <a:t> </a:t>
            </a:r>
          </a:p>
          <a:p>
            <a:pPr lvl="2"/>
            <a:r>
              <a:rPr lang="en-US" sz="1200" dirty="0" smtClean="0"/>
              <a:t>60 to 80 % of the total quantity of Trifarotene recovered in skin</a:t>
            </a:r>
          </a:p>
          <a:p>
            <a:pPr lvl="2"/>
            <a:endParaRPr lang="en-US" sz="1200" dirty="0" smtClean="0"/>
          </a:p>
          <a:p>
            <a:r>
              <a:rPr lang="en-US" sz="1800" dirty="0"/>
              <a:t>Plasma concentrations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≤ </a:t>
            </a:r>
            <a:r>
              <a:rPr lang="en-US" sz="1800" dirty="0"/>
              <a:t>10 </a:t>
            </a:r>
            <a:r>
              <a:rPr lang="en-US" sz="1800" dirty="0" err="1"/>
              <a:t>pg</a:t>
            </a:r>
            <a:r>
              <a:rPr lang="en-US" sz="1800" dirty="0"/>
              <a:t>/mL for the 3 formulations</a:t>
            </a:r>
          </a:p>
          <a:p>
            <a:pPr lvl="2"/>
            <a:endParaRPr lang="en-US" sz="1200" dirty="0"/>
          </a:p>
          <a:p>
            <a:pPr lvl="2"/>
            <a:endParaRPr lang="en-US" sz="1200" dirty="0" smtClean="0"/>
          </a:p>
          <a:p>
            <a:pPr lvl="2"/>
            <a:endParaRPr lang="en-US" sz="1200" dirty="0"/>
          </a:p>
          <a:p>
            <a:endParaRPr lang="en-US" sz="1800" dirty="0" smtClean="0"/>
          </a:p>
          <a:p>
            <a:pPr lvl="2"/>
            <a:endParaRPr lang="en-US" sz="1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PK study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703144"/>
              </p:ext>
            </p:extLst>
          </p:nvPr>
        </p:nvGraphicFramePr>
        <p:xfrm>
          <a:off x="4283968" y="915566"/>
          <a:ext cx="4548882" cy="3870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34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 vitro </a:t>
            </a:r>
            <a:r>
              <a:rPr lang="en-US" dirty="0" smtClean="0"/>
              <a:t>versus clinical studies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264081"/>
              </p:ext>
            </p:extLst>
          </p:nvPr>
        </p:nvGraphicFramePr>
        <p:xfrm>
          <a:off x="251520" y="967864"/>
          <a:ext cx="3960439" cy="321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55429"/>
              </p:ext>
            </p:extLst>
          </p:nvPr>
        </p:nvGraphicFramePr>
        <p:xfrm>
          <a:off x="4499992" y="915566"/>
          <a:ext cx="4206996" cy="3186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755577" y="3579862"/>
            <a:ext cx="288032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251521" y="4182928"/>
            <a:ext cx="8412038" cy="666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bg2"/>
              </a:buClr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92BB"/>
              </a:buClr>
              <a:buFont typeface="Arial" pitchFamily="34" charset="0"/>
              <a:buChar char="–"/>
              <a:defRPr sz="1600" kern="1200">
                <a:solidFill>
                  <a:srgbClr val="0038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92BB"/>
              </a:buClr>
              <a:buFont typeface="Arial" pitchFamily="34" charset="0"/>
              <a:buChar char="•"/>
              <a:defRPr sz="1400" kern="1200">
                <a:solidFill>
                  <a:srgbClr val="0038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Predictive value of the IVPT for skin distribution, formulation ranking and total quantities recovered in the skin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436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426" y="897564"/>
            <a:ext cx="8700070" cy="3834426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Selection PK tool kit</a:t>
            </a:r>
          </a:p>
          <a:p>
            <a:pPr lvl="1"/>
            <a:r>
              <a:rPr lang="en-US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 vitro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skin permeation studies  (IVPT)</a:t>
            </a:r>
          </a:p>
          <a:p>
            <a:pPr lvl="1"/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Clinical phase 1 PK study in healthy volunteers </a:t>
            </a:r>
          </a:p>
          <a:p>
            <a:r>
              <a:rPr lang="en-US" dirty="0"/>
              <a:t>Clinical proof of efficacy studies in subject with acne </a:t>
            </a:r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Trifarotene : From POC to the to-be-marketed formulation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3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</a:t>
            </a:r>
            <a:r>
              <a:rPr lang="en-US" dirty="0" smtClean="0"/>
              <a:t>proof of efficacy studies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0528" y="843558"/>
            <a:ext cx="8569944" cy="3888432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bg2"/>
              </a:buClr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92BB"/>
              </a:buClr>
              <a:buFont typeface="Arial" pitchFamily="34" charset="0"/>
              <a:buChar char="–"/>
              <a:defRPr sz="1600" kern="1200">
                <a:solidFill>
                  <a:srgbClr val="0038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92BB"/>
              </a:buClr>
              <a:buFont typeface="Arial" pitchFamily="34" charset="0"/>
              <a:buChar char="•"/>
              <a:defRPr sz="1400" kern="1200">
                <a:solidFill>
                  <a:srgbClr val="0038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Patients with</a:t>
            </a:r>
            <a:r>
              <a:rPr lang="en-US" dirty="0"/>
              <a:t> moderate to severe acne vulgaris </a:t>
            </a:r>
            <a:endParaRPr lang="en-US" dirty="0" smtClean="0"/>
          </a:p>
          <a:p>
            <a:pPr lvl="1"/>
            <a:r>
              <a:rPr lang="en-US" i="1" dirty="0" smtClean="0"/>
              <a:t>ca</a:t>
            </a:r>
            <a:r>
              <a:rPr lang="en-US" dirty="0" smtClean="0"/>
              <a:t> 20 patients per group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2 studies: </a:t>
            </a:r>
          </a:p>
          <a:p>
            <a:pPr lvl="1"/>
            <a:r>
              <a:rPr lang="en-US" dirty="0" smtClean="0"/>
              <a:t>Intra individual (split face) comparison </a:t>
            </a:r>
          </a:p>
          <a:p>
            <a:pPr lvl="1"/>
            <a:r>
              <a:rPr lang="en-US" dirty="0" smtClean="0"/>
              <a:t>Study #1:</a:t>
            </a:r>
          </a:p>
          <a:p>
            <a:pPr lvl="2"/>
            <a:r>
              <a:rPr lang="en-US" dirty="0" smtClean="0"/>
              <a:t>Gel </a:t>
            </a:r>
            <a:r>
              <a:rPr lang="en-US" i="1" dirty="0" smtClean="0"/>
              <a:t>versus</a:t>
            </a:r>
            <a:r>
              <a:rPr lang="en-US" dirty="0" smtClean="0"/>
              <a:t> vehicle</a:t>
            </a:r>
          </a:p>
          <a:p>
            <a:pPr lvl="2"/>
            <a:r>
              <a:rPr lang="en-US" dirty="0" smtClean="0"/>
              <a:t>Cream A </a:t>
            </a:r>
            <a:r>
              <a:rPr lang="en-US" i="1" dirty="0" smtClean="0"/>
              <a:t>versus </a:t>
            </a:r>
            <a:r>
              <a:rPr lang="en-US" dirty="0" smtClean="0"/>
              <a:t>vehicle</a:t>
            </a:r>
          </a:p>
          <a:p>
            <a:pPr lvl="1"/>
            <a:r>
              <a:rPr lang="en-US" dirty="0" smtClean="0"/>
              <a:t>Study #2:</a:t>
            </a:r>
          </a:p>
          <a:p>
            <a:pPr lvl="2"/>
            <a:r>
              <a:rPr lang="en-US" dirty="0" smtClean="0"/>
              <a:t>Gel </a:t>
            </a:r>
            <a:r>
              <a:rPr lang="en-US" i="1" dirty="0" smtClean="0"/>
              <a:t>versus</a:t>
            </a:r>
            <a:r>
              <a:rPr lang="en-US" dirty="0" smtClean="0"/>
              <a:t> vehicle </a:t>
            </a:r>
            <a:endParaRPr lang="en-US" dirty="0"/>
          </a:p>
          <a:p>
            <a:pPr lvl="2"/>
            <a:r>
              <a:rPr lang="en-US" dirty="0" smtClean="0"/>
              <a:t>Cream B </a:t>
            </a:r>
            <a:r>
              <a:rPr lang="en-US" i="1" dirty="0" smtClean="0"/>
              <a:t>versus</a:t>
            </a:r>
            <a:r>
              <a:rPr lang="en-US" dirty="0" smtClean="0"/>
              <a:t> vehicle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4 weeks once daily application under controlled conditions (2 mg/cm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endParaRPr lang="en-US" sz="2500" dirty="0">
              <a:solidFill>
                <a:schemeClr val="tx2"/>
              </a:solidFill>
            </a:endParaRPr>
          </a:p>
          <a:p>
            <a:r>
              <a:rPr lang="en-US" sz="2500" dirty="0"/>
              <a:t>Primary clinical </a:t>
            </a:r>
            <a:r>
              <a:rPr lang="en-US" sz="2500" dirty="0" smtClean="0"/>
              <a:t>endpoint</a:t>
            </a:r>
          </a:p>
          <a:p>
            <a:pPr lvl="1"/>
            <a:r>
              <a:rPr lang="en-US" sz="2100" dirty="0"/>
              <a:t>Total acne lesion count and percent reduction </a:t>
            </a:r>
            <a:r>
              <a:rPr lang="en-US" sz="2100" dirty="0" smtClean="0"/>
              <a:t>of lesion count at week 4</a:t>
            </a:r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393673" y="1635646"/>
            <a:ext cx="1490695" cy="1512168"/>
            <a:chOff x="6444208" y="1743658"/>
            <a:chExt cx="1490695" cy="1512168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1851670"/>
              <a:ext cx="1490695" cy="1296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7236296" y="1743658"/>
              <a:ext cx="31303" cy="1512168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3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proof of efficacy studies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884855"/>
              </p:ext>
            </p:extLst>
          </p:nvPr>
        </p:nvGraphicFramePr>
        <p:xfrm>
          <a:off x="142154" y="962837"/>
          <a:ext cx="4045325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08173" y="1347614"/>
            <a:ext cx="7665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accent1"/>
                </a:solidFill>
              </a:rPr>
              <a:t>45 %</a:t>
            </a:r>
          </a:p>
          <a:p>
            <a:r>
              <a:rPr lang="en-US" sz="1100" b="1" dirty="0" smtClean="0">
                <a:solidFill>
                  <a:schemeClr val="accent1"/>
                </a:solidFill>
              </a:rPr>
              <a:t>p = 0.09*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08173" y="2330989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accent1"/>
                </a:solidFill>
              </a:rPr>
              <a:t>33%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9325275"/>
              </p:ext>
            </p:extLst>
          </p:nvPr>
        </p:nvGraphicFramePr>
        <p:xfrm>
          <a:off x="4481138" y="890829"/>
          <a:ext cx="417646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323528" y="4153933"/>
            <a:ext cx="8496944" cy="714918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bg2"/>
              </a:buClr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92BB"/>
              </a:buClr>
              <a:buFont typeface="Arial" pitchFamily="34" charset="0"/>
              <a:buChar char="–"/>
              <a:defRPr sz="1600" kern="1200">
                <a:solidFill>
                  <a:srgbClr val="0038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92BB"/>
              </a:buClr>
              <a:buFont typeface="Arial" pitchFamily="34" charset="0"/>
              <a:buChar char="•"/>
              <a:defRPr sz="1400" kern="1200">
                <a:solidFill>
                  <a:srgbClr val="0038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3000"/>
              </a:lnSpc>
              <a:buFont typeface="Wingdings" panose="05000000000000000000" pitchFamily="2" charset="2"/>
              <a:buChar char="Ø"/>
            </a:pPr>
            <a:r>
              <a:rPr lang="en-US" sz="2600" dirty="0"/>
              <a:t>Trifarotene Gel showed </a:t>
            </a:r>
            <a:r>
              <a:rPr lang="en-US" sz="2600" dirty="0" smtClean="0"/>
              <a:t>significantly different efficacy compared </a:t>
            </a:r>
            <a:r>
              <a:rPr lang="en-US" sz="2600" dirty="0"/>
              <a:t>to its vehicle for % reduction </a:t>
            </a:r>
            <a:r>
              <a:rPr lang="en-US" sz="2600" dirty="0" smtClean="0"/>
              <a:t>in total </a:t>
            </a:r>
            <a:r>
              <a:rPr lang="en-US" sz="2600" dirty="0"/>
              <a:t>lesion count in the </a:t>
            </a:r>
            <a:r>
              <a:rPr lang="en-US" sz="2600" dirty="0" smtClean="0"/>
              <a:t>two </a:t>
            </a:r>
            <a:r>
              <a:rPr lang="en-US" sz="2600" dirty="0"/>
              <a:t>studies 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23528" y="915566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Study #1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8491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proof of efficacy studies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4555" y="1563638"/>
            <a:ext cx="5052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accent2"/>
                </a:solidFill>
              </a:rPr>
              <a:t>38 %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5895" y="2407264"/>
            <a:ext cx="78258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accent2"/>
                </a:solidFill>
              </a:rPr>
              <a:t>25 %</a:t>
            </a:r>
          </a:p>
          <a:p>
            <a:pPr algn="ctr"/>
            <a:r>
              <a:rPr lang="en-US" sz="1100" b="1" dirty="0">
                <a:solidFill>
                  <a:schemeClr val="accent2"/>
                </a:solidFill>
              </a:rPr>
              <a:t>p = </a:t>
            </a:r>
            <a:r>
              <a:rPr lang="en-US" sz="1100" b="1" dirty="0" smtClean="0">
                <a:solidFill>
                  <a:schemeClr val="accent2"/>
                </a:solidFill>
              </a:rPr>
              <a:t>0.579</a:t>
            </a:r>
            <a:endParaRPr lang="en-US" sz="1100" b="1" dirty="0">
              <a:solidFill>
                <a:schemeClr val="accent2"/>
              </a:solidFill>
            </a:endParaRPr>
          </a:p>
          <a:p>
            <a:pPr algn="ctr"/>
            <a:endParaRPr lang="en-US" sz="1100" b="1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8324820"/>
              </p:ext>
            </p:extLst>
          </p:nvPr>
        </p:nvGraphicFramePr>
        <p:xfrm>
          <a:off x="33357" y="927108"/>
          <a:ext cx="431512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620227"/>
              </p:ext>
            </p:extLst>
          </p:nvPr>
        </p:nvGraphicFramePr>
        <p:xfrm>
          <a:off x="4348480" y="9271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251520" y="3873056"/>
            <a:ext cx="8784976" cy="930942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bg2"/>
              </a:buClr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92BB"/>
              </a:buClr>
              <a:buFont typeface="Arial" pitchFamily="34" charset="0"/>
              <a:buChar char="–"/>
              <a:defRPr sz="1600" kern="1200">
                <a:solidFill>
                  <a:srgbClr val="0038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92BB"/>
              </a:buClr>
              <a:buFont typeface="Arial" pitchFamily="34" charset="0"/>
              <a:buChar char="•"/>
              <a:defRPr sz="1400" kern="1200">
                <a:solidFill>
                  <a:srgbClr val="0038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3000"/>
              </a:lnSpc>
              <a:buNone/>
            </a:pPr>
            <a:r>
              <a:rPr lang="en-US" sz="2600" dirty="0" smtClean="0"/>
              <a:t>% of reduction in total lesion count </a:t>
            </a:r>
          </a:p>
          <a:p>
            <a:pPr>
              <a:lnSpc>
                <a:spcPct val="133000"/>
              </a:lnSpc>
              <a:buFont typeface="Wingdings" panose="05000000000000000000" pitchFamily="2" charset="2"/>
              <a:buChar char="Ø"/>
            </a:pPr>
            <a:r>
              <a:rPr lang="en-US" sz="2600" dirty="0" smtClean="0"/>
              <a:t>Cream A </a:t>
            </a:r>
            <a:r>
              <a:rPr lang="en-US" sz="2600" dirty="0"/>
              <a:t>showed </a:t>
            </a:r>
            <a:r>
              <a:rPr lang="en-US" sz="2600" dirty="0" smtClean="0"/>
              <a:t>no significant difference compared </a:t>
            </a:r>
            <a:r>
              <a:rPr lang="en-US" sz="2600" dirty="0"/>
              <a:t>to its vehicle </a:t>
            </a:r>
            <a:endParaRPr lang="en-US" sz="2600" dirty="0" smtClean="0"/>
          </a:p>
          <a:p>
            <a:pPr>
              <a:lnSpc>
                <a:spcPct val="133000"/>
              </a:lnSpc>
              <a:buFont typeface="Wingdings" panose="05000000000000000000" pitchFamily="2" charset="2"/>
              <a:buChar char="Ø"/>
            </a:pPr>
            <a:r>
              <a:rPr lang="en-US" sz="2600" dirty="0" smtClean="0"/>
              <a:t>Cream B showed significantly </a:t>
            </a:r>
            <a:r>
              <a:rPr lang="en-US" sz="2600" dirty="0"/>
              <a:t>better results compared to its vehicle </a:t>
            </a:r>
            <a:endParaRPr lang="en-US" sz="2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644008" y="800150"/>
            <a:ext cx="7168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Study #2</a:t>
            </a:r>
            <a:endParaRPr lang="en-US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794379"/>
            <a:ext cx="7168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Study #1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15743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223" y="843558"/>
            <a:ext cx="8623553" cy="3888432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 smtClean="0"/>
              <a:t>IVPT was used as formulation screening tool to </a:t>
            </a:r>
            <a:r>
              <a:rPr lang="en-US" sz="2600" dirty="0"/>
              <a:t>compare the skin penetration of trifarotene from different </a:t>
            </a:r>
            <a:r>
              <a:rPr lang="en-US" sz="2600" dirty="0" smtClean="0"/>
              <a:t>creams </a:t>
            </a:r>
            <a:r>
              <a:rPr lang="en-US" sz="2600" i="1" dirty="0" smtClean="0"/>
              <a:t>versus</a:t>
            </a:r>
            <a:r>
              <a:rPr lang="en-US" sz="2600" dirty="0" smtClean="0"/>
              <a:t> </a:t>
            </a:r>
            <a:r>
              <a:rPr lang="en-US" sz="2600" dirty="0"/>
              <a:t>the </a:t>
            </a:r>
            <a:r>
              <a:rPr lang="en-US" sz="2600" dirty="0" smtClean="0"/>
              <a:t>gel </a:t>
            </a:r>
            <a:r>
              <a:rPr lang="en-US" sz="2600" dirty="0"/>
              <a:t>used in the positive POC </a:t>
            </a:r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/>
              <a:t>Clinical PK data in Healthy Volunteers were used to confirm the formulation ranking from IVPT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Clinica</a:t>
            </a:r>
            <a:r>
              <a:rPr lang="en-US" sz="2600" dirty="0"/>
              <a:t>l</a:t>
            </a:r>
            <a:r>
              <a:rPr lang="en-US" sz="2600" dirty="0" smtClean="0"/>
              <a:t> </a:t>
            </a:r>
            <a:r>
              <a:rPr lang="en-US" sz="2600" dirty="0"/>
              <a:t>data </a:t>
            </a:r>
            <a:r>
              <a:rPr lang="en-US" sz="2600" dirty="0" smtClean="0"/>
              <a:t>in </a:t>
            </a:r>
            <a:r>
              <a:rPr lang="en-US" sz="2600" dirty="0"/>
              <a:t>patients with </a:t>
            </a:r>
            <a:r>
              <a:rPr lang="en-US" sz="2600" dirty="0" smtClean="0"/>
              <a:t>moderate-to-severe acne were used to assess the clinical use conditions </a:t>
            </a:r>
          </a:p>
          <a:p>
            <a:pPr lvl="1"/>
            <a:r>
              <a:rPr lang="en-US" sz="2300" b="1" dirty="0" smtClean="0"/>
              <a:t>PK data (blood sample)</a:t>
            </a:r>
            <a:r>
              <a:rPr lang="en-US" sz="2300" dirty="0" smtClean="0"/>
              <a:t>: </a:t>
            </a:r>
            <a:r>
              <a:rPr lang="en-US" sz="2300" dirty="0" err="1" smtClean="0"/>
              <a:t>Lesional</a:t>
            </a:r>
            <a:r>
              <a:rPr lang="en-US" sz="2300" dirty="0" smtClean="0"/>
              <a:t> skin </a:t>
            </a:r>
            <a:r>
              <a:rPr lang="en-US" sz="2300" dirty="0"/>
              <a:t>is physiologically different </a:t>
            </a:r>
            <a:r>
              <a:rPr lang="en-US" sz="2300" dirty="0" smtClean="0"/>
              <a:t>from normal skin and might impact PK profile</a:t>
            </a:r>
          </a:p>
          <a:p>
            <a:pPr lvl="1"/>
            <a:r>
              <a:rPr lang="en-US" sz="2300" b="1" dirty="0" smtClean="0"/>
              <a:t>Efficacy data</a:t>
            </a:r>
            <a:r>
              <a:rPr lang="en-US" sz="2300" dirty="0" smtClean="0"/>
              <a:t>: To </a:t>
            </a:r>
            <a:r>
              <a:rPr lang="en-US" sz="2300" dirty="0"/>
              <a:t>confirm the outcome of the POC with the </a:t>
            </a:r>
            <a:r>
              <a:rPr lang="en-US" sz="2300" dirty="0" smtClean="0"/>
              <a:t>To-Be-Marketed formulation</a:t>
            </a:r>
          </a:p>
          <a:p>
            <a:pPr lvl="1"/>
            <a:endParaRPr lang="en-US" sz="23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/>
              <a:t>Cream B (AKLIEF</a:t>
            </a:r>
            <a:r>
              <a:rPr lang="en-US" sz="2600" baseline="30000" dirty="0"/>
              <a:t>®</a:t>
            </a:r>
            <a:r>
              <a:rPr lang="en-US" sz="2600" dirty="0"/>
              <a:t> </a:t>
            </a:r>
            <a:r>
              <a:rPr lang="en-US" sz="2600" dirty="0" smtClean="0"/>
              <a:t>Cream</a:t>
            </a:r>
            <a:r>
              <a:rPr lang="en-US" sz="2600" dirty="0"/>
              <a:t>, 0.005</a:t>
            </a:r>
            <a:r>
              <a:rPr lang="en-US" sz="2600" dirty="0" smtClean="0"/>
              <a:t>%): Formulation </a:t>
            </a:r>
            <a:r>
              <a:rPr lang="en-US" sz="2600" dirty="0"/>
              <a:t>that delivers the right exposure at the target site of action without compromising patient safety</a:t>
            </a:r>
          </a:p>
          <a:p>
            <a:endParaRPr lang="en-US" sz="2600" dirty="0"/>
          </a:p>
          <a:p>
            <a:endParaRPr lang="en-US" sz="26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72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843558"/>
            <a:ext cx="8712968" cy="410445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IVPT powerful tool for </a:t>
            </a:r>
          </a:p>
          <a:p>
            <a:pPr lvl="1"/>
            <a:r>
              <a:rPr lang="en-US" dirty="0" smtClean="0"/>
              <a:t>Formulation screening </a:t>
            </a:r>
          </a:p>
          <a:p>
            <a:pPr lvl="1"/>
            <a:r>
              <a:rPr lang="en-US" dirty="0" smtClean="0"/>
              <a:t>Prediction of the skin penetration and skin distribution </a:t>
            </a:r>
          </a:p>
          <a:p>
            <a:pPr lvl="1"/>
            <a:r>
              <a:rPr lang="en-US" dirty="0" smtClean="0"/>
              <a:t>PBPK modeling (informative data)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IVPT powerful tool but</a:t>
            </a:r>
          </a:p>
          <a:p>
            <a:pPr lvl="1"/>
            <a:r>
              <a:rPr lang="en-US" dirty="0" smtClean="0"/>
              <a:t>Method should be clinically relevant </a:t>
            </a:r>
          </a:p>
          <a:p>
            <a:pPr lvl="1"/>
            <a:r>
              <a:rPr lang="en-US" dirty="0" smtClean="0"/>
              <a:t>Technical </a:t>
            </a:r>
            <a:r>
              <a:rPr lang="en-US" dirty="0"/>
              <a:t>constraints </a:t>
            </a:r>
            <a:r>
              <a:rPr lang="en-US" dirty="0" smtClean="0"/>
              <a:t>(</a:t>
            </a:r>
            <a:r>
              <a:rPr lang="en-US" dirty="0"/>
              <a:t>skin </a:t>
            </a:r>
            <a:r>
              <a:rPr lang="en-US" dirty="0" smtClean="0"/>
              <a:t>integrity, sink conditions, analytical method, Mass </a:t>
            </a:r>
            <a:r>
              <a:rPr lang="en-US" dirty="0"/>
              <a:t>balance </a:t>
            </a:r>
            <a:r>
              <a:rPr lang="en-US" dirty="0" smtClean="0"/>
              <a:t>,..)</a:t>
            </a:r>
          </a:p>
          <a:p>
            <a:pPr lvl="1"/>
            <a:r>
              <a:rPr lang="en-US" dirty="0" smtClean="0"/>
              <a:t>Dose range to be tested </a:t>
            </a:r>
          </a:p>
          <a:p>
            <a:endParaRPr lang="en-US" dirty="0"/>
          </a:p>
          <a:p>
            <a:r>
              <a:rPr lang="en-US" dirty="0" smtClean="0"/>
              <a:t>Communication between experts is </a:t>
            </a:r>
            <a:r>
              <a:rPr lang="en-US" dirty="0"/>
              <a:t>instrumental </a:t>
            </a:r>
            <a:r>
              <a:rPr lang="en-US" dirty="0" smtClean="0"/>
              <a:t>(formulation, </a:t>
            </a:r>
            <a:r>
              <a:rPr lang="en-US" i="1" dirty="0"/>
              <a:t>in vitro </a:t>
            </a:r>
            <a:r>
              <a:rPr lang="en-US" dirty="0"/>
              <a:t>and </a:t>
            </a:r>
            <a:r>
              <a:rPr lang="en-US" dirty="0" smtClean="0"/>
              <a:t>Clinical)</a:t>
            </a:r>
          </a:p>
          <a:p>
            <a:pPr lvl="1"/>
            <a:r>
              <a:rPr lang="en-US" dirty="0" smtClean="0"/>
              <a:t>Formulation concept and complexity should be acknowledged </a:t>
            </a:r>
          </a:p>
          <a:p>
            <a:pPr lvl="1"/>
            <a:r>
              <a:rPr lang="en-US" dirty="0"/>
              <a:t>Clinical skin PK data are </a:t>
            </a:r>
            <a:r>
              <a:rPr lang="en-US" dirty="0" smtClean="0"/>
              <a:t>needed to </a:t>
            </a:r>
            <a:r>
              <a:rPr lang="en-US" dirty="0"/>
              <a:t>confirm the predictability of </a:t>
            </a:r>
            <a:r>
              <a:rPr lang="en-US" dirty="0" smtClean="0"/>
              <a:t>IVPT and should </a:t>
            </a:r>
            <a:r>
              <a:rPr lang="en-US" dirty="0"/>
              <a:t>be </a:t>
            </a:r>
            <a:r>
              <a:rPr lang="en-US" dirty="0" smtClean="0"/>
              <a:t>generated </a:t>
            </a:r>
            <a:r>
              <a:rPr lang="en-US" dirty="0"/>
              <a:t>at the </a:t>
            </a:r>
            <a:r>
              <a:rPr lang="en-US" dirty="0" smtClean="0"/>
              <a:t>early stage </a:t>
            </a:r>
            <a:r>
              <a:rPr lang="en-US" dirty="0"/>
              <a:t>of the project</a:t>
            </a:r>
          </a:p>
          <a:p>
            <a:pPr lvl="1"/>
            <a:r>
              <a:rPr lang="en-US" dirty="0" smtClean="0"/>
              <a:t>Additional data should be considered, such as efficacy, safety, and skin tolerance</a:t>
            </a:r>
          </a:p>
          <a:p>
            <a:pPr marL="457200" lvl="1" indent="0">
              <a:buNone/>
            </a:pPr>
            <a:r>
              <a:rPr lang="en-US" dirty="0" smtClean="0"/>
              <a:t>  </a:t>
            </a:r>
          </a:p>
          <a:p>
            <a:r>
              <a:rPr lang="en-US" dirty="0" smtClean="0"/>
              <a:t>Caveat : </a:t>
            </a:r>
          </a:p>
          <a:p>
            <a:pPr lvl="1"/>
            <a:r>
              <a:rPr lang="en-US" dirty="0" smtClean="0"/>
              <a:t>What was observed with trifarotene might not be applicable to other NCE or other skin diseases</a:t>
            </a:r>
          </a:p>
          <a:p>
            <a:pPr lvl="1"/>
            <a:r>
              <a:rPr lang="en-US" dirty="0"/>
              <a:t>For </a:t>
            </a:r>
            <a:r>
              <a:rPr lang="en-US" dirty="0" smtClean="0"/>
              <a:t>NCE, </a:t>
            </a:r>
            <a:r>
              <a:rPr lang="en-US" dirty="0"/>
              <a:t>the safety of the to-be-marketed formulation </a:t>
            </a:r>
            <a:r>
              <a:rPr lang="en-US" dirty="0" smtClean="0"/>
              <a:t>must be </a:t>
            </a:r>
            <a:r>
              <a:rPr lang="en-US" dirty="0"/>
              <a:t>confirmed in </a:t>
            </a:r>
            <a:r>
              <a:rPr lang="en-US" dirty="0" smtClean="0"/>
              <a:t>a Maximal </a:t>
            </a:r>
            <a:r>
              <a:rPr lang="en-US" dirty="0"/>
              <a:t>Usage Trial (MUsT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99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6426" y="-27120"/>
            <a:ext cx="8496944" cy="594066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Context </a:t>
            </a:r>
          </a:p>
          <a:p>
            <a:pPr lvl="1"/>
            <a:r>
              <a:rPr lang="en-US" dirty="0" smtClean="0"/>
              <a:t>Why formulation screening was needed?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Selection tool kit</a:t>
            </a:r>
            <a:endParaRPr lang="en-US" dirty="0"/>
          </a:p>
          <a:p>
            <a:pPr lvl="1"/>
            <a:r>
              <a:rPr lang="en-US" i="1" dirty="0"/>
              <a:t>In vitro </a:t>
            </a:r>
            <a:r>
              <a:rPr lang="en-US" dirty="0"/>
              <a:t>skin permeation studies </a:t>
            </a:r>
            <a:r>
              <a:rPr lang="en-US" dirty="0" smtClean="0"/>
              <a:t>(</a:t>
            </a:r>
            <a:r>
              <a:rPr lang="en-US" dirty="0"/>
              <a:t>IVPT)</a:t>
            </a:r>
          </a:p>
          <a:p>
            <a:pPr lvl="1"/>
            <a:r>
              <a:rPr lang="en-US" dirty="0"/>
              <a:t>Clinical phase 1 PK study in </a:t>
            </a:r>
            <a:r>
              <a:rPr lang="en-US" dirty="0" smtClean="0"/>
              <a:t>healthy volunteers </a:t>
            </a:r>
            <a:endParaRPr lang="en-US" dirty="0"/>
          </a:p>
          <a:p>
            <a:pPr lvl="1"/>
            <a:r>
              <a:rPr lang="en-US" dirty="0" smtClean="0"/>
              <a:t>Clinical </a:t>
            </a:r>
            <a:r>
              <a:rPr lang="en-US" dirty="0"/>
              <a:t>proof of efficacy studies in subject with acne 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Conclusion</a:t>
            </a:r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7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A6DF0-2FBC-4ACD-AA34-D6F17A5E5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Acknowledgments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40464-9C15-41A1-BAF7-44753178D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915566"/>
            <a:ext cx="8352928" cy="367240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en-US" sz="1700" dirty="0"/>
              <a:t>These slides summarize a collaborative worldwide team effort that has benefited greatly from the input of many people </a:t>
            </a:r>
            <a:r>
              <a:rPr lang="en-US" altLang="en-US" sz="1700" dirty="0" smtClean="0"/>
              <a:t>from Galderma   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US" altLang="en-US" sz="1700" dirty="0"/>
          </a:p>
          <a:p>
            <a:pPr marL="192881" indent="-192881">
              <a:lnSpc>
                <a:spcPct val="100000"/>
              </a:lnSpc>
              <a:spcBef>
                <a:spcPct val="20000"/>
              </a:spcBef>
            </a:pPr>
            <a:r>
              <a:rPr lang="en-US" altLang="en-US" sz="1700" dirty="0"/>
              <a:t>Non Clinical PK group </a:t>
            </a:r>
          </a:p>
          <a:p>
            <a:pPr marL="192881" indent="-192881">
              <a:lnSpc>
                <a:spcPct val="100000"/>
              </a:lnSpc>
              <a:spcBef>
                <a:spcPct val="20000"/>
              </a:spcBef>
            </a:pPr>
            <a:r>
              <a:rPr lang="en-US" altLang="en-US" sz="1700" dirty="0" smtClean="0"/>
              <a:t>Clinical </a:t>
            </a:r>
            <a:r>
              <a:rPr lang="en-US" altLang="en-US" sz="1700" dirty="0"/>
              <a:t>PK </a:t>
            </a:r>
            <a:r>
              <a:rPr lang="en-US" altLang="en-US" sz="1700" dirty="0" smtClean="0"/>
              <a:t>and Bioanalytical groups</a:t>
            </a:r>
          </a:p>
          <a:p>
            <a:pPr marL="192881" indent="-192881">
              <a:lnSpc>
                <a:spcPct val="100000"/>
              </a:lnSpc>
              <a:spcBef>
                <a:spcPct val="20000"/>
              </a:spcBef>
            </a:pPr>
            <a:r>
              <a:rPr lang="en-US" altLang="en-US" sz="1700" dirty="0" smtClean="0"/>
              <a:t>Pharmaceutical group</a:t>
            </a:r>
          </a:p>
          <a:p>
            <a:pPr marL="192881" indent="-192881">
              <a:lnSpc>
                <a:spcPct val="100000"/>
              </a:lnSpc>
              <a:spcBef>
                <a:spcPct val="20000"/>
              </a:spcBef>
            </a:pPr>
            <a:r>
              <a:rPr lang="en-US" altLang="en-US" sz="1700" dirty="0" smtClean="0"/>
              <a:t>Biometry group</a:t>
            </a:r>
          </a:p>
          <a:p>
            <a:pPr marL="192881" indent="-192881">
              <a:lnSpc>
                <a:spcPct val="100000"/>
              </a:lnSpc>
              <a:spcBef>
                <a:spcPct val="20000"/>
              </a:spcBef>
            </a:pPr>
            <a:r>
              <a:rPr lang="en-US" altLang="en-US" sz="1700" dirty="0" smtClean="0"/>
              <a:t>Clinical </a:t>
            </a:r>
            <a:r>
              <a:rPr lang="en-US" altLang="en-US" sz="1700" dirty="0"/>
              <a:t>operation</a:t>
            </a:r>
          </a:p>
          <a:p>
            <a:pPr marL="192881" indent="-192881">
              <a:lnSpc>
                <a:spcPct val="100000"/>
              </a:lnSpc>
              <a:spcBef>
                <a:spcPct val="20000"/>
              </a:spcBef>
            </a:pPr>
            <a:r>
              <a:rPr lang="en-US" altLang="en-US" sz="1700" dirty="0"/>
              <a:t>Medical expertise</a:t>
            </a:r>
          </a:p>
          <a:p>
            <a:pPr marL="192881" indent="-192881">
              <a:lnSpc>
                <a:spcPct val="100000"/>
              </a:lnSpc>
              <a:spcBef>
                <a:spcPct val="20000"/>
              </a:spcBef>
            </a:pPr>
            <a:endParaRPr lang="en-US" altLang="en-US" sz="1700" dirty="0"/>
          </a:p>
          <a:p>
            <a:pPr marL="192881" indent="-192881">
              <a:lnSpc>
                <a:spcPct val="100000"/>
              </a:lnSpc>
              <a:spcBef>
                <a:spcPct val="20000"/>
              </a:spcBef>
            </a:pPr>
            <a:endParaRPr lang="en-US" altLang="en-US" sz="1700" dirty="0"/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en-US" sz="17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92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483518"/>
            <a:ext cx="8712968" cy="417646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5000" dirty="0"/>
              <a:t>	I 			PK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96732"/>
            <a:ext cx="1847069" cy="148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56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A6DF0-2FBC-4ACD-AA34-D6F17A5E5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 smtClean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40464-9C15-41A1-BAF7-44753178D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nathalie.wagner@galderma.com</a:t>
            </a:r>
            <a:endParaRPr lang="en-US" dirty="0"/>
          </a:p>
        </p:txBody>
      </p:sp>
      <p:pic>
        <p:nvPicPr>
          <p:cNvPr id="6" name="Picture 2" descr="C:\Users\cros\Desktop\NEW GALDERMA LOGO_RGB 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878" y="3762041"/>
            <a:ext cx="2006933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0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778455"/>
              </p:ext>
            </p:extLst>
          </p:nvPr>
        </p:nvGraphicFramePr>
        <p:xfrm>
          <a:off x="336550" y="896938"/>
          <a:ext cx="8496300" cy="3907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Trifarotene: Selection of the To-Be-Marketed formulation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5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426" y="897564"/>
            <a:ext cx="8700070" cy="3834426"/>
          </a:xfrm>
        </p:spPr>
        <p:txBody>
          <a:bodyPr/>
          <a:lstStyle/>
          <a:p>
            <a:r>
              <a:rPr lang="en-US" dirty="0" smtClean="0"/>
              <a:t>Selection PK tool kit</a:t>
            </a:r>
          </a:p>
          <a:p>
            <a:pPr lvl="1"/>
            <a:r>
              <a:rPr lang="en-US" i="1" dirty="0" smtClean="0"/>
              <a:t>In vitro </a:t>
            </a:r>
            <a:r>
              <a:rPr lang="en-US" dirty="0" smtClean="0"/>
              <a:t>skin permeation studies  (IVPT)</a:t>
            </a:r>
          </a:p>
          <a:p>
            <a:pPr lvl="1"/>
            <a:r>
              <a:rPr lang="en-US" dirty="0" smtClean="0"/>
              <a:t>Clinical phase 1 PK study in healthy volunteers </a:t>
            </a:r>
          </a:p>
          <a:p>
            <a:r>
              <a:rPr lang="en-US" dirty="0" smtClean="0"/>
              <a:t>Clinical proof of efficacy studies in subject with acne </a:t>
            </a:r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Trifarotene: Selection of the To-Be-Marketed formulation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0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 vitro </a:t>
            </a:r>
            <a:r>
              <a:rPr lang="en-US" dirty="0" smtClean="0"/>
              <a:t>skin permeation Test (IVPT)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7574"/>
            <a:ext cx="7304885" cy="36724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Experimental conditions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Static diffusion </a:t>
            </a:r>
            <a:r>
              <a:rPr lang="en-US" dirty="0"/>
              <a:t>cell</a:t>
            </a:r>
          </a:p>
          <a:p>
            <a:pPr lvl="1"/>
            <a:r>
              <a:rPr lang="en-US" dirty="0" smtClean="0"/>
              <a:t>2 </a:t>
            </a:r>
            <a:r>
              <a:rPr lang="en-US" dirty="0"/>
              <a:t>cm</a:t>
            </a:r>
            <a:r>
              <a:rPr lang="en-US" baseline="30000" dirty="0"/>
              <a:t>2</a:t>
            </a:r>
          </a:p>
          <a:p>
            <a:pPr lvl="1"/>
            <a:r>
              <a:rPr lang="en-US" dirty="0" smtClean="0"/>
              <a:t>3 </a:t>
            </a:r>
            <a:r>
              <a:rPr lang="en-US" dirty="0"/>
              <a:t>mL receptor fluid</a:t>
            </a:r>
          </a:p>
          <a:p>
            <a:pPr lvl="2"/>
            <a:r>
              <a:rPr lang="en-US" dirty="0" smtClean="0"/>
              <a:t>Physiological saline </a:t>
            </a:r>
            <a:r>
              <a:rPr lang="en-US" dirty="0"/>
              <a:t>solution </a:t>
            </a:r>
            <a:r>
              <a:rPr lang="en-US" dirty="0" smtClean="0"/>
              <a:t>with nonionic surfactant</a:t>
            </a:r>
          </a:p>
          <a:p>
            <a:pPr lvl="2"/>
            <a:r>
              <a:rPr lang="en-US" dirty="0" smtClean="0"/>
              <a:t>Sink conditions </a:t>
            </a:r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US" dirty="0" smtClean="0"/>
              <a:t>solubility should not be a limiting factor</a:t>
            </a:r>
            <a:br>
              <a:rPr lang="en-US" dirty="0" smtClean="0"/>
            </a:br>
            <a:r>
              <a:rPr lang="en-US" dirty="0" smtClean="0"/>
              <a:t>for diffusion through the skin</a:t>
            </a:r>
            <a:endParaRPr lang="en-US" dirty="0"/>
          </a:p>
          <a:p>
            <a:pPr lvl="1"/>
            <a:r>
              <a:rPr lang="en-US" dirty="0" smtClean="0"/>
              <a:t>Skin </a:t>
            </a:r>
            <a:r>
              <a:rPr lang="en-US" dirty="0"/>
              <a:t>surface temperature 32</a:t>
            </a:r>
            <a:r>
              <a:rPr lang="en-US" dirty="0" smtClean="0"/>
              <a:t>°± 1°C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Human skin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Frozen </a:t>
            </a:r>
            <a:r>
              <a:rPr lang="en-US" dirty="0"/>
              <a:t>human </a:t>
            </a:r>
            <a:r>
              <a:rPr lang="en-US" dirty="0" smtClean="0"/>
              <a:t>: Abdominal and breast areas</a:t>
            </a:r>
          </a:p>
          <a:p>
            <a:pPr lvl="1"/>
            <a:r>
              <a:rPr lang="en-US" dirty="0" smtClean="0"/>
              <a:t>3 donors</a:t>
            </a:r>
          </a:p>
          <a:p>
            <a:pPr lvl="1"/>
            <a:r>
              <a:rPr lang="en-US" dirty="0" smtClean="0"/>
              <a:t>Full thickness skin (from 0.71 </a:t>
            </a:r>
            <a:r>
              <a:rPr lang="en-US" dirty="0"/>
              <a:t>to 1.82 </a:t>
            </a:r>
            <a:r>
              <a:rPr lang="en-US" dirty="0" smtClean="0"/>
              <a:t>mm)</a:t>
            </a:r>
          </a:p>
          <a:p>
            <a:pPr lvl="1"/>
            <a:r>
              <a:rPr lang="en-US" dirty="0" smtClean="0"/>
              <a:t>Skin </a:t>
            </a:r>
            <a:r>
              <a:rPr lang="en-US" dirty="0"/>
              <a:t>integrity tested by T</a:t>
            </a:r>
            <a:r>
              <a:rPr lang="en-US" dirty="0" smtClean="0"/>
              <a:t>rans Epidermal Water Loss (TEWL ≤ </a:t>
            </a:r>
            <a:r>
              <a:rPr lang="en-US" dirty="0"/>
              <a:t>9 g/m</a:t>
            </a:r>
            <a:r>
              <a:rPr lang="en-US" baseline="30000" dirty="0"/>
              <a:t>2</a:t>
            </a:r>
            <a:r>
              <a:rPr lang="en-US" dirty="0"/>
              <a:t>/h)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987574"/>
            <a:ext cx="3049331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0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7574"/>
            <a:ext cx="4968552" cy="388843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Experimental conditions</a:t>
            </a:r>
          </a:p>
          <a:p>
            <a:endParaRPr lang="en-US" dirty="0" smtClean="0"/>
          </a:p>
          <a:p>
            <a:r>
              <a:rPr lang="en-US" dirty="0" smtClean="0"/>
              <a:t>Tested </a:t>
            </a:r>
            <a:r>
              <a:rPr lang="en-US" dirty="0"/>
              <a:t>formulations</a:t>
            </a:r>
          </a:p>
          <a:p>
            <a:pPr lvl="1"/>
            <a:r>
              <a:rPr lang="en-US" dirty="0"/>
              <a:t>Gel </a:t>
            </a:r>
            <a:r>
              <a:rPr lang="en-US" dirty="0" smtClean="0"/>
              <a:t>used in POC</a:t>
            </a:r>
          </a:p>
          <a:p>
            <a:pPr lvl="1"/>
            <a:r>
              <a:rPr lang="en-US" dirty="0" smtClean="0"/>
              <a:t>Cream </a:t>
            </a:r>
            <a:r>
              <a:rPr lang="en-US" dirty="0"/>
              <a:t>A </a:t>
            </a:r>
            <a:r>
              <a:rPr lang="en-US" dirty="0" smtClean="0"/>
              <a:t>and Cream B: Alternative to the Gel</a:t>
            </a:r>
          </a:p>
          <a:p>
            <a:pPr lvl="1"/>
            <a:r>
              <a:rPr lang="en-US" dirty="0" smtClean="0"/>
              <a:t>50 µg/g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Application conditions</a:t>
            </a:r>
            <a:endParaRPr lang="en-US" dirty="0"/>
          </a:p>
          <a:p>
            <a:pPr lvl="1"/>
            <a:r>
              <a:rPr lang="en-US" dirty="0" smtClean="0"/>
              <a:t>2 mg/cm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Application duration: 16 hours</a:t>
            </a:r>
          </a:p>
          <a:p>
            <a:pPr lvl="1"/>
            <a:r>
              <a:rPr lang="en-US" dirty="0" smtClean="0"/>
              <a:t>Each formulation tested on the same skin donor in duplicate (N=6)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Trifarotene quantification (LC-MS/MS method) </a:t>
            </a:r>
          </a:p>
          <a:p>
            <a:pPr lvl="1"/>
            <a:r>
              <a:rPr lang="en-US" dirty="0" smtClean="0"/>
              <a:t>Surface Excess (Mass Balance)</a:t>
            </a:r>
          </a:p>
          <a:p>
            <a:pPr lvl="1"/>
            <a:r>
              <a:rPr lang="en-US" i="1" dirty="0" smtClean="0"/>
              <a:t>Stratum </a:t>
            </a:r>
            <a:r>
              <a:rPr lang="en-US" i="1" dirty="0" err="1" smtClean="0"/>
              <a:t>corneum</a:t>
            </a:r>
            <a:r>
              <a:rPr lang="en-US" i="1" dirty="0" smtClean="0"/>
              <a:t> </a:t>
            </a:r>
            <a:r>
              <a:rPr lang="en-US" dirty="0" smtClean="0"/>
              <a:t>(Tape stripping)</a:t>
            </a:r>
          </a:p>
          <a:p>
            <a:pPr lvl="1"/>
            <a:r>
              <a:rPr lang="en-US" dirty="0" smtClean="0"/>
              <a:t>Epidermis</a:t>
            </a:r>
          </a:p>
          <a:p>
            <a:pPr lvl="1"/>
            <a:r>
              <a:rPr lang="en-US" dirty="0" smtClean="0"/>
              <a:t>Dermis</a:t>
            </a:r>
          </a:p>
          <a:p>
            <a:pPr lvl="1"/>
            <a:r>
              <a:rPr lang="en-US" dirty="0" smtClean="0"/>
              <a:t>Receptor fluid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987574"/>
            <a:ext cx="3512449" cy="235800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 vitro </a:t>
            </a:r>
            <a:r>
              <a:rPr lang="en-US" dirty="0" smtClean="0"/>
              <a:t>skin permeation Test (IVPT)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43558"/>
            <a:ext cx="4680520" cy="41764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900" b="1" dirty="0"/>
              <a:t>Results </a:t>
            </a:r>
            <a:r>
              <a:rPr lang="en-US" sz="1900" b="1" i="1" dirty="0" smtClean="0"/>
              <a:t>in vitro </a:t>
            </a:r>
            <a:r>
              <a:rPr lang="en-US" sz="1900" b="1" dirty="0" smtClean="0"/>
              <a:t>Skin </a:t>
            </a:r>
            <a:r>
              <a:rPr lang="en-US" sz="1900" b="1" dirty="0"/>
              <a:t>penetration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9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Similar mass balance between the 3 formulations :</a:t>
            </a:r>
          </a:p>
          <a:p>
            <a:pPr lvl="1"/>
            <a:r>
              <a:rPr lang="en-US" sz="1600" dirty="0"/>
              <a:t>&gt; 97 % of the applied dose</a:t>
            </a:r>
          </a:p>
          <a:p>
            <a:pPr marL="0" indent="0">
              <a:buNone/>
            </a:pPr>
            <a:endParaRPr lang="en-US" sz="16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Formulation effect on the Trifarotene total skin penetration</a:t>
            </a:r>
            <a:br>
              <a:rPr lang="en-US" sz="1800" dirty="0" smtClean="0"/>
            </a:br>
            <a:endParaRPr lang="en-US" sz="1800" dirty="0" smtClean="0"/>
          </a:p>
          <a:p>
            <a:pPr lvl="1"/>
            <a:r>
              <a:rPr lang="en-US" sz="1600" dirty="0" smtClean="0"/>
              <a:t>Gel : 	7 ± 0.8 ng/cm</a:t>
            </a:r>
            <a:r>
              <a:rPr lang="en-US" sz="1600" baseline="30000" dirty="0" smtClean="0"/>
              <a:t>2 </a:t>
            </a:r>
            <a:br>
              <a:rPr lang="en-US" sz="1600" baseline="30000" dirty="0" smtClean="0"/>
            </a:br>
            <a:r>
              <a:rPr lang="en-US" sz="1600" baseline="30000" dirty="0" smtClean="0"/>
              <a:t>		</a:t>
            </a:r>
            <a:r>
              <a:rPr lang="en-US" sz="1600" dirty="0" smtClean="0"/>
              <a:t>7% </a:t>
            </a:r>
            <a:r>
              <a:rPr lang="en-US" sz="1600" dirty="0"/>
              <a:t>of </a:t>
            </a:r>
            <a:r>
              <a:rPr lang="en-US" sz="1600" dirty="0" smtClean="0"/>
              <a:t>the applied dose</a:t>
            </a:r>
            <a:br>
              <a:rPr lang="en-US" sz="1600" dirty="0" smtClean="0"/>
            </a:br>
            <a:endParaRPr lang="en-US" sz="1600" dirty="0" smtClean="0"/>
          </a:p>
          <a:p>
            <a:pPr lvl="1"/>
            <a:r>
              <a:rPr lang="en-US" sz="1600" dirty="0" smtClean="0"/>
              <a:t>Cream A : 	3 </a:t>
            </a:r>
            <a:r>
              <a:rPr lang="en-US" sz="1600" dirty="0"/>
              <a:t>± </a:t>
            </a:r>
            <a:r>
              <a:rPr lang="en-US" sz="1600" dirty="0" smtClean="0"/>
              <a:t>0.5 ng/cm</a:t>
            </a:r>
            <a:r>
              <a:rPr lang="en-US" sz="1600" baseline="30000" dirty="0" smtClean="0"/>
              <a:t>2</a:t>
            </a:r>
            <a:br>
              <a:rPr lang="en-US" sz="1600" baseline="30000" dirty="0" smtClean="0"/>
            </a:br>
            <a:r>
              <a:rPr lang="en-US" sz="1600" baseline="30000" dirty="0" smtClean="0"/>
              <a:t>		</a:t>
            </a:r>
            <a:r>
              <a:rPr lang="en-US" sz="1600" dirty="0" smtClean="0"/>
              <a:t>3% </a:t>
            </a:r>
            <a:r>
              <a:rPr lang="en-US" sz="1600" dirty="0"/>
              <a:t>of the applied </a:t>
            </a:r>
            <a:r>
              <a:rPr lang="en-US" sz="1600" dirty="0" smtClean="0"/>
              <a:t>dose</a:t>
            </a:r>
            <a:br>
              <a:rPr lang="en-US" sz="1600" dirty="0" smtClean="0"/>
            </a:br>
            <a:endParaRPr lang="en-US" sz="1600" dirty="0" smtClean="0"/>
          </a:p>
          <a:p>
            <a:pPr lvl="1"/>
            <a:r>
              <a:rPr lang="en-US" sz="1600" dirty="0" smtClean="0"/>
              <a:t>Cream B : 	11 ± 0.7 ng/cm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</a:t>
            </a:r>
          </a:p>
          <a:p>
            <a:pPr marL="457200" lvl="1" indent="0">
              <a:buNone/>
            </a:pPr>
            <a:r>
              <a:rPr lang="en-US" sz="1600" dirty="0"/>
              <a:t>		11% of the applied dose</a:t>
            </a:r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800" dirty="0" smtClean="0"/>
              <a:t> </a:t>
            </a:r>
            <a:endParaRPr lang="en-US" sz="1800" dirty="0"/>
          </a:p>
          <a:p>
            <a:pPr lvl="1"/>
            <a:endParaRPr lang="en-US" sz="1400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392000"/>
              </p:ext>
            </p:extLst>
          </p:nvPr>
        </p:nvGraphicFramePr>
        <p:xfrm>
          <a:off x="4499992" y="1079361"/>
          <a:ext cx="4536504" cy="3704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 vitro </a:t>
            </a:r>
            <a:r>
              <a:rPr lang="en-US" dirty="0" smtClean="0"/>
              <a:t>skin permeation Test (IVPT)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7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240369"/>
              </p:ext>
            </p:extLst>
          </p:nvPr>
        </p:nvGraphicFramePr>
        <p:xfrm>
          <a:off x="3995935" y="771550"/>
          <a:ext cx="5153585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179512" y="987574"/>
            <a:ext cx="3888433" cy="3744417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bg2"/>
              </a:buClr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92BB"/>
              </a:buClr>
              <a:buFont typeface="Arial" pitchFamily="34" charset="0"/>
              <a:buChar char="–"/>
              <a:defRPr sz="1600" kern="1200">
                <a:solidFill>
                  <a:srgbClr val="0038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92BB"/>
              </a:buClr>
              <a:buFont typeface="Arial" pitchFamily="34" charset="0"/>
              <a:buChar char="•"/>
              <a:defRPr sz="1400" kern="1200">
                <a:solidFill>
                  <a:srgbClr val="0038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Results Skin </a:t>
            </a:r>
            <a:r>
              <a:rPr lang="en-US" sz="2000" b="1" dirty="0" smtClean="0"/>
              <a:t>Distribution</a:t>
            </a:r>
            <a:endParaRPr lang="en-US" sz="2000" b="1" dirty="0"/>
          </a:p>
          <a:p>
            <a:endParaRPr lang="en-US" sz="1800" dirty="0" smtClean="0"/>
          </a:p>
          <a:p>
            <a:r>
              <a:rPr lang="en-US" sz="1800" dirty="0" smtClean="0"/>
              <a:t>No Formulation effect </a:t>
            </a:r>
            <a:r>
              <a:rPr lang="en-US" sz="1800" dirty="0"/>
              <a:t>on the Trifarotene </a:t>
            </a:r>
            <a:r>
              <a:rPr lang="en-US" sz="1800" dirty="0" smtClean="0"/>
              <a:t>skin distribution</a:t>
            </a:r>
          </a:p>
          <a:p>
            <a:pPr lvl="1"/>
            <a:r>
              <a:rPr lang="en-US" sz="1400" dirty="0" smtClean="0"/>
              <a:t>Exponential skin distribution</a:t>
            </a:r>
          </a:p>
          <a:p>
            <a:pPr lvl="1"/>
            <a:r>
              <a:rPr lang="en-US" sz="1400" dirty="0" smtClean="0"/>
              <a:t>Trifarotene is mainly distributed in the </a:t>
            </a:r>
            <a:r>
              <a:rPr lang="en-US" sz="1400" i="1" dirty="0" smtClean="0"/>
              <a:t>stratum </a:t>
            </a:r>
            <a:r>
              <a:rPr lang="en-US" sz="1400" i="1" dirty="0" err="1" smtClean="0"/>
              <a:t>corneum</a:t>
            </a:r>
            <a:r>
              <a:rPr lang="en-US" sz="1400" i="1" dirty="0" smtClean="0"/>
              <a:t> </a:t>
            </a:r>
          </a:p>
          <a:p>
            <a:pPr lvl="2"/>
            <a:r>
              <a:rPr lang="en-US" sz="1200" dirty="0" smtClean="0"/>
              <a:t>70 to 80% of the trifarotene skin penetration</a:t>
            </a:r>
          </a:p>
          <a:p>
            <a:pPr lvl="1"/>
            <a:r>
              <a:rPr lang="en-US" sz="1400" dirty="0" smtClean="0"/>
              <a:t>Low penetration into the dermis 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r>
              <a:rPr lang="en-US" sz="1800" dirty="0" smtClean="0"/>
              <a:t>No trans-cutaneous penetration</a:t>
            </a:r>
          </a:p>
          <a:p>
            <a:pPr lvl="1"/>
            <a:r>
              <a:rPr lang="en-US" sz="1400" dirty="0" smtClean="0"/>
              <a:t>Trifarotene quantities recovered in the fluid receptor not quantifiable for the 3 formulations</a:t>
            </a:r>
          </a:p>
          <a:p>
            <a:pPr marL="457200" lvl="1" indent="0">
              <a:buFont typeface="Arial" pitchFamily="34" charset="0"/>
              <a:buNone/>
            </a:pPr>
            <a:endParaRPr lang="en-US" sz="1400" dirty="0" smtClean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 vitro </a:t>
            </a:r>
            <a:r>
              <a:rPr lang="en-US" dirty="0" smtClean="0"/>
              <a:t>skin permeation Test (IVPT)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40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426" y="897564"/>
            <a:ext cx="8700070" cy="3834426"/>
          </a:xfrm>
        </p:spPr>
        <p:txBody>
          <a:bodyPr/>
          <a:lstStyle/>
          <a:p>
            <a:r>
              <a:rPr lang="en-US" dirty="0" smtClean="0"/>
              <a:t>Selection PK tool kit</a:t>
            </a:r>
          </a:p>
          <a:p>
            <a:pPr lvl="1"/>
            <a:r>
              <a:rPr lang="en-US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 vitro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skin permeation studies  (IVPT)</a:t>
            </a:r>
          </a:p>
          <a:p>
            <a:pPr lvl="1"/>
            <a:r>
              <a:rPr lang="en-US" dirty="0" smtClean="0"/>
              <a:t>Clinical phase 1 PK study in healthy volunteers </a:t>
            </a:r>
          </a:p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Clinical proof of efficacy studies in subject with acne </a:t>
            </a:r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Trifarotene : From POC to the to-be-marketed formulation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4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ustom 2">
      <a:dk1>
        <a:sysClr val="windowText" lastClr="000000"/>
      </a:dk1>
      <a:lt1>
        <a:sysClr val="window" lastClr="FFFFFF"/>
      </a:lt1>
      <a:dk2>
        <a:srgbClr val="4F659A"/>
      </a:dk2>
      <a:lt2>
        <a:srgbClr val="7F7F7F"/>
      </a:lt2>
      <a:accent1>
        <a:srgbClr val="4A98B8"/>
      </a:accent1>
      <a:accent2>
        <a:srgbClr val="A1242D"/>
      </a:accent2>
      <a:accent3>
        <a:srgbClr val="94AB1C"/>
      </a:accent3>
      <a:accent4>
        <a:srgbClr val="3E257E"/>
      </a:accent4>
      <a:accent5>
        <a:srgbClr val="243588"/>
      </a:accent5>
      <a:accent6>
        <a:srgbClr val="F09B98"/>
      </a:accent6>
      <a:hlink>
        <a:srgbClr val="0093BE"/>
      </a:hlink>
      <a:folHlink>
        <a:srgbClr val="5F006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3DF7F99FC0624A8273CE5AF1B69F3F" ma:contentTypeVersion="1" ma:contentTypeDescription="Create a new document." ma:contentTypeScope="" ma:versionID="eb4ce26e1da8dc80c782900937aba7aa">
  <xsd:schema xmlns:xsd="http://www.w3.org/2001/XMLSchema" xmlns:xs="http://www.w3.org/2001/XMLSchema" xmlns:p="http://schemas.microsoft.com/office/2006/metadata/properties" xmlns:ns2="836995da-f42b-4714-b630-9824b3701339" targetNamespace="http://schemas.microsoft.com/office/2006/metadata/properties" ma:root="true" ma:fieldsID="bbbd2230d62079e062e441035d950f31" ns2:_="">
    <xsd:import namespace="836995da-f42b-4714-b630-9824b370133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6995da-f42b-4714-b630-9824b370133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36995da-f42b-4714-b630-9824b3701339">XSHCYEC47DP4-812502215-20</_dlc_DocId>
    <_dlc_DocIdUrl xmlns="836995da-f42b-4714-b630-9824b3701339">
      <Url>http://skinside.galderma.com/Library/GaldermaBranding/_layouts/15/DocIdRedir.aspx?ID=XSHCYEC47DP4-812502215-20</Url>
      <Description>XSHCYEC47DP4-812502215-20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041FDDE-0FEC-4FBC-8FF8-FF197A1080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383534-F898-489A-A12F-54C47702F2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6995da-f42b-4714-b630-9824b37013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37277A-CDB9-45D5-9DD6-3D42126A2809}">
  <ds:schemaRefs>
    <ds:schemaRef ds:uri="836995da-f42b-4714-b630-9824b3701339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893E2067-BBBE-4963-980C-466E1BD9D3F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3775</TotalTime>
  <Words>1424</Words>
  <Application>Microsoft Office PowerPoint</Application>
  <PresentationFormat>On-screen Show (16:9)</PresentationFormat>
  <Paragraphs>253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Segoe UI</vt:lpstr>
      <vt:lpstr>Wingdings</vt:lpstr>
      <vt:lpstr>Thème Office</vt:lpstr>
      <vt:lpstr>Trifarotene Cream (AKLIEF®): Formulation screening from in vitro Permeation Testing to Clinical studies </vt:lpstr>
      <vt:lpstr>Agenda</vt:lpstr>
      <vt:lpstr>Trifarotene: Selection of the To-Be-Marketed formulation</vt:lpstr>
      <vt:lpstr>Trifarotene: Selection of the To-Be-Marketed formulation</vt:lpstr>
      <vt:lpstr>In vitro skin permeation Test (IVPT)</vt:lpstr>
      <vt:lpstr>In vitro skin permeation Test (IVPT)</vt:lpstr>
      <vt:lpstr>In vitro skin permeation Test (IVPT)</vt:lpstr>
      <vt:lpstr>In vitro skin permeation Test (IVPT)</vt:lpstr>
      <vt:lpstr>Trifarotene : From POC to the to-be-marketed formulation</vt:lpstr>
      <vt:lpstr>Clinical PK study</vt:lpstr>
      <vt:lpstr>Clinical PK study</vt:lpstr>
      <vt:lpstr>Clinical PK study</vt:lpstr>
      <vt:lpstr>In vitro versus clinical studies</vt:lpstr>
      <vt:lpstr>Trifarotene : From POC to the to-be-marketed formulation</vt:lpstr>
      <vt:lpstr>Clinical proof of efficacy studies</vt:lpstr>
      <vt:lpstr>Clinical proof of efficacy studies</vt:lpstr>
      <vt:lpstr>Clinical proof of efficacy studies</vt:lpstr>
      <vt:lpstr>Conclusion</vt:lpstr>
      <vt:lpstr>Take home messages </vt:lpstr>
      <vt:lpstr>Acknowledgments</vt:lpstr>
      <vt:lpstr>PowerPoint Presentation</vt:lpstr>
      <vt:lpstr>Questions ?</vt:lpstr>
    </vt:vector>
  </TitlesOfParts>
  <Company>Galderma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Galderma Template 2016_widescreen_16by9</dc:title>
  <dc:creator>CROS Sebastien</dc:creator>
  <cp:lastModifiedBy>Ann M. Anonsen</cp:lastModifiedBy>
  <cp:revision>184</cp:revision>
  <cp:lastPrinted>2015-06-16T16:31:29Z</cp:lastPrinted>
  <dcterms:created xsi:type="dcterms:W3CDTF">2013-06-18T08:48:40Z</dcterms:created>
  <dcterms:modified xsi:type="dcterms:W3CDTF">2020-07-20T14:13:41Z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0x010100FB3DF7F99FC0624A8273CE5AF1B69F3F</vt:lpwstr>
  </property>
  <property fmtid="{D5CDD505-2E9C-101B-9397-08002B2CF9AE}" pid="3" name="GDATags">
    <vt:lpwstr>56;#Template|8dbab666-6c25-4e60-bb3a-c9f5cb420223;#67;#Global|044f807a-3b3d-494f-a411-0dfab056d7ee</vt:lpwstr>
  </property>
  <property fmtid="{D5CDD505-2E9C-101B-9397-08002B2CF9AE}" pid="4" name="_dlc_DocIdItemGuid">
    <vt:lpwstr>2fdfb189-0feb-4329-83c2-137015bf1c4c</vt:lpwstr>
  </property>
  <property fmtid="{D5CDD505-2E9C-101B-9397-08002B2CF9AE}" pid="5" name="MSIP_Label_1ada0a2f-b917-4d51-b0d0-d418a10c8b23_Enabled">
    <vt:lpwstr>True</vt:lpwstr>
  </property>
  <property fmtid="{D5CDD505-2E9C-101B-9397-08002B2CF9AE}" pid="6" name="MSIP_Label_1ada0a2f-b917-4d51-b0d0-d418a10c8b23_SiteId">
    <vt:lpwstr>12a3af23-a769-4654-847f-958f3d479f4a</vt:lpwstr>
  </property>
  <property fmtid="{D5CDD505-2E9C-101B-9397-08002B2CF9AE}" pid="7" name="MSIP_Label_1ada0a2f-b917-4d51-b0d0-d418a10c8b23_Owner">
    <vt:lpwstr>Sebastien.Cros@ch.nestle.com</vt:lpwstr>
  </property>
  <property fmtid="{D5CDD505-2E9C-101B-9397-08002B2CF9AE}" pid="8" name="MSIP_Label_1ada0a2f-b917-4d51-b0d0-d418a10c8b23_SetDate">
    <vt:lpwstr>2019-08-26T12:23:20.3913872Z</vt:lpwstr>
  </property>
  <property fmtid="{D5CDD505-2E9C-101B-9397-08002B2CF9AE}" pid="9" name="MSIP_Label_1ada0a2f-b917-4d51-b0d0-d418a10c8b23_Name">
    <vt:lpwstr>General Use</vt:lpwstr>
  </property>
  <property fmtid="{D5CDD505-2E9C-101B-9397-08002B2CF9AE}" pid="10" name="MSIP_Label_1ada0a2f-b917-4d51-b0d0-d418a10c8b23_Application">
    <vt:lpwstr>Microsoft Azure Information Protection</vt:lpwstr>
  </property>
  <property fmtid="{D5CDD505-2E9C-101B-9397-08002B2CF9AE}" pid="11" name="MSIP_Label_1ada0a2f-b917-4d51-b0d0-d418a10c8b23_ActionId">
    <vt:lpwstr>4c99366d-de70-4873-a008-832109e49bf8</vt:lpwstr>
  </property>
  <property fmtid="{D5CDD505-2E9C-101B-9397-08002B2CF9AE}" pid="12" name="MSIP_Label_1ada0a2f-b917-4d51-b0d0-d418a10c8b23_Extended_MSFT_Method">
    <vt:lpwstr>Automatic</vt:lpwstr>
  </property>
  <property fmtid="{D5CDD505-2E9C-101B-9397-08002B2CF9AE}" pid="13" name="Sensitivity">
    <vt:lpwstr>General Use</vt:lpwstr>
  </property>
</Properties>
</file>