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iAA8Rq2WDJUBSqqiqBu7B7Z9TJ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DE437F-E186-46E5-8BEC-87E062A06176}">
  <a:tblStyle styleId="{20DE437F-E186-46E5-8BEC-87E062A061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8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Master" Target="slideMasters/slideMaster2.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ccessdata.fda.gov/scripts/cdrh/cfdocs/cfCLIA/search.cf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da.gov/patients/learn-about-fda-patient-engagement/patients-ask-fd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f0a8c6c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1ff0a8c6cb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REBECCA:</a:t>
            </a:r>
            <a:endParaRPr/>
          </a:p>
          <a:p>
            <a:pPr marL="0" lvl="0" indent="0" algn="l" rtl="0">
              <a:lnSpc>
                <a:spcPct val="100000"/>
              </a:lnSpc>
              <a:spcBef>
                <a:spcPts val="0"/>
              </a:spcBef>
              <a:spcAft>
                <a:spcPts val="0"/>
              </a:spcAft>
              <a:buSzPts val="1100"/>
              <a:buNone/>
            </a:pPr>
            <a:r>
              <a:rPr lang="en-US"/>
              <a:t>Theranos Inc., was a privately held technology firm in Silicon valley established in 2003 by 19 year old Elizabeth Holmes who was a college dropout. It advertised a patented Nanotainer technology that required only "a drop of blood" using the analyzer the Edison. They were able to drum up a whopping $700 million in investments. Theranos introduced a panel of laboratory tests to patients as a laboratory developed test or a LDT device without pre-market approval from FDA or validation from peer-reviewed scientific research experts.</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a:t>A laboratory developed test or LDT is a form of </a:t>
            </a:r>
            <a:r>
              <a:rPr lang="en-US" i="1"/>
              <a:t>in vitro </a:t>
            </a:r>
            <a:r>
              <a:rPr lang="en-US"/>
              <a:t>diagnostic test that is created, produced, and utilized by a single laboratory. Theranos was able to avoid the device certification process by claiming their new device product as an LDT. They also avoided FDA clearance by claiming the blood-collection container as Class I device for which special labels, performance standards and post-market surveillance regulations are not required as compared to a class II medical device. The Nanotainer was later classified as a class II device by the FDA.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US"/>
              <a:t>Due to the fact that LDTs are relatively basic lab tests manufactured in limited quantities and intended to be used within a single laboratory, the FDA has traditionally not enforced premarket review and other applicable medical device regulations. </a:t>
            </a:r>
            <a:r>
              <a:rPr lang="en-US">
                <a:solidFill>
                  <a:schemeClr val="dk1"/>
                </a:solidFill>
              </a:rPr>
              <a:t>Historically, LDTs were manufactured using components legally marketed for clinical use and met the needs of the local population.  More recent LDTs are much more complex with claims not adequately supported by scientific evidence data.  As you can see, this is a regulatory loophole that may expose patients to unnecessary or inappropriate medical device systems that can cause harm.She was later indicted to court and recently sentenced to 11 year in federal prison</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042774c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042774c27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a:t>DIRAN: The Medical Device Amendments enacted from</a:t>
            </a:r>
            <a:r>
              <a:rPr lang="en-US" sz="1200">
                <a:solidFill>
                  <a:schemeClr val="dk1"/>
                </a:solidFill>
              </a:rPr>
              <a:t> the Federal Food, Drug, and Cosmetic (The FD&amp;C) Act in 1976 provide the FDA regulatory oversight of in vitro diagnostic devices (IVD) inclusive of LDTs but FDA has exercised enforcement discretion towards LDTs</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r>
              <a:rPr lang="en-US" sz="1200">
                <a:solidFill>
                  <a:schemeClr val="dk1"/>
                </a:solidFill>
              </a:rPr>
              <a:t>CMS under CLIA (CLIA 88) oversees the regulations of Laboratories including LDTs but the FDA feels there is more to be done in addition to their regulations towards LDTs for reasons like; premarket evaluations, clinical validity AND ALSO because;</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The manufacturing of LDTs have evolved greatly; From simple manual laboratory tests being used in a single laboratory for the local population to currently where LDTs are high in information technology and used to offer results across states</a:t>
            </a:r>
            <a:endParaRPr sz="1200">
              <a:solidFill>
                <a:schemeClr val="dk1"/>
              </a:solidFill>
            </a:endParaRPr>
          </a:p>
          <a:p>
            <a:pPr marL="457200" lvl="0" indent="0" algn="l" rtl="0">
              <a:lnSpc>
                <a:spcPct val="115000"/>
              </a:lnSpc>
              <a:spcBef>
                <a:spcPts val="0"/>
              </a:spcBef>
              <a:spcAft>
                <a:spcPts val="0"/>
              </a:spcAft>
              <a:buNone/>
            </a:pP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As a results the FDA is rethinking its discretion as a means to increase patient safety. In 2014, the put forward two draft documents which with recommendations for a risk-based approach toward oversight of LDTs. AND in 2020, the VALID Act was introduced.</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The FDA hopes to gain more oversight with these steps and prevent occurence like Theranos in the future</a:t>
            </a:r>
            <a:endParaRPr sz="1200">
              <a:solidFill>
                <a:schemeClr val="dk1"/>
              </a:solidFill>
            </a:endParaRPr>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4a3bf28b8_1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04a3bf28b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PEYTON:</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The Valid Act was  introduced in 2020 and again in 2021. It is a great start for the FDA to begin regulating in vitro diagnostic testing in laboratories. If approved, this legislation would create a risk-based framework for regulating LDTs that resembles the existing approach the FDA takes toward other medical devices.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04a3bf28b8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04a3bf28b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PEYTON:</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As you can see in the graphic of the legislative process cycle, there is a total of 9 steps that a proposed bill must go through to become part of an effective law.  The Valid Act is still in the beginning stages after 3 years since being introduced, proving that, although it is a reasonable solution, it will be years until regulations of in vitro testing become effective. This period of waiting may allow for another Theranos to emerge. The public deserves a short-term solution in order to prevent patients from potential harm.</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fdb354f38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1fdb354f383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Marilyn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050b581606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050b58160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11150" algn="l" rtl="0">
              <a:lnSpc>
                <a:spcPct val="120000"/>
              </a:lnSpc>
              <a:spcBef>
                <a:spcPts val="1000"/>
              </a:spcBef>
              <a:spcAft>
                <a:spcPts val="0"/>
              </a:spcAft>
              <a:buClr>
                <a:schemeClr val="dk1"/>
              </a:buClr>
              <a:buSzPts val="940"/>
              <a:buFont typeface="Noto Sans Symbols"/>
              <a:buChar char="●"/>
            </a:pPr>
            <a:r>
              <a:rPr lang="en-US" sz="1700" b="1">
                <a:solidFill>
                  <a:schemeClr val="dk1"/>
                </a:solidFill>
                <a:latin typeface="Avenir"/>
                <a:ea typeface="Avenir"/>
                <a:cs typeface="Avenir"/>
                <a:sym typeface="Avenir"/>
              </a:rPr>
              <a:t>Encourage sponsors to seek regulatory advice early in the development process</a:t>
            </a:r>
            <a:endParaRPr sz="1500" b="1">
              <a:solidFill>
                <a:schemeClr val="dk1"/>
              </a:solidFill>
              <a:latin typeface="Avenir"/>
              <a:ea typeface="Avenir"/>
              <a:cs typeface="Avenir"/>
              <a:sym typeface="Avenir"/>
            </a:endParaRPr>
          </a:p>
          <a:p>
            <a:pPr marL="342900" lvl="0" indent="-311150" algn="l" rtl="0">
              <a:lnSpc>
                <a:spcPct val="120000"/>
              </a:lnSpc>
              <a:spcBef>
                <a:spcPts val="1000"/>
              </a:spcBef>
              <a:spcAft>
                <a:spcPts val="0"/>
              </a:spcAft>
              <a:buClr>
                <a:schemeClr val="dk1"/>
              </a:buClr>
              <a:buSzPts val="940"/>
              <a:buFont typeface="Noto Sans Symbols"/>
              <a:buChar char="●"/>
            </a:pPr>
            <a:r>
              <a:rPr lang="en-US" sz="1700" b="1">
                <a:solidFill>
                  <a:schemeClr val="dk1"/>
                </a:solidFill>
                <a:latin typeface="Avenir"/>
                <a:ea typeface="Avenir"/>
                <a:cs typeface="Avenir"/>
                <a:sym typeface="Avenir"/>
              </a:rPr>
              <a:t>Promote public databases i.e </a:t>
            </a:r>
            <a:r>
              <a:rPr lang="en-US" sz="1700" b="1">
                <a:solidFill>
                  <a:schemeClr val="dk1"/>
                </a:solidFill>
                <a:uFill>
                  <a:noFill/>
                </a:uFill>
                <a:latin typeface="Avenir"/>
                <a:ea typeface="Avenir"/>
                <a:cs typeface="Avenir"/>
                <a:sym typeface="Avenir"/>
                <a:hlinkClick r:id="rId3">
                  <a:extLst>
                    <a:ext uri="{A12FA001-AC4F-418D-AE19-62706E023703}">
                      <ahyp:hlinkClr xmlns:ahyp="http://schemas.microsoft.com/office/drawing/2018/hyperlinkcolor" val="tx"/>
                    </a:ext>
                  </a:extLst>
                </a:hlinkClick>
              </a:rPr>
              <a:t>CLIA</a:t>
            </a:r>
            <a:r>
              <a:rPr lang="en-US" sz="1700" b="1">
                <a:solidFill>
                  <a:schemeClr val="dk1"/>
                </a:solidFill>
                <a:latin typeface="Avenir"/>
                <a:ea typeface="Avenir"/>
                <a:cs typeface="Avenir"/>
                <a:sym typeface="Avenir"/>
              </a:rPr>
              <a:t> (Clinical Laboratory Improvement Amendments)</a:t>
            </a:r>
            <a:endParaRPr sz="1500" b="1">
              <a:solidFill>
                <a:schemeClr val="dk1"/>
              </a:solidFill>
              <a:latin typeface="Avenir"/>
              <a:ea typeface="Avenir"/>
              <a:cs typeface="Avenir"/>
              <a:sym typeface="Avenir"/>
            </a:endParaRPr>
          </a:p>
          <a:p>
            <a:pPr marL="342900" lvl="0" indent="-311150" algn="l" rtl="0">
              <a:lnSpc>
                <a:spcPct val="120000"/>
              </a:lnSpc>
              <a:spcBef>
                <a:spcPts val="1000"/>
              </a:spcBef>
              <a:spcAft>
                <a:spcPts val="0"/>
              </a:spcAft>
              <a:buClr>
                <a:schemeClr val="dk1"/>
              </a:buClr>
              <a:buSzPts val="940"/>
              <a:buFont typeface="Noto Sans Symbols"/>
              <a:buChar char="●"/>
            </a:pPr>
            <a:r>
              <a:rPr lang="en-US" sz="1700" b="1">
                <a:solidFill>
                  <a:schemeClr val="dk1"/>
                </a:solidFill>
                <a:latin typeface="Avenir"/>
                <a:ea typeface="Avenir"/>
                <a:cs typeface="Avenir"/>
                <a:sym typeface="Avenir"/>
              </a:rPr>
              <a:t>Encourage general public engagement in the regulatory decision-making process</a:t>
            </a:r>
            <a:endParaRPr sz="1700" b="1">
              <a:solidFill>
                <a:schemeClr val="dk1"/>
              </a:solidFill>
              <a:latin typeface="Avenir"/>
              <a:ea typeface="Avenir"/>
              <a:cs typeface="Avenir"/>
              <a:sym typeface="Avenir"/>
            </a:endParaRPr>
          </a:p>
          <a:p>
            <a:pPr marL="914400" lvl="1" indent="-275590" algn="l" rtl="0">
              <a:lnSpc>
                <a:spcPct val="120000"/>
              </a:lnSpc>
              <a:spcBef>
                <a:spcPts val="1000"/>
              </a:spcBef>
              <a:spcAft>
                <a:spcPts val="0"/>
              </a:spcAft>
              <a:buClr>
                <a:schemeClr val="dk1"/>
              </a:buClr>
              <a:buSzPts val="740"/>
              <a:buFont typeface="Noto Sans Symbols"/>
              <a:buChar char="○"/>
            </a:pPr>
            <a:r>
              <a:rPr lang="en-US" sz="1500" b="1">
                <a:solidFill>
                  <a:schemeClr val="dk1"/>
                </a:solidFill>
                <a:uFill>
                  <a:noFill/>
                </a:uFill>
                <a:latin typeface="Avenir"/>
                <a:ea typeface="Avenir"/>
                <a:cs typeface="Avenir"/>
                <a:sym typeface="Avenir"/>
                <a:hlinkClick r:id="rId4">
                  <a:extLst>
                    <a:ext uri="{A12FA001-AC4F-418D-AE19-62706E023703}">
                      <ahyp:hlinkClr xmlns:ahyp="http://schemas.microsoft.com/office/drawing/2018/hyperlinkcolor" val="tx"/>
                    </a:ext>
                  </a:extLst>
                </a:hlinkClick>
              </a:rPr>
              <a:t>Patients Ask FDA</a:t>
            </a:r>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fdb354f38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fdb354f38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333333"/>
              </a:solidFill>
              <a:highlight>
                <a:srgbClr val="F7F7F7"/>
              </a:highlight>
            </a:endParaRPr>
          </a:p>
          <a:p>
            <a:pPr marL="0" lvl="0" indent="0" algn="l" rtl="0">
              <a:lnSpc>
                <a:spcPct val="100000"/>
              </a:lnSpc>
              <a:spcBef>
                <a:spcPts val="0"/>
              </a:spcBef>
              <a:spcAft>
                <a:spcPts val="0"/>
              </a:spcAft>
              <a:buSzPts val="1100"/>
              <a:buNone/>
            </a:pPr>
            <a:endParaRPr sz="900">
              <a:solidFill>
                <a:srgbClr val="333333"/>
              </a:solidFill>
              <a:highlight>
                <a:srgbClr val="F7F7F7"/>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571500" y="717452"/>
            <a:ext cx="11049000" cy="116183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dt" idx="10"/>
          </p:nvPr>
        </p:nvSpPr>
        <p:spPr>
          <a:xfrm>
            <a:off x="8036732" y="6397103"/>
            <a:ext cx="309192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ftr" idx="11"/>
          </p:nvPr>
        </p:nvSpPr>
        <p:spPr>
          <a:xfrm>
            <a:off x="475782" y="6397103"/>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txBox="1">
            <a:spLocks noGrp="1"/>
          </p:cNvSpPr>
          <p:nvPr>
            <p:ph type="sldNum" idx="12"/>
          </p:nvPr>
        </p:nvSpPr>
        <p:spPr>
          <a:xfrm>
            <a:off x="11024553" y="6397103"/>
            <a:ext cx="7007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10"/>
          <p:cNvCxnSpPr/>
          <p:nvPr/>
        </p:nvCxnSpPr>
        <p:spPr>
          <a:xfrm rot="10800000">
            <a:off x="577485" y="571500"/>
            <a:ext cx="11059811" cy="0"/>
          </a:xfrm>
          <a:prstGeom prst="straightConnector1">
            <a:avLst/>
          </a:prstGeom>
          <a:noFill/>
          <a:ln w="9525" cap="flat" cmpd="sng">
            <a:solidFill>
              <a:schemeClr val="dk1"/>
            </a:solidFill>
            <a:prstDash val="solid"/>
            <a:miter lim="800000"/>
            <a:headEnd type="none" w="sm" len="sm"/>
            <a:tailEnd type="none" w="sm" len="sm"/>
          </a:ln>
        </p:spPr>
      </p:cxnSp>
      <p:cxnSp>
        <p:nvCxnSpPr>
          <p:cNvPr id="82" name="Google Shape;82;p10"/>
          <p:cNvCxnSpPr/>
          <p:nvPr/>
        </p:nvCxnSpPr>
        <p:spPr>
          <a:xfrm rot="10800000">
            <a:off x="577485" y="6283518"/>
            <a:ext cx="11059811"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572201" y="810344"/>
            <a:ext cx="3478084" cy="14080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Batang"/>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body" idx="1"/>
          </p:nvPr>
        </p:nvSpPr>
        <p:spPr>
          <a:xfrm>
            <a:off x="4919809" y="931232"/>
            <a:ext cx="6700679" cy="5079369"/>
          </a:xfrm>
          <a:prstGeom prst="rect">
            <a:avLst/>
          </a:prstGeom>
          <a:noFill/>
          <a:ln>
            <a:noFill/>
          </a:ln>
        </p:spPr>
        <p:txBody>
          <a:bodyPr spcFirstLastPara="1" wrap="square" lIns="91425" tIns="45700" rIns="91425" bIns="45700" anchor="t" anchorCtr="0">
            <a:normAutofit/>
          </a:bodyPr>
          <a:lstStyle>
            <a:lvl1pPr marL="457200" lvl="0" indent="-391160" algn="l">
              <a:lnSpc>
                <a:spcPct val="120000"/>
              </a:lnSpc>
              <a:spcBef>
                <a:spcPts val="1000"/>
              </a:spcBef>
              <a:spcAft>
                <a:spcPts val="0"/>
              </a:spcAft>
              <a:buClr>
                <a:schemeClr val="dk1"/>
              </a:buClr>
              <a:buSzPts val="2560"/>
              <a:buChar char="•"/>
              <a:defRPr sz="3200"/>
            </a:lvl1pPr>
            <a:lvl2pPr marL="914400" lvl="1" indent="-370840" algn="l">
              <a:lnSpc>
                <a:spcPct val="120000"/>
              </a:lnSpc>
              <a:spcBef>
                <a:spcPts val="500"/>
              </a:spcBef>
              <a:spcAft>
                <a:spcPts val="0"/>
              </a:spcAft>
              <a:buClr>
                <a:schemeClr val="dk1"/>
              </a:buClr>
              <a:buSzPts val="2240"/>
              <a:buChar char="–"/>
              <a:defRPr sz="2800"/>
            </a:lvl2pPr>
            <a:lvl3pPr marL="1371600" lvl="2" indent="-350519" algn="l">
              <a:lnSpc>
                <a:spcPct val="120000"/>
              </a:lnSpc>
              <a:spcBef>
                <a:spcPts val="500"/>
              </a:spcBef>
              <a:spcAft>
                <a:spcPts val="0"/>
              </a:spcAft>
              <a:buClr>
                <a:schemeClr val="dk1"/>
              </a:buClr>
              <a:buSzPts val="1920"/>
              <a:buChar char="•"/>
              <a:defRPr sz="2400"/>
            </a:lvl3pPr>
            <a:lvl4pPr marL="1828800" lvl="3" indent="-330200" algn="l">
              <a:lnSpc>
                <a:spcPct val="120000"/>
              </a:lnSpc>
              <a:spcBef>
                <a:spcPts val="500"/>
              </a:spcBef>
              <a:spcAft>
                <a:spcPts val="0"/>
              </a:spcAft>
              <a:buClr>
                <a:schemeClr val="dk1"/>
              </a:buClr>
              <a:buSzPts val="1600"/>
              <a:buChar char="–"/>
              <a:defRPr sz="2000"/>
            </a:lvl4pPr>
            <a:lvl5pPr marL="2286000" lvl="4" indent="-330200" algn="l">
              <a:lnSpc>
                <a:spcPct val="120000"/>
              </a:lnSpc>
              <a:spcBef>
                <a:spcPts val="500"/>
              </a:spcBef>
              <a:spcAft>
                <a:spcPts val="0"/>
              </a:spcAft>
              <a:buClr>
                <a:schemeClr val="dk1"/>
              </a:buClr>
              <a:buSzPts val="16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6" name="Google Shape;86;p12"/>
          <p:cNvSpPr txBox="1">
            <a:spLocks noGrp="1"/>
          </p:cNvSpPr>
          <p:nvPr>
            <p:ph type="body" idx="2"/>
          </p:nvPr>
        </p:nvSpPr>
        <p:spPr>
          <a:xfrm>
            <a:off x="571500" y="2578608"/>
            <a:ext cx="3478783" cy="34172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280"/>
              <a:buNone/>
              <a:defRPr sz="1600"/>
            </a:lvl1pPr>
            <a:lvl2pPr marL="914400" lvl="1" indent="-228600" algn="l">
              <a:lnSpc>
                <a:spcPct val="120000"/>
              </a:lnSpc>
              <a:spcBef>
                <a:spcPts val="500"/>
              </a:spcBef>
              <a:spcAft>
                <a:spcPts val="0"/>
              </a:spcAft>
              <a:buClr>
                <a:schemeClr val="dk1"/>
              </a:buClr>
              <a:buSzPts val="1120"/>
              <a:buNone/>
              <a:defRPr sz="1400"/>
            </a:lvl2pPr>
            <a:lvl3pPr marL="1371600" lvl="2" indent="-228600" algn="l">
              <a:lnSpc>
                <a:spcPct val="120000"/>
              </a:lnSpc>
              <a:spcBef>
                <a:spcPts val="500"/>
              </a:spcBef>
              <a:spcAft>
                <a:spcPts val="0"/>
              </a:spcAft>
              <a:buClr>
                <a:schemeClr val="dk1"/>
              </a:buClr>
              <a:buSzPts val="960"/>
              <a:buNone/>
              <a:defRPr sz="1200"/>
            </a:lvl3pPr>
            <a:lvl4pPr marL="1828800" lvl="3" indent="-228600" algn="l">
              <a:lnSpc>
                <a:spcPct val="120000"/>
              </a:lnSpc>
              <a:spcBef>
                <a:spcPts val="500"/>
              </a:spcBef>
              <a:spcAft>
                <a:spcPts val="0"/>
              </a:spcAft>
              <a:buClr>
                <a:schemeClr val="dk1"/>
              </a:buClr>
              <a:buSzPts val="800"/>
              <a:buNone/>
              <a:defRPr sz="1000"/>
            </a:lvl4pPr>
            <a:lvl5pPr marL="2286000" lvl="4" indent="-228600" algn="l">
              <a:lnSpc>
                <a:spcPct val="120000"/>
              </a:lnSpc>
              <a:spcBef>
                <a:spcPts val="500"/>
              </a:spcBef>
              <a:spcAft>
                <a:spcPts val="0"/>
              </a:spcAft>
              <a:buClr>
                <a:schemeClr val="dk1"/>
              </a:buClr>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12"/>
          <p:cNvSpPr txBox="1">
            <a:spLocks noGrp="1"/>
          </p:cNvSpPr>
          <p:nvPr>
            <p:ph type="dt" idx="10"/>
          </p:nvPr>
        </p:nvSpPr>
        <p:spPr>
          <a:xfrm>
            <a:off x="8036732" y="6397103"/>
            <a:ext cx="309192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475782" y="6397103"/>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11024553" y="6397103"/>
            <a:ext cx="7007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cxnSp>
        <p:nvCxnSpPr>
          <p:cNvPr id="90" name="Google Shape;90;p12"/>
          <p:cNvCxnSpPr/>
          <p:nvPr/>
        </p:nvCxnSpPr>
        <p:spPr>
          <a:xfrm rot="10800000">
            <a:off x="571500" y="571500"/>
            <a:ext cx="11059811" cy="0"/>
          </a:xfrm>
          <a:prstGeom prst="straightConnector1">
            <a:avLst/>
          </a:prstGeom>
          <a:noFill/>
          <a:ln w="9525" cap="flat" cmpd="sng">
            <a:solidFill>
              <a:schemeClr val="dk1"/>
            </a:solidFill>
            <a:prstDash val="solid"/>
            <a:miter lim="800000"/>
            <a:headEnd type="none" w="sm" len="sm"/>
            <a:tailEnd type="none" w="sm" len="sm"/>
          </a:ln>
        </p:spPr>
      </p:cxnSp>
      <p:cxnSp>
        <p:nvCxnSpPr>
          <p:cNvPr id="91" name="Google Shape;91;p12"/>
          <p:cNvCxnSpPr/>
          <p:nvPr/>
        </p:nvCxnSpPr>
        <p:spPr>
          <a:xfrm rot="10800000">
            <a:off x="4419601" y="571500"/>
            <a:ext cx="0" cy="5715000"/>
          </a:xfrm>
          <a:prstGeom prst="straightConnector1">
            <a:avLst/>
          </a:prstGeom>
          <a:noFill/>
          <a:ln w="9525" cap="flat" cmpd="sng">
            <a:solidFill>
              <a:schemeClr val="dk1"/>
            </a:solidFill>
            <a:prstDash val="solid"/>
            <a:miter lim="800000"/>
            <a:headEnd type="none" w="sm" len="sm"/>
            <a:tailEnd type="none" w="sm" len="sm"/>
          </a:ln>
        </p:spPr>
      </p:cxnSp>
      <p:cxnSp>
        <p:nvCxnSpPr>
          <p:cNvPr id="92" name="Google Shape;92;p12"/>
          <p:cNvCxnSpPr/>
          <p:nvPr/>
        </p:nvCxnSpPr>
        <p:spPr>
          <a:xfrm rot="10800000">
            <a:off x="571501" y="2406845"/>
            <a:ext cx="3848100" cy="0"/>
          </a:xfrm>
          <a:prstGeom prst="straightConnector1">
            <a:avLst/>
          </a:prstGeom>
          <a:noFill/>
          <a:ln w="9525" cap="flat" cmpd="sng">
            <a:solidFill>
              <a:schemeClr val="dk1"/>
            </a:solidFill>
            <a:prstDash val="solid"/>
            <a:miter lim="800000"/>
            <a:headEnd type="none" w="sm" len="sm"/>
            <a:tailEnd type="none" w="sm" len="sm"/>
          </a:ln>
        </p:spPr>
      </p:cxnSp>
      <p:cxnSp>
        <p:nvCxnSpPr>
          <p:cNvPr id="93" name="Google Shape;93;p12"/>
          <p:cNvCxnSpPr/>
          <p:nvPr/>
        </p:nvCxnSpPr>
        <p:spPr>
          <a:xfrm rot="10800000">
            <a:off x="577485" y="6283518"/>
            <a:ext cx="11059811"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571499" y="802204"/>
            <a:ext cx="3478787" cy="14080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Batang"/>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a:spLocks noGrp="1"/>
          </p:cNvSpPr>
          <p:nvPr>
            <p:ph type="pic" idx="2"/>
          </p:nvPr>
        </p:nvSpPr>
        <p:spPr>
          <a:xfrm>
            <a:off x="4723467" y="847384"/>
            <a:ext cx="6907844" cy="5216813"/>
          </a:xfrm>
          <a:prstGeom prst="rect">
            <a:avLst/>
          </a:prstGeom>
          <a:noFill/>
          <a:ln>
            <a:noFill/>
          </a:ln>
        </p:spPr>
      </p:sp>
      <p:sp>
        <p:nvSpPr>
          <p:cNvPr id="97" name="Google Shape;97;p13"/>
          <p:cNvSpPr txBox="1">
            <a:spLocks noGrp="1"/>
          </p:cNvSpPr>
          <p:nvPr>
            <p:ph type="body" idx="1"/>
          </p:nvPr>
        </p:nvSpPr>
        <p:spPr>
          <a:xfrm>
            <a:off x="571498" y="2574906"/>
            <a:ext cx="3478787" cy="343571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280"/>
              <a:buNone/>
              <a:defRPr sz="1600"/>
            </a:lvl1pPr>
            <a:lvl2pPr marL="914400" lvl="1" indent="-228600" algn="l">
              <a:lnSpc>
                <a:spcPct val="120000"/>
              </a:lnSpc>
              <a:spcBef>
                <a:spcPts val="500"/>
              </a:spcBef>
              <a:spcAft>
                <a:spcPts val="0"/>
              </a:spcAft>
              <a:buClr>
                <a:schemeClr val="dk1"/>
              </a:buClr>
              <a:buSzPts val="1120"/>
              <a:buNone/>
              <a:defRPr sz="1400"/>
            </a:lvl2pPr>
            <a:lvl3pPr marL="1371600" lvl="2" indent="-228600" algn="l">
              <a:lnSpc>
                <a:spcPct val="120000"/>
              </a:lnSpc>
              <a:spcBef>
                <a:spcPts val="500"/>
              </a:spcBef>
              <a:spcAft>
                <a:spcPts val="0"/>
              </a:spcAft>
              <a:buClr>
                <a:schemeClr val="dk1"/>
              </a:buClr>
              <a:buSzPts val="960"/>
              <a:buNone/>
              <a:defRPr sz="1200"/>
            </a:lvl3pPr>
            <a:lvl4pPr marL="1828800" lvl="3" indent="-228600" algn="l">
              <a:lnSpc>
                <a:spcPct val="120000"/>
              </a:lnSpc>
              <a:spcBef>
                <a:spcPts val="500"/>
              </a:spcBef>
              <a:spcAft>
                <a:spcPts val="0"/>
              </a:spcAft>
              <a:buClr>
                <a:schemeClr val="dk1"/>
              </a:buClr>
              <a:buSzPts val="800"/>
              <a:buNone/>
              <a:defRPr sz="1000"/>
            </a:lvl4pPr>
            <a:lvl5pPr marL="2286000" lvl="4" indent="-228600" algn="l">
              <a:lnSpc>
                <a:spcPct val="120000"/>
              </a:lnSpc>
              <a:spcBef>
                <a:spcPts val="500"/>
              </a:spcBef>
              <a:spcAft>
                <a:spcPts val="0"/>
              </a:spcAft>
              <a:buClr>
                <a:schemeClr val="dk1"/>
              </a:buClr>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 name="Google Shape;98;p13"/>
          <p:cNvSpPr txBox="1">
            <a:spLocks noGrp="1"/>
          </p:cNvSpPr>
          <p:nvPr>
            <p:ph type="dt" idx="10"/>
          </p:nvPr>
        </p:nvSpPr>
        <p:spPr>
          <a:xfrm>
            <a:off x="8036732" y="6397103"/>
            <a:ext cx="309192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3"/>
          <p:cNvSpPr txBox="1">
            <a:spLocks noGrp="1"/>
          </p:cNvSpPr>
          <p:nvPr>
            <p:ph type="ftr" idx="11"/>
          </p:nvPr>
        </p:nvSpPr>
        <p:spPr>
          <a:xfrm>
            <a:off x="475782" y="6397103"/>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3"/>
          <p:cNvSpPr txBox="1">
            <a:spLocks noGrp="1"/>
          </p:cNvSpPr>
          <p:nvPr>
            <p:ph type="sldNum" idx="12"/>
          </p:nvPr>
        </p:nvSpPr>
        <p:spPr>
          <a:xfrm>
            <a:off x="11024553" y="6397103"/>
            <a:ext cx="7007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cxnSp>
        <p:nvCxnSpPr>
          <p:cNvPr id="101" name="Google Shape;101;p13"/>
          <p:cNvCxnSpPr/>
          <p:nvPr/>
        </p:nvCxnSpPr>
        <p:spPr>
          <a:xfrm rot="10800000">
            <a:off x="571500" y="571500"/>
            <a:ext cx="11059811" cy="0"/>
          </a:xfrm>
          <a:prstGeom prst="straightConnector1">
            <a:avLst/>
          </a:prstGeom>
          <a:noFill/>
          <a:ln w="9525" cap="flat" cmpd="sng">
            <a:solidFill>
              <a:schemeClr val="dk1"/>
            </a:solidFill>
            <a:prstDash val="solid"/>
            <a:miter lim="800000"/>
            <a:headEnd type="none" w="sm" len="sm"/>
            <a:tailEnd type="none" w="sm" len="sm"/>
          </a:ln>
        </p:spPr>
      </p:cxnSp>
      <p:cxnSp>
        <p:nvCxnSpPr>
          <p:cNvPr id="102" name="Google Shape;102;p13"/>
          <p:cNvCxnSpPr/>
          <p:nvPr/>
        </p:nvCxnSpPr>
        <p:spPr>
          <a:xfrm rot="10800000">
            <a:off x="4419601" y="571500"/>
            <a:ext cx="0" cy="5715000"/>
          </a:xfrm>
          <a:prstGeom prst="straightConnector1">
            <a:avLst/>
          </a:prstGeom>
          <a:noFill/>
          <a:ln w="9525" cap="flat" cmpd="sng">
            <a:solidFill>
              <a:schemeClr val="dk1"/>
            </a:solidFill>
            <a:prstDash val="solid"/>
            <a:miter lim="800000"/>
            <a:headEnd type="none" w="sm" len="sm"/>
            <a:tailEnd type="none" w="sm" len="sm"/>
          </a:ln>
        </p:spPr>
      </p:cxnSp>
      <p:cxnSp>
        <p:nvCxnSpPr>
          <p:cNvPr id="103" name="Google Shape;103;p13"/>
          <p:cNvCxnSpPr/>
          <p:nvPr/>
        </p:nvCxnSpPr>
        <p:spPr>
          <a:xfrm rot="10800000">
            <a:off x="571501" y="2406845"/>
            <a:ext cx="3848100" cy="0"/>
          </a:xfrm>
          <a:prstGeom prst="straightConnector1">
            <a:avLst/>
          </a:prstGeom>
          <a:noFill/>
          <a:ln w="9525" cap="flat" cmpd="sng">
            <a:solidFill>
              <a:schemeClr val="dk1"/>
            </a:solidFill>
            <a:prstDash val="solid"/>
            <a:miter lim="800000"/>
            <a:headEnd type="none" w="sm" len="sm"/>
            <a:tailEnd type="none" w="sm" len="sm"/>
          </a:ln>
        </p:spPr>
      </p:cxnSp>
      <p:cxnSp>
        <p:nvCxnSpPr>
          <p:cNvPr id="104" name="Google Shape;104;p13"/>
          <p:cNvCxnSpPr/>
          <p:nvPr/>
        </p:nvCxnSpPr>
        <p:spPr>
          <a:xfrm rot="10800000">
            <a:off x="577485" y="6283518"/>
            <a:ext cx="11059811"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571500" y="689289"/>
            <a:ext cx="11049000" cy="10841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4"/>
          <p:cNvSpPr txBox="1">
            <a:spLocks noGrp="1"/>
          </p:cNvSpPr>
          <p:nvPr>
            <p:ph type="body" idx="1"/>
          </p:nvPr>
        </p:nvSpPr>
        <p:spPr>
          <a:xfrm rot="5400000">
            <a:off x="4166018" y="-1558156"/>
            <a:ext cx="3870773" cy="11059811"/>
          </a:xfrm>
          <a:prstGeom prst="rect">
            <a:avLst/>
          </a:prstGeom>
          <a:noFill/>
          <a:ln>
            <a:noFill/>
          </a:ln>
        </p:spPr>
        <p:txBody>
          <a:bodyPr spcFirstLastPara="1" wrap="square" lIns="91425" tIns="45700" rIns="91425" bIns="45700" anchor="t" anchorCtr="0">
            <a:normAutofit/>
          </a:bodyPr>
          <a:lstStyle>
            <a:lvl1pPr marL="457200" lvl="0" indent="-320040" algn="l">
              <a:lnSpc>
                <a:spcPct val="120000"/>
              </a:lnSpc>
              <a:spcBef>
                <a:spcPts val="1000"/>
              </a:spcBef>
              <a:spcAft>
                <a:spcPts val="0"/>
              </a:spcAft>
              <a:buClr>
                <a:schemeClr val="dk1"/>
              </a:buClr>
              <a:buSzPts val="1440"/>
              <a:buChar char="•"/>
              <a:defRPr/>
            </a:lvl1pPr>
            <a:lvl2pPr marL="914400" lvl="1" indent="-320040" algn="l">
              <a:lnSpc>
                <a:spcPct val="120000"/>
              </a:lnSpc>
              <a:spcBef>
                <a:spcPts val="500"/>
              </a:spcBef>
              <a:spcAft>
                <a:spcPts val="0"/>
              </a:spcAft>
              <a:buClr>
                <a:schemeClr val="dk1"/>
              </a:buClr>
              <a:buSzPts val="1440"/>
              <a:buChar char="–"/>
              <a:defRPr/>
            </a:lvl2pPr>
            <a:lvl3pPr marL="1371600" lvl="2" indent="-320039" algn="l">
              <a:lnSpc>
                <a:spcPct val="120000"/>
              </a:lnSpc>
              <a:spcBef>
                <a:spcPts val="500"/>
              </a:spcBef>
              <a:spcAft>
                <a:spcPts val="0"/>
              </a:spcAft>
              <a:buClr>
                <a:schemeClr val="dk1"/>
              </a:buClr>
              <a:buSzPts val="1440"/>
              <a:buChar char="•"/>
              <a:defRPr/>
            </a:lvl3pPr>
            <a:lvl4pPr marL="1828800" lvl="3" indent="-320039" algn="l">
              <a:lnSpc>
                <a:spcPct val="120000"/>
              </a:lnSpc>
              <a:spcBef>
                <a:spcPts val="500"/>
              </a:spcBef>
              <a:spcAft>
                <a:spcPts val="0"/>
              </a:spcAft>
              <a:buClr>
                <a:schemeClr val="dk1"/>
              </a:buClr>
              <a:buSzPts val="1440"/>
              <a:buChar char="–"/>
              <a:defRPr/>
            </a:lvl4pPr>
            <a:lvl5pPr marL="2286000" lvl="4" indent="-320039" algn="l">
              <a:lnSpc>
                <a:spcPct val="120000"/>
              </a:lnSpc>
              <a:spcBef>
                <a:spcPts val="5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4"/>
          <p:cNvSpPr txBox="1">
            <a:spLocks noGrp="1"/>
          </p:cNvSpPr>
          <p:nvPr>
            <p:ph type="dt" idx="10"/>
          </p:nvPr>
        </p:nvSpPr>
        <p:spPr>
          <a:xfrm>
            <a:off x="8036732" y="6397103"/>
            <a:ext cx="309192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4"/>
          <p:cNvSpPr txBox="1">
            <a:spLocks noGrp="1"/>
          </p:cNvSpPr>
          <p:nvPr>
            <p:ph type="ftr" idx="11"/>
          </p:nvPr>
        </p:nvSpPr>
        <p:spPr>
          <a:xfrm>
            <a:off x="475782" y="6397103"/>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4"/>
          <p:cNvSpPr txBox="1">
            <a:spLocks noGrp="1"/>
          </p:cNvSpPr>
          <p:nvPr>
            <p:ph type="sldNum" idx="12"/>
          </p:nvPr>
        </p:nvSpPr>
        <p:spPr>
          <a:xfrm>
            <a:off x="11024553" y="6397103"/>
            <a:ext cx="7007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cxnSp>
        <p:nvCxnSpPr>
          <p:cNvPr id="111" name="Google Shape;111;p14"/>
          <p:cNvCxnSpPr/>
          <p:nvPr/>
        </p:nvCxnSpPr>
        <p:spPr>
          <a:xfrm rot="10800000">
            <a:off x="571500" y="1780979"/>
            <a:ext cx="11059811"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rot="5400000">
            <a:off x="7778025" y="2197179"/>
            <a:ext cx="5283785" cy="24839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5"/>
          <p:cNvSpPr txBox="1">
            <a:spLocks noGrp="1"/>
          </p:cNvSpPr>
          <p:nvPr>
            <p:ph type="body" idx="1"/>
          </p:nvPr>
        </p:nvSpPr>
        <p:spPr>
          <a:xfrm rot="5400000">
            <a:off x="1974738" y="-611393"/>
            <a:ext cx="5283785" cy="8101072"/>
          </a:xfrm>
          <a:prstGeom prst="rect">
            <a:avLst/>
          </a:prstGeom>
          <a:noFill/>
          <a:ln>
            <a:noFill/>
          </a:ln>
        </p:spPr>
        <p:txBody>
          <a:bodyPr spcFirstLastPara="1" wrap="square" lIns="91425" tIns="45700" rIns="91425" bIns="45700" anchor="t" anchorCtr="0">
            <a:normAutofit/>
          </a:bodyPr>
          <a:lstStyle>
            <a:lvl1pPr marL="457200" lvl="0" indent="-320040" algn="l">
              <a:lnSpc>
                <a:spcPct val="120000"/>
              </a:lnSpc>
              <a:spcBef>
                <a:spcPts val="1000"/>
              </a:spcBef>
              <a:spcAft>
                <a:spcPts val="0"/>
              </a:spcAft>
              <a:buClr>
                <a:schemeClr val="dk1"/>
              </a:buClr>
              <a:buSzPts val="1440"/>
              <a:buChar char="•"/>
              <a:defRPr/>
            </a:lvl1pPr>
            <a:lvl2pPr marL="914400" lvl="1" indent="-320040" algn="l">
              <a:lnSpc>
                <a:spcPct val="120000"/>
              </a:lnSpc>
              <a:spcBef>
                <a:spcPts val="500"/>
              </a:spcBef>
              <a:spcAft>
                <a:spcPts val="0"/>
              </a:spcAft>
              <a:buClr>
                <a:schemeClr val="dk1"/>
              </a:buClr>
              <a:buSzPts val="1440"/>
              <a:buChar char="–"/>
              <a:defRPr/>
            </a:lvl2pPr>
            <a:lvl3pPr marL="1371600" lvl="2" indent="-320039" algn="l">
              <a:lnSpc>
                <a:spcPct val="120000"/>
              </a:lnSpc>
              <a:spcBef>
                <a:spcPts val="500"/>
              </a:spcBef>
              <a:spcAft>
                <a:spcPts val="0"/>
              </a:spcAft>
              <a:buClr>
                <a:schemeClr val="dk1"/>
              </a:buClr>
              <a:buSzPts val="1440"/>
              <a:buChar char="•"/>
              <a:defRPr/>
            </a:lvl3pPr>
            <a:lvl4pPr marL="1828800" lvl="3" indent="-320039" algn="l">
              <a:lnSpc>
                <a:spcPct val="120000"/>
              </a:lnSpc>
              <a:spcBef>
                <a:spcPts val="500"/>
              </a:spcBef>
              <a:spcAft>
                <a:spcPts val="0"/>
              </a:spcAft>
              <a:buClr>
                <a:schemeClr val="dk1"/>
              </a:buClr>
              <a:buSzPts val="1440"/>
              <a:buChar char="–"/>
              <a:defRPr/>
            </a:lvl4pPr>
            <a:lvl5pPr marL="2286000" lvl="4" indent="-320039" algn="l">
              <a:lnSpc>
                <a:spcPct val="120000"/>
              </a:lnSpc>
              <a:spcBef>
                <a:spcPts val="5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5"/>
          <p:cNvSpPr txBox="1">
            <a:spLocks noGrp="1"/>
          </p:cNvSpPr>
          <p:nvPr>
            <p:ph type="dt" idx="10"/>
          </p:nvPr>
        </p:nvSpPr>
        <p:spPr>
          <a:xfrm>
            <a:off x="8036732" y="6397103"/>
            <a:ext cx="309192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
          <p:cNvSpPr txBox="1">
            <a:spLocks noGrp="1"/>
          </p:cNvSpPr>
          <p:nvPr>
            <p:ph type="ftr" idx="11"/>
          </p:nvPr>
        </p:nvSpPr>
        <p:spPr>
          <a:xfrm>
            <a:off x="475782" y="6397103"/>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sldNum" idx="12"/>
          </p:nvPr>
        </p:nvSpPr>
        <p:spPr>
          <a:xfrm>
            <a:off x="11024553" y="6397103"/>
            <a:ext cx="7007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cxnSp>
        <p:nvCxnSpPr>
          <p:cNvPr id="118" name="Google Shape;118;p15"/>
          <p:cNvCxnSpPr/>
          <p:nvPr/>
        </p:nvCxnSpPr>
        <p:spPr>
          <a:xfrm rot="10800000">
            <a:off x="566094" y="577110"/>
            <a:ext cx="11059811" cy="0"/>
          </a:xfrm>
          <a:prstGeom prst="straightConnector1">
            <a:avLst/>
          </a:prstGeom>
          <a:noFill/>
          <a:ln w="9525" cap="flat" cmpd="sng">
            <a:solidFill>
              <a:schemeClr val="dk1"/>
            </a:solidFill>
            <a:prstDash val="solid"/>
            <a:miter lim="800000"/>
            <a:headEnd type="none" w="sm" len="sm"/>
            <a:tailEnd type="none" w="sm" len="sm"/>
          </a:ln>
        </p:spPr>
      </p:cxnSp>
      <p:cxnSp>
        <p:nvCxnSpPr>
          <p:cNvPr id="119" name="Google Shape;119;p15"/>
          <p:cNvCxnSpPr/>
          <p:nvPr/>
        </p:nvCxnSpPr>
        <p:spPr>
          <a:xfrm rot="10800000">
            <a:off x="8875226" y="571500"/>
            <a:ext cx="0" cy="5711495"/>
          </a:xfrm>
          <a:prstGeom prst="straightConnector1">
            <a:avLst/>
          </a:prstGeom>
          <a:noFill/>
          <a:ln w="9525" cap="flat" cmpd="sng">
            <a:solidFill>
              <a:schemeClr val="dk1"/>
            </a:solidFill>
            <a:prstDash val="solid"/>
            <a:miter lim="800000"/>
            <a:headEnd type="none" w="sm" len="sm"/>
            <a:tailEnd type="none" w="sm" len="sm"/>
          </a:ln>
        </p:spPr>
      </p:cxnSp>
      <p:cxnSp>
        <p:nvCxnSpPr>
          <p:cNvPr id="120" name="Google Shape;120;p15"/>
          <p:cNvCxnSpPr/>
          <p:nvPr/>
        </p:nvCxnSpPr>
        <p:spPr>
          <a:xfrm rot="10800000">
            <a:off x="577485" y="6283518"/>
            <a:ext cx="11059811"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9"/>
          <p:cNvSpPr txBox="1">
            <a:spLocks noGrp="1"/>
          </p:cNvSpPr>
          <p:nvPr>
            <p:ph type="title"/>
          </p:nvPr>
        </p:nvSpPr>
        <p:spPr>
          <a:xfrm>
            <a:off x="609600" y="887592"/>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9"/>
          <p:cNvSpPr txBox="1">
            <a:spLocks noGrp="1"/>
          </p:cNvSpPr>
          <p:nvPr>
            <p:ph type="body" idx="1"/>
          </p:nvPr>
        </p:nvSpPr>
        <p:spPr>
          <a:xfrm>
            <a:off x="609600" y="2030593"/>
            <a:ext cx="10972800" cy="409557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9"/>
        <p:cNvGrpSpPr/>
        <p:nvPr/>
      </p:nvGrpSpPr>
      <p:grpSpPr>
        <a:xfrm>
          <a:off x="0" y="0"/>
          <a:ext cx="0" cy="0"/>
          <a:chOff x="0" y="0"/>
          <a:chExt cx="0" cy="0"/>
        </a:xfrm>
      </p:grpSpPr>
      <p:sp>
        <p:nvSpPr>
          <p:cNvPr id="30" name="Google Shape;30;p5"/>
          <p:cNvSpPr txBox="1">
            <a:spLocks noGrp="1"/>
          </p:cNvSpPr>
          <p:nvPr>
            <p:ph type="ctrTitle"/>
          </p:nvPr>
        </p:nvSpPr>
        <p:spPr>
          <a:xfrm>
            <a:off x="571501" y="822960"/>
            <a:ext cx="6057899" cy="50151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Batang"/>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subTitle" idx="1"/>
          </p:nvPr>
        </p:nvSpPr>
        <p:spPr>
          <a:xfrm>
            <a:off x="8109113" y="3003642"/>
            <a:ext cx="3522199" cy="2900274"/>
          </a:xfrm>
          <a:prstGeom prst="rect">
            <a:avLst/>
          </a:prstGeom>
          <a:noFill/>
          <a:ln>
            <a:noFill/>
          </a:ln>
        </p:spPr>
        <p:txBody>
          <a:bodyPr spcFirstLastPara="1" wrap="square" lIns="91425" tIns="45700" rIns="91425" bIns="45700" anchor="b" anchorCtr="0">
            <a:normAutofit/>
          </a:bodyPr>
          <a:lstStyle>
            <a:lvl1pPr lvl="0" algn="l">
              <a:lnSpc>
                <a:spcPct val="130000"/>
              </a:lnSpc>
              <a:spcBef>
                <a:spcPts val="1000"/>
              </a:spcBef>
              <a:spcAft>
                <a:spcPts val="0"/>
              </a:spcAft>
              <a:buClr>
                <a:schemeClr val="dk1"/>
              </a:buClr>
              <a:buSzPts val="1120"/>
              <a:buNone/>
              <a:defRPr sz="1400" cap="none"/>
            </a:lvl1pPr>
            <a:lvl2pPr lvl="1" algn="ctr">
              <a:lnSpc>
                <a:spcPct val="120000"/>
              </a:lnSpc>
              <a:spcBef>
                <a:spcPts val="500"/>
              </a:spcBef>
              <a:spcAft>
                <a:spcPts val="0"/>
              </a:spcAft>
              <a:buClr>
                <a:schemeClr val="dk1"/>
              </a:buClr>
              <a:buSzPts val="1600"/>
              <a:buNone/>
              <a:defRPr sz="2000"/>
            </a:lvl2pPr>
            <a:lvl3pPr lvl="2" algn="ctr">
              <a:lnSpc>
                <a:spcPct val="120000"/>
              </a:lnSpc>
              <a:spcBef>
                <a:spcPts val="500"/>
              </a:spcBef>
              <a:spcAft>
                <a:spcPts val="0"/>
              </a:spcAft>
              <a:buClr>
                <a:schemeClr val="dk1"/>
              </a:buClr>
              <a:buSzPts val="1440"/>
              <a:buNone/>
              <a:defRPr sz="1800"/>
            </a:lvl3pPr>
            <a:lvl4pPr lvl="3" algn="ctr">
              <a:lnSpc>
                <a:spcPct val="120000"/>
              </a:lnSpc>
              <a:spcBef>
                <a:spcPts val="500"/>
              </a:spcBef>
              <a:spcAft>
                <a:spcPts val="0"/>
              </a:spcAft>
              <a:buClr>
                <a:schemeClr val="dk1"/>
              </a:buClr>
              <a:buSzPts val="1280"/>
              <a:buNone/>
              <a:defRPr sz="1600"/>
            </a:lvl4pPr>
            <a:lvl5pPr lvl="4" algn="ctr">
              <a:lnSpc>
                <a:spcPct val="120000"/>
              </a:lnSpc>
              <a:spcBef>
                <a:spcPts val="500"/>
              </a:spcBef>
              <a:spcAft>
                <a:spcPts val="0"/>
              </a:spcAft>
              <a:buClr>
                <a:schemeClr val="dk1"/>
              </a:buClr>
              <a:buSzPts val="128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5"/>
          <p:cNvSpPr txBox="1">
            <a:spLocks noGrp="1"/>
          </p:cNvSpPr>
          <p:nvPr>
            <p:ph type="dt" idx="10"/>
          </p:nvPr>
        </p:nvSpPr>
        <p:spPr>
          <a:xfrm>
            <a:off x="8036732" y="6397103"/>
            <a:ext cx="309192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75782" y="6397103"/>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11024553" y="6397103"/>
            <a:ext cx="7007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cxnSp>
        <p:nvCxnSpPr>
          <p:cNvPr id="35" name="Google Shape;35;p5"/>
          <p:cNvCxnSpPr/>
          <p:nvPr/>
        </p:nvCxnSpPr>
        <p:spPr>
          <a:xfrm rot="10800000">
            <a:off x="571501" y="571500"/>
            <a:ext cx="11059811" cy="0"/>
          </a:xfrm>
          <a:prstGeom prst="straightConnector1">
            <a:avLst/>
          </a:prstGeom>
          <a:noFill/>
          <a:ln w="9525" cap="flat" cmpd="sng">
            <a:solidFill>
              <a:schemeClr val="dk1"/>
            </a:solidFill>
            <a:prstDash val="solid"/>
            <a:miter lim="800000"/>
            <a:headEnd type="none" w="sm" len="sm"/>
            <a:tailEnd type="none" w="sm" len="sm"/>
          </a:ln>
        </p:spPr>
      </p:cxnSp>
      <p:cxnSp>
        <p:nvCxnSpPr>
          <p:cNvPr id="36" name="Google Shape;36;p5"/>
          <p:cNvCxnSpPr/>
          <p:nvPr/>
        </p:nvCxnSpPr>
        <p:spPr>
          <a:xfrm>
            <a:off x="7742482" y="571500"/>
            <a:ext cx="0" cy="5715000"/>
          </a:xfrm>
          <a:prstGeom prst="straightConnector1">
            <a:avLst/>
          </a:prstGeom>
          <a:noFill/>
          <a:ln w="9525" cap="flat" cmpd="sng">
            <a:solidFill>
              <a:schemeClr val="dk1"/>
            </a:solidFill>
            <a:prstDash val="solid"/>
            <a:miter lim="800000"/>
            <a:headEnd type="none" w="sm" len="sm"/>
            <a:tailEnd type="none" w="sm" len="sm"/>
          </a:ln>
        </p:spPr>
      </p:cxnSp>
      <p:cxnSp>
        <p:nvCxnSpPr>
          <p:cNvPr id="37" name="Google Shape;37;p5"/>
          <p:cNvCxnSpPr/>
          <p:nvPr/>
        </p:nvCxnSpPr>
        <p:spPr>
          <a:xfrm rot="10800000">
            <a:off x="577485" y="6283518"/>
            <a:ext cx="11059811"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571500" y="689289"/>
            <a:ext cx="11049000" cy="10841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571499" y="2075688"/>
            <a:ext cx="11059811" cy="3910987"/>
          </a:xfrm>
          <a:prstGeom prst="rect">
            <a:avLst/>
          </a:prstGeom>
          <a:noFill/>
          <a:ln>
            <a:noFill/>
          </a:ln>
        </p:spPr>
        <p:txBody>
          <a:bodyPr spcFirstLastPara="1" wrap="square" lIns="91425" tIns="45700" rIns="91425" bIns="45700" anchor="t" anchorCtr="0">
            <a:normAutofit/>
          </a:bodyPr>
          <a:lstStyle>
            <a:lvl1pPr marL="457200" lvl="0" indent="-320040" algn="l">
              <a:lnSpc>
                <a:spcPct val="120000"/>
              </a:lnSpc>
              <a:spcBef>
                <a:spcPts val="1000"/>
              </a:spcBef>
              <a:spcAft>
                <a:spcPts val="0"/>
              </a:spcAft>
              <a:buClr>
                <a:schemeClr val="dk1"/>
              </a:buClr>
              <a:buSzPts val="1440"/>
              <a:buChar char="•"/>
              <a:defRPr/>
            </a:lvl1pPr>
            <a:lvl2pPr marL="914400" lvl="1" indent="-320040" algn="l">
              <a:lnSpc>
                <a:spcPct val="120000"/>
              </a:lnSpc>
              <a:spcBef>
                <a:spcPts val="500"/>
              </a:spcBef>
              <a:spcAft>
                <a:spcPts val="0"/>
              </a:spcAft>
              <a:buClr>
                <a:schemeClr val="dk1"/>
              </a:buClr>
              <a:buSzPts val="1440"/>
              <a:buChar char="–"/>
              <a:defRPr/>
            </a:lvl2pPr>
            <a:lvl3pPr marL="1371600" lvl="2" indent="-320039" algn="l">
              <a:lnSpc>
                <a:spcPct val="120000"/>
              </a:lnSpc>
              <a:spcBef>
                <a:spcPts val="500"/>
              </a:spcBef>
              <a:spcAft>
                <a:spcPts val="0"/>
              </a:spcAft>
              <a:buClr>
                <a:schemeClr val="dk1"/>
              </a:buClr>
              <a:buSzPts val="1440"/>
              <a:buChar char="•"/>
              <a:defRPr/>
            </a:lvl3pPr>
            <a:lvl4pPr marL="1828800" lvl="3" indent="-320039" algn="l">
              <a:lnSpc>
                <a:spcPct val="120000"/>
              </a:lnSpc>
              <a:spcBef>
                <a:spcPts val="500"/>
              </a:spcBef>
              <a:spcAft>
                <a:spcPts val="0"/>
              </a:spcAft>
              <a:buClr>
                <a:schemeClr val="dk1"/>
              </a:buClr>
              <a:buSzPts val="1440"/>
              <a:buChar char="–"/>
              <a:defRPr/>
            </a:lvl4pPr>
            <a:lvl5pPr marL="2286000" lvl="4" indent="-320039" algn="l">
              <a:lnSpc>
                <a:spcPct val="120000"/>
              </a:lnSpc>
              <a:spcBef>
                <a:spcPts val="5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036732" y="6397103"/>
            <a:ext cx="309192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75782" y="6397103"/>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11024553" y="6397103"/>
            <a:ext cx="7007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4"/>
        <p:cNvGrpSpPr/>
        <p:nvPr/>
      </p:nvGrpSpPr>
      <p:grpSpPr>
        <a:xfrm>
          <a:off x="0" y="0"/>
          <a:ext cx="0" cy="0"/>
          <a:chOff x="0" y="0"/>
          <a:chExt cx="0" cy="0"/>
        </a:xfrm>
      </p:grpSpPr>
      <p:sp>
        <p:nvSpPr>
          <p:cNvPr id="45" name="Google Shape;45;p11"/>
          <p:cNvSpPr txBox="1">
            <a:spLocks noGrp="1"/>
          </p:cNvSpPr>
          <p:nvPr>
            <p:ph type="dt" idx="10"/>
          </p:nvPr>
        </p:nvSpPr>
        <p:spPr>
          <a:xfrm>
            <a:off x="8036732" y="6397103"/>
            <a:ext cx="309192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ftr" idx="11"/>
          </p:nvPr>
        </p:nvSpPr>
        <p:spPr>
          <a:xfrm>
            <a:off x="475782" y="6397103"/>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11024553" y="6397103"/>
            <a:ext cx="7007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571500" y="914255"/>
            <a:ext cx="6867115" cy="50094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Batang"/>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9239817" y="914399"/>
            <a:ext cx="2370268" cy="2670273"/>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dk1"/>
              </a:buClr>
              <a:buSzPts val="1120"/>
              <a:buNone/>
              <a:defRPr sz="1400" cap="none">
                <a:solidFill>
                  <a:schemeClr val="dk1"/>
                </a:solidFill>
              </a:defRPr>
            </a:lvl1pPr>
            <a:lvl2pPr marL="914400" lvl="1" indent="-228600" algn="l">
              <a:lnSpc>
                <a:spcPct val="120000"/>
              </a:lnSpc>
              <a:spcBef>
                <a:spcPts val="500"/>
              </a:spcBef>
              <a:spcAft>
                <a:spcPts val="0"/>
              </a:spcAft>
              <a:buClr>
                <a:srgbClr val="888888"/>
              </a:buClr>
              <a:buSzPts val="1600"/>
              <a:buNone/>
              <a:defRPr sz="2000">
                <a:solidFill>
                  <a:srgbClr val="888888"/>
                </a:solidFill>
              </a:defRPr>
            </a:lvl2pPr>
            <a:lvl3pPr marL="1371600" lvl="2" indent="-228600" algn="l">
              <a:lnSpc>
                <a:spcPct val="120000"/>
              </a:lnSpc>
              <a:spcBef>
                <a:spcPts val="500"/>
              </a:spcBef>
              <a:spcAft>
                <a:spcPts val="0"/>
              </a:spcAft>
              <a:buClr>
                <a:srgbClr val="888888"/>
              </a:buClr>
              <a:buSzPts val="1440"/>
              <a:buNone/>
              <a:defRPr sz="1800">
                <a:solidFill>
                  <a:srgbClr val="888888"/>
                </a:solidFill>
              </a:defRPr>
            </a:lvl3pPr>
            <a:lvl4pPr marL="1828800" lvl="3" indent="-228600" algn="l">
              <a:lnSpc>
                <a:spcPct val="120000"/>
              </a:lnSpc>
              <a:spcBef>
                <a:spcPts val="500"/>
              </a:spcBef>
              <a:spcAft>
                <a:spcPts val="0"/>
              </a:spcAft>
              <a:buClr>
                <a:srgbClr val="888888"/>
              </a:buClr>
              <a:buSzPts val="1280"/>
              <a:buNone/>
              <a:defRPr sz="1600">
                <a:solidFill>
                  <a:srgbClr val="888888"/>
                </a:solidFill>
              </a:defRPr>
            </a:lvl4pPr>
            <a:lvl5pPr marL="2286000" lvl="4" indent="-228600" algn="l">
              <a:lnSpc>
                <a:spcPct val="120000"/>
              </a:lnSpc>
              <a:spcBef>
                <a:spcPts val="500"/>
              </a:spcBef>
              <a:spcAft>
                <a:spcPts val="0"/>
              </a:spcAft>
              <a:buClr>
                <a:srgbClr val="888888"/>
              </a:buClr>
              <a:buSzPts val="128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7"/>
          <p:cNvSpPr txBox="1">
            <a:spLocks noGrp="1"/>
          </p:cNvSpPr>
          <p:nvPr>
            <p:ph type="dt" idx="10"/>
          </p:nvPr>
        </p:nvSpPr>
        <p:spPr>
          <a:xfrm>
            <a:off x="8036732" y="6397103"/>
            <a:ext cx="309192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75782" y="6397103"/>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1024553" y="6397103"/>
            <a:ext cx="7007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cxnSp>
        <p:nvCxnSpPr>
          <p:cNvPr id="54" name="Google Shape;54;p7"/>
          <p:cNvCxnSpPr/>
          <p:nvPr/>
        </p:nvCxnSpPr>
        <p:spPr>
          <a:xfrm>
            <a:off x="8872625" y="571500"/>
            <a:ext cx="0" cy="5715000"/>
          </a:xfrm>
          <a:prstGeom prst="straightConnector1">
            <a:avLst/>
          </a:prstGeom>
          <a:noFill/>
          <a:ln w="9525" cap="flat" cmpd="sng">
            <a:solidFill>
              <a:schemeClr val="dk1"/>
            </a:solidFill>
            <a:prstDash val="solid"/>
            <a:miter lim="800000"/>
            <a:headEnd type="none" w="sm" len="sm"/>
            <a:tailEnd type="none" w="sm" len="sm"/>
          </a:ln>
        </p:spPr>
      </p:cxnSp>
      <p:cxnSp>
        <p:nvCxnSpPr>
          <p:cNvPr id="55" name="Google Shape;55;p7"/>
          <p:cNvCxnSpPr/>
          <p:nvPr/>
        </p:nvCxnSpPr>
        <p:spPr>
          <a:xfrm rot="10800000">
            <a:off x="566094" y="571500"/>
            <a:ext cx="11059811" cy="0"/>
          </a:xfrm>
          <a:prstGeom prst="straightConnector1">
            <a:avLst/>
          </a:prstGeom>
          <a:noFill/>
          <a:ln w="9525" cap="flat" cmpd="sng">
            <a:solidFill>
              <a:schemeClr val="dk1"/>
            </a:solidFill>
            <a:prstDash val="solid"/>
            <a:miter lim="800000"/>
            <a:headEnd type="none" w="sm" len="sm"/>
            <a:tailEnd type="none" w="sm" len="sm"/>
          </a:ln>
        </p:spPr>
      </p:cxnSp>
      <p:cxnSp>
        <p:nvCxnSpPr>
          <p:cNvPr id="56" name="Google Shape;56;p7"/>
          <p:cNvCxnSpPr/>
          <p:nvPr/>
        </p:nvCxnSpPr>
        <p:spPr>
          <a:xfrm rot="10800000">
            <a:off x="577485" y="6283518"/>
            <a:ext cx="11059811"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571500" y="709684"/>
            <a:ext cx="11049000" cy="10571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579447" y="2074990"/>
            <a:ext cx="5181600" cy="4101972"/>
          </a:xfrm>
          <a:prstGeom prst="rect">
            <a:avLst/>
          </a:prstGeom>
          <a:noFill/>
          <a:ln>
            <a:noFill/>
          </a:ln>
        </p:spPr>
        <p:txBody>
          <a:bodyPr spcFirstLastPara="1" wrap="square" lIns="91425" tIns="45700" rIns="91425" bIns="45700" anchor="t" anchorCtr="0">
            <a:normAutofit/>
          </a:bodyPr>
          <a:lstStyle>
            <a:lvl1pPr marL="457200" lvl="0" indent="-320040" algn="l">
              <a:lnSpc>
                <a:spcPct val="120000"/>
              </a:lnSpc>
              <a:spcBef>
                <a:spcPts val="1000"/>
              </a:spcBef>
              <a:spcAft>
                <a:spcPts val="0"/>
              </a:spcAft>
              <a:buClr>
                <a:schemeClr val="dk1"/>
              </a:buClr>
              <a:buSzPts val="1440"/>
              <a:buChar char="•"/>
              <a:defRPr/>
            </a:lvl1pPr>
            <a:lvl2pPr marL="914400" lvl="1" indent="-320040" algn="l">
              <a:lnSpc>
                <a:spcPct val="120000"/>
              </a:lnSpc>
              <a:spcBef>
                <a:spcPts val="500"/>
              </a:spcBef>
              <a:spcAft>
                <a:spcPts val="0"/>
              </a:spcAft>
              <a:buClr>
                <a:schemeClr val="dk1"/>
              </a:buClr>
              <a:buSzPts val="1440"/>
              <a:buChar char="–"/>
              <a:defRPr/>
            </a:lvl2pPr>
            <a:lvl3pPr marL="1371600" lvl="2" indent="-320039" algn="l">
              <a:lnSpc>
                <a:spcPct val="120000"/>
              </a:lnSpc>
              <a:spcBef>
                <a:spcPts val="500"/>
              </a:spcBef>
              <a:spcAft>
                <a:spcPts val="0"/>
              </a:spcAft>
              <a:buClr>
                <a:schemeClr val="dk1"/>
              </a:buClr>
              <a:buSzPts val="1440"/>
              <a:buChar char="•"/>
              <a:defRPr/>
            </a:lvl3pPr>
            <a:lvl4pPr marL="1828800" lvl="3" indent="-320039" algn="l">
              <a:lnSpc>
                <a:spcPct val="120000"/>
              </a:lnSpc>
              <a:spcBef>
                <a:spcPts val="500"/>
              </a:spcBef>
              <a:spcAft>
                <a:spcPts val="0"/>
              </a:spcAft>
              <a:buClr>
                <a:schemeClr val="dk1"/>
              </a:buClr>
              <a:buSzPts val="1440"/>
              <a:buChar char="–"/>
              <a:defRPr/>
            </a:lvl4pPr>
            <a:lvl5pPr marL="2286000" lvl="4" indent="-320039" algn="l">
              <a:lnSpc>
                <a:spcPct val="120000"/>
              </a:lnSpc>
              <a:spcBef>
                <a:spcPts val="5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2"/>
          </p:nvPr>
        </p:nvSpPr>
        <p:spPr>
          <a:xfrm>
            <a:off x="6447082" y="2074990"/>
            <a:ext cx="5181600" cy="4101972"/>
          </a:xfrm>
          <a:prstGeom prst="rect">
            <a:avLst/>
          </a:prstGeom>
          <a:noFill/>
          <a:ln>
            <a:noFill/>
          </a:ln>
        </p:spPr>
        <p:txBody>
          <a:bodyPr spcFirstLastPara="1" wrap="square" lIns="91425" tIns="45700" rIns="91425" bIns="45700" anchor="t" anchorCtr="0">
            <a:normAutofit/>
          </a:bodyPr>
          <a:lstStyle>
            <a:lvl1pPr marL="457200" lvl="0" indent="-320040" algn="l">
              <a:lnSpc>
                <a:spcPct val="120000"/>
              </a:lnSpc>
              <a:spcBef>
                <a:spcPts val="1000"/>
              </a:spcBef>
              <a:spcAft>
                <a:spcPts val="0"/>
              </a:spcAft>
              <a:buClr>
                <a:schemeClr val="dk1"/>
              </a:buClr>
              <a:buSzPts val="1440"/>
              <a:buChar char="•"/>
              <a:defRPr/>
            </a:lvl1pPr>
            <a:lvl2pPr marL="914400" lvl="1" indent="-320040" algn="l">
              <a:lnSpc>
                <a:spcPct val="120000"/>
              </a:lnSpc>
              <a:spcBef>
                <a:spcPts val="500"/>
              </a:spcBef>
              <a:spcAft>
                <a:spcPts val="0"/>
              </a:spcAft>
              <a:buClr>
                <a:schemeClr val="dk1"/>
              </a:buClr>
              <a:buSzPts val="1440"/>
              <a:buChar char="–"/>
              <a:defRPr/>
            </a:lvl2pPr>
            <a:lvl3pPr marL="1371600" lvl="2" indent="-320039" algn="l">
              <a:lnSpc>
                <a:spcPct val="120000"/>
              </a:lnSpc>
              <a:spcBef>
                <a:spcPts val="500"/>
              </a:spcBef>
              <a:spcAft>
                <a:spcPts val="0"/>
              </a:spcAft>
              <a:buClr>
                <a:schemeClr val="dk1"/>
              </a:buClr>
              <a:buSzPts val="1440"/>
              <a:buChar char="•"/>
              <a:defRPr/>
            </a:lvl3pPr>
            <a:lvl4pPr marL="1828800" lvl="3" indent="-320039" algn="l">
              <a:lnSpc>
                <a:spcPct val="120000"/>
              </a:lnSpc>
              <a:spcBef>
                <a:spcPts val="500"/>
              </a:spcBef>
              <a:spcAft>
                <a:spcPts val="0"/>
              </a:spcAft>
              <a:buClr>
                <a:schemeClr val="dk1"/>
              </a:buClr>
              <a:buSzPts val="1440"/>
              <a:buChar char="–"/>
              <a:defRPr/>
            </a:lvl4pPr>
            <a:lvl5pPr marL="2286000" lvl="4" indent="-320039" algn="l">
              <a:lnSpc>
                <a:spcPct val="120000"/>
              </a:lnSpc>
              <a:spcBef>
                <a:spcPts val="5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dt" idx="10"/>
          </p:nvPr>
        </p:nvSpPr>
        <p:spPr>
          <a:xfrm>
            <a:off x="8036732" y="6397103"/>
            <a:ext cx="309192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75782" y="6397103"/>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1024553" y="6397103"/>
            <a:ext cx="7007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cxnSp>
        <p:nvCxnSpPr>
          <p:cNvPr id="64" name="Google Shape;64;p8"/>
          <p:cNvCxnSpPr/>
          <p:nvPr/>
        </p:nvCxnSpPr>
        <p:spPr>
          <a:xfrm rot="10800000">
            <a:off x="6101405" y="1883336"/>
            <a:ext cx="0" cy="4399659"/>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583469" y="699118"/>
            <a:ext cx="11025062" cy="10636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583468" y="2022883"/>
            <a:ext cx="5230469" cy="564079"/>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dk1"/>
              </a:buClr>
              <a:buSzPts val="1280"/>
              <a:buNone/>
              <a:defRPr sz="1600" b="1" cap="none"/>
            </a:lvl1pPr>
            <a:lvl2pPr marL="914400" lvl="1" indent="-228600" algn="l">
              <a:lnSpc>
                <a:spcPct val="120000"/>
              </a:lnSpc>
              <a:spcBef>
                <a:spcPts val="500"/>
              </a:spcBef>
              <a:spcAft>
                <a:spcPts val="0"/>
              </a:spcAft>
              <a:buClr>
                <a:schemeClr val="dk1"/>
              </a:buClr>
              <a:buSzPts val="1600"/>
              <a:buNone/>
              <a:defRPr sz="2000" b="1"/>
            </a:lvl2pPr>
            <a:lvl3pPr marL="1371600" lvl="2" indent="-228600" algn="l">
              <a:lnSpc>
                <a:spcPct val="120000"/>
              </a:lnSpc>
              <a:spcBef>
                <a:spcPts val="500"/>
              </a:spcBef>
              <a:spcAft>
                <a:spcPts val="0"/>
              </a:spcAft>
              <a:buClr>
                <a:schemeClr val="dk1"/>
              </a:buClr>
              <a:buSzPts val="1440"/>
              <a:buNone/>
              <a:defRPr sz="1800" b="1"/>
            </a:lvl3pPr>
            <a:lvl4pPr marL="1828800" lvl="3" indent="-228600" algn="l">
              <a:lnSpc>
                <a:spcPct val="120000"/>
              </a:lnSpc>
              <a:spcBef>
                <a:spcPts val="500"/>
              </a:spcBef>
              <a:spcAft>
                <a:spcPts val="0"/>
              </a:spcAft>
              <a:buClr>
                <a:schemeClr val="dk1"/>
              </a:buClr>
              <a:buSzPts val="1280"/>
              <a:buNone/>
              <a:defRPr sz="1600" b="1"/>
            </a:lvl4pPr>
            <a:lvl5pPr marL="2286000" lvl="4" indent="-228600" algn="l">
              <a:lnSpc>
                <a:spcPct val="120000"/>
              </a:lnSpc>
              <a:spcBef>
                <a:spcPts val="500"/>
              </a:spcBef>
              <a:spcAft>
                <a:spcPts val="0"/>
              </a:spcAft>
              <a:buClr>
                <a:schemeClr val="dk1"/>
              </a:buClr>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9"/>
          <p:cNvSpPr txBox="1">
            <a:spLocks noGrp="1"/>
          </p:cNvSpPr>
          <p:nvPr>
            <p:ph type="body" idx="2"/>
          </p:nvPr>
        </p:nvSpPr>
        <p:spPr>
          <a:xfrm>
            <a:off x="583469" y="2866031"/>
            <a:ext cx="5157787" cy="3227685"/>
          </a:xfrm>
          <a:prstGeom prst="rect">
            <a:avLst/>
          </a:prstGeom>
          <a:noFill/>
          <a:ln>
            <a:noFill/>
          </a:ln>
        </p:spPr>
        <p:txBody>
          <a:bodyPr spcFirstLastPara="1" wrap="square" lIns="91425" tIns="45700" rIns="91425" bIns="45700" anchor="t" anchorCtr="0">
            <a:normAutofit/>
          </a:bodyPr>
          <a:lstStyle>
            <a:lvl1pPr marL="457200" lvl="0" indent="-320040" algn="l">
              <a:lnSpc>
                <a:spcPct val="120000"/>
              </a:lnSpc>
              <a:spcBef>
                <a:spcPts val="1000"/>
              </a:spcBef>
              <a:spcAft>
                <a:spcPts val="0"/>
              </a:spcAft>
              <a:buClr>
                <a:schemeClr val="dk1"/>
              </a:buClr>
              <a:buSzPts val="1440"/>
              <a:buChar char="•"/>
              <a:defRPr/>
            </a:lvl1pPr>
            <a:lvl2pPr marL="914400" lvl="1" indent="-320040" algn="l">
              <a:lnSpc>
                <a:spcPct val="120000"/>
              </a:lnSpc>
              <a:spcBef>
                <a:spcPts val="500"/>
              </a:spcBef>
              <a:spcAft>
                <a:spcPts val="0"/>
              </a:spcAft>
              <a:buClr>
                <a:schemeClr val="dk1"/>
              </a:buClr>
              <a:buSzPts val="1440"/>
              <a:buChar char="–"/>
              <a:defRPr/>
            </a:lvl2pPr>
            <a:lvl3pPr marL="1371600" lvl="2" indent="-320039" algn="l">
              <a:lnSpc>
                <a:spcPct val="120000"/>
              </a:lnSpc>
              <a:spcBef>
                <a:spcPts val="500"/>
              </a:spcBef>
              <a:spcAft>
                <a:spcPts val="0"/>
              </a:spcAft>
              <a:buClr>
                <a:schemeClr val="dk1"/>
              </a:buClr>
              <a:buSzPts val="1440"/>
              <a:buChar char="•"/>
              <a:defRPr/>
            </a:lvl3pPr>
            <a:lvl4pPr marL="1828800" lvl="3" indent="-320039" algn="l">
              <a:lnSpc>
                <a:spcPct val="120000"/>
              </a:lnSpc>
              <a:spcBef>
                <a:spcPts val="500"/>
              </a:spcBef>
              <a:spcAft>
                <a:spcPts val="0"/>
              </a:spcAft>
              <a:buClr>
                <a:schemeClr val="dk1"/>
              </a:buClr>
              <a:buSzPts val="1440"/>
              <a:buChar char="–"/>
              <a:defRPr/>
            </a:lvl4pPr>
            <a:lvl5pPr marL="2286000" lvl="4" indent="-320039" algn="l">
              <a:lnSpc>
                <a:spcPct val="120000"/>
              </a:lnSpc>
              <a:spcBef>
                <a:spcPts val="5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9"/>
          <p:cNvSpPr txBox="1">
            <a:spLocks noGrp="1"/>
          </p:cNvSpPr>
          <p:nvPr>
            <p:ph type="body" idx="3"/>
          </p:nvPr>
        </p:nvSpPr>
        <p:spPr>
          <a:xfrm>
            <a:off x="6441470" y="2022883"/>
            <a:ext cx="5183188" cy="564080"/>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dk1"/>
              </a:buClr>
              <a:buSzPts val="1280"/>
              <a:buNone/>
              <a:defRPr sz="1600" b="1" cap="none"/>
            </a:lvl1pPr>
            <a:lvl2pPr marL="914400" lvl="1" indent="-228600" algn="l">
              <a:lnSpc>
                <a:spcPct val="120000"/>
              </a:lnSpc>
              <a:spcBef>
                <a:spcPts val="500"/>
              </a:spcBef>
              <a:spcAft>
                <a:spcPts val="0"/>
              </a:spcAft>
              <a:buClr>
                <a:schemeClr val="dk1"/>
              </a:buClr>
              <a:buSzPts val="1600"/>
              <a:buNone/>
              <a:defRPr sz="2000" b="1"/>
            </a:lvl2pPr>
            <a:lvl3pPr marL="1371600" lvl="2" indent="-228600" algn="l">
              <a:lnSpc>
                <a:spcPct val="120000"/>
              </a:lnSpc>
              <a:spcBef>
                <a:spcPts val="500"/>
              </a:spcBef>
              <a:spcAft>
                <a:spcPts val="0"/>
              </a:spcAft>
              <a:buClr>
                <a:schemeClr val="dk1"/>
              </a:buClr>
              <a:buSzPts val="1440"/>
              <a:buNone/>
              <a:defRPr sz="1800" b="1"/>
            </a:lvl3pPr>
            <a:lvl4pPr marL="1828800" lvl="3" indent="-228600" algn="l">
              <a:lnSpc>
                <a:spcPct val="120000"/>
              </a:lnSpc>
              <a:spcBef>
                <a:spcPts val="500"/>
              </a:spcBef>
              <a:spcAft>
                <a:spcPts val="0"/>
              </a:spcAft>
              <a:buClr>
                <a:schemeClr val="dk1"/>
              </a:buClr>
              <a:buSzPts val="1280"/>
              <a:buNone/>
              <a:defRPr sz="1600" b="1"/>
            </a:lvl4pPr>
            <a:lvl5pPr marL="2286000" lvl="4" indent="-228600" algn="l">
              <a:lnSpc>
                <a:spcPct val="120000"/>
              </a:lnSpc>
              <a:spcBef>
                <a:spcPts val="500"/>
              </a:spcBef>
              <a:spcAft>
                <a:spcPts val="0"/>
              </a:spcAft>
              <a:buClr>
                <a:schemeClr val="dk1"/>
              </a:buClr>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9"/>
          <p:cNvSpPr txBox="1">
            <a:spLocks noGrp="1"/>
          </p:cNvSpPr>
          <p:nvPr>
            <p:ph type="body" idx="4"/>
          </p:nvPr>
        </p:nvSpPr>
        <p:spPr>
          <a:xfrm>
            <a:off x="6441470" y="2866031"/>
            <a:ext cx="5183188" cy="3227685"/>
          </a:xfrm>
          <a:prstGeom prst="rect">
            <a:avLst/>
          </a:prstGeom>
          <a:noFill/>
          <a:ln>
            <a:noFill/>
          </a:ln>
        </p:spPr>
        <p:txBody>
          <a:bodyPr spcFirstLastPara="1" wrap="square" lIns="91425" tIns="45700" rIns="91425" bIns="45700" anchor="t" anchorCtr="0">
            <a:normAutofit/>
          </a:bodyPr>
          <a:lstStyle>
            <a:lvl1pPr marL="457200" lvl="0" indent="-320040" algn="l">
              <a:lnSpc>
                <a:spcPct val="120000"/>
              </a:lnSpc>
              <a:spcBef>
                <a:spcPts val="1000"/>
              </a:spcBef>
              <a:spcAft>
                <a:spcPts val="0"/>
              </a:spcAft>
              <a:buClr>
                <a:schemeClr val="dk1"/>
              </a:buClr>
              <a:buSzPts val="1440"/>
              <a:buChar char="•"/>
              <a:defRPr/>
            </a:lvl1pPr>
            <a:lvl2pPr marL="914400" lvl="1" indent="-320040" algn="l">
              <a:lnSpc>
                <a:spcPct val="120000"/>
              </a:lnSpc>
              <a:spcBef>
                <a:spcPts val="500"/>
              </a:spcBef>
              <a:spcAft>
                <a:spcPts val="0"/>
              </a:spcAft>
              <a:buClr>
                <a:schemeClr val="dk1"/>
              </a:buClr>
              <a:buSzPts val="1440"/>
              <a:buChar char="–"/>
              <a:defRPr/>
            </a:lvl2pPr>
            <a:lvl3pPr marL="1371600" lvl="2" indent="-320039" algn="l">
              <a:lnSpc>
                <a:spcPct val="120000"/>
              </a:lnSpc>
              <a:spcBef>
                <a:spcPts val="500"/>
              </a:spcBef>
              <a:spcAft>
                <a:spcPts val="0"/>
              </a:spcAft>
              <a:buClr>
                <a:schemeClr val="dk1"/>
              </a:buClr>
              <a:buSzPts val="1440"/>
              <a:buChar char="•"/>
              <a:defRPr/>
            </a:lvl3pPr>
            <a:lvl4pPr marL="1828800" lvl="3" indent="-320039" algn="l">
              <a:lnSpc>
                <a:spcPct val="120000"/>
              </a:lnSpc>
              <a:spcBef>
                <a:spcPts val="500"/>
              </a:spcBef>
              <a:spcAft>
                <a:spcPts val="0"/>
              </a:spcAft>
              <a:buClr>
                <a:schemeClr val="dk1"/>
              </a:buClr>
              <a:buSzPts val="1440"/>
              <a:buChar char="–"/>
              <a:defRPr/>
            </a:lvl4pPr>
            <a:lvl5pPr marL="2286000" lvl="4" indent="-320039" algn="l">
              <a:lnSpc>
                <a:spcPct val="120000"/>
              </a:lnSpc>
              <a:spcBef>
                <a:spcPts val="5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9"/>
          <p:cNvSpPr txBox="1">
            <a:spLocks noGrp="1"/>
          </p:cNvSpPr>
          <p:nvPr>
            <p:ph type="dt" idx="10"/>
          </p:nvPr>
        </p:nvSpPr>
        <p:spPr>
          <a:xfrm>
            <a:off x="8036732" y="6397103"/>
            <a:ext cx="309192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475782" y="6397103"/>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11024553" y="6397103"/>
            <a:ext cx="7007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rot="10800000">
            <a:off x="6101405" y="1883336"/>
            <a:ext cx="0" cy="4399660"/>
          </a:xfrm>
          <a:prstGeom prst="straightConnector1">
            <a:avLst/>
          </a:prstGeom>
          <a:noFill/>
          <a:ln w="9525" cap="flat" cmpd="sng">
            <a:solidFill>
              <a:schemeClr val="dk1"/>
            </a:solidFill>
            <a:prstDash val="solid"/>
            <a:miter lim="800000"/>
            <a:headEnd type="none" w="sm" len="sm"/>
            <a:tailEnd type="none" w="sm" len="sm"/>
          </a:ln>
        </p:spPr>
      </p:cxnSp>
      <p:cxnSp>
        <p:nvCxnSpPr>
          <p:cNvPr id="75" name="Google Shape;75;p9"/>
          <p:cNvCxnSpPr/>
          <p:nvPr/>
        </p:nvCxnSpPr>
        <p:spPr>
          <a:xfrm rot="10800000">
            <a:off x="577485" y="2738598"/>
            <a:ext cx="11059811"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571500" y="689289"/>
            <a:ext cx="11049000" cy="108410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Batang"/>
              <a:buNone/>
              <a:defRPr sz="4000" b="0" i="0" u="none" strike="noStrike" cap="none">
                <a:solidFill>
                  <a:schemeClr val="dk1"/>
                </a:solidFill>
                <a:latin typeface="Batang"/>
                <a:ea typeface="Batang"/>
                <a:cs typeface="Batang"/>
                <a:sym typeface="Batang"/>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4"/>
          <p:cNvSpPr txBox="1">
            <a:spLocks noGrp="1"/>
          </p:cNvSpPr>
          <p:nvPr>
            <p:ph type="body" idx="1"/>
          </p:nvPr>
        </p:nvSpPr>
        <p:spPr>
          <a:xfrm>
            <a:off x="571499" y="2075688"/>
            <a:ext cx="11059811" cy="3818082"/>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1000"/>
              </a:spcBef>
              <a:spcAft>
                <a:spcPts val="0"/>
              </a:spcAft>
              <a:buClr>
                <a:schemeClr val="dk1"/>
              </a:buClr>
              <a:buSzPts val="1600"/>
              <a:buFont typeface="Arial"/>
              <a:buChar char="•"/>
              <a:defRPr sz="2000" b="0" i="0" u="none" strike="noStrike" cap="none">
                <a:solidFill>
                  <a:schemeClr val="dk1"/>
                </a:solidFill>
                <a:latin typeface="Avenir"/>
                <a:ea typeface="Avenir"/>
                <a:cs typeface="Avenir"/>
                <a:sym typeface="Avenir"/>
              </a:defRPr>
            </a:lvl1pPr>
            <a:lvl2pPr marL="914400" marR="0" lvl="1" indent="-320040" algn="l" rtl="0">
              <a:lnSpc>
                <a:spcPct val="120000"/>
              </a:lnSpc>
              <a:spcBef>
                <a:spcPts val="500"/>
              </a:spcBef>
              <a:spcAft>
                <a:spcPts val="0"/>
              </a:spcAft>
              <a:buClr>
                <a:schemeClr val="dk1"/>
              </a:buClr>
              <a:buSzPts val="1440"/>
              <a:buFont typeface="Avenir"/>
              <a:buChar char="–"/>
              <a:defRPr sz="1800" b="0" i="0" u="none" strike="noStrike" cap="none">
                <a:solidFill>
                  <a:schemeClr val="dk1"/>
                </a:solidFill>
                <a:latin typeface="Avenir"/>
                <a:ea typeface="Avenir"/>
                <a:cs typeface="Avenir"/>
                <a:sym typeface="Avenir"/>
              </a:defRPr>
            </a:lvl2pPr>
            <a:lvl3pPr marL="1371600" marR="0" lvl="2" indent="-309880" algn="l" rtl="0">
              <a:lnSpc>
                <a:spcPct val="120000"/>
              </a:lnSpc>
              <a:spcBef>
                <a:spcPts val="500"/>
              </a:spcBef>
              <a:spcAft>
                <a:spcPts val="0"/>
              </a:spcAft>
              <a:buClr>
                <a:schemeClr val="dk1"/>
              </a:buClr>
              <a:buSzPts val="1280"/>
              <a:buFont typeface="Arial"/>
              <a:buChar char="•"/>
              <a:defRPr sz="1600" b="0" i="0" u="none" strike="noStrike" cap="none">
                <a:solidFill>
                  <a:schemeClr val="dk1"/>
                </a:solidFill>
                <a:latin typeface="Avenir"/>
                <a:ea typeface="Avenir"/>
                <a:cs typeface="Avenir"/>
                <a:sym typeface="Avenir"/>
              </a:defRPr>
            </a:lvl3pPr>
            <a:lvl4pPr marL="1828800" marR="0" lvl="3" indent="-299719" algn="l" rtl="0">
              <a:lnSpc>
                <a:spcPct val="120000"/>
              </a:lnSpc>
              <a:spcBef>
                <a:spcPts val="500"/>
              </a:spcBef>
              <a:spcAft>
                <a:spcPts val="0"/>
              </a:spcAft>
              <a:buClr>
                <a:schemeClr val="dk1"/>
              </a:buClr>
              <a:buSzPts val="1120"/>
              <a:buFont typeface="Avenir"/>
              <a:buChar char="–"/>
              <a:defRPr sz="1400" b="0" i="0" u="none" strike="noStrike" cap="none">
                <a:solidFill>
                  <a:schemeClr val="dk1"/>
                </a:solidFill>
                <a:latin typeface="Avenir"/>
                <a:ea typeface="Avenir"/>
                <a:cs typeface="Avenir"/>
                <a:sym typeface="Avenir"/>
              </a:defRPr>
            </a:lvl4pPr>
            <a:lvl5pPr marL="2286000" marR="0" lvl="4" indent="-299720" algn="l" rtl="0">
              <a:lnSpc>
                <a:spcPct val="120000"/>
              </a:lnSpc>
              <a:spcBef>
                <a:spcPts val="500"/>
              </a:spcBef>
              <a:spcAft>
                <a:spcPts val="0"/>
              </a:spcAft>
              <a:buClr>
                <a:schemeClr val="dk1"/>
              </a:buClr>
              <a:buSzPts val="1120"/>
              <a:buFont typeface="Arial"/>
              <a:buChar char="•"/>
              <a:defRPr sz="14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23" name="Google Shape;23;p4"/>
          <p:cNvSpPr txBox="1">
            <a:spLocks noGrp="1"/>
          </p:cNvSpPr>
          <p:nvPr>
            <p:ph type="dt" idx="10"/>
          </p:nvPr>
        </p:nvSpPr>
        <p:spPr>
          <a:xfrm>
            <a:off x="8036732" y="6397103"/>
            <a:ext cx="3091928"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24" name="Google Shape;24;p4"/>
          <p:cNvSpPr txBox="1">
            <a:spLocks noGrp="1"/>
          </p:cNvSpPr>
          <p:nvPr>
            <p:ph type="ftr" idx="11"/>
          </p:nvPr>
        </p:nvSpPr>
        <p:spPr>
          <a:xfrm>
            <a:off x="475782" y="6397103"/>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25" name="Google Shape;25;p4"/>
          <p:cNvSpPr txBox="1">
            <a:spLocks noGrp="1"/>
          </p:cNvSpPr>
          <p:nvPr>
            <p:ph type="sldNum" idx="12"/>
          </p:nvPr>
        </p:nvSpPr>
        <p:spPr>
          <a:xfrm>
            <a:off x="11024553" y="6397103"/>
            <a:ext cx="70077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4"/>
          <p:cNvCxnSpPr/>
          <p:nvPr/>
        </p:nvCxnSpPr>
        <p:spPr>
          <a:xfrm rot="10800000">
            <a:off x="566094" y="6286347"/>
            <a:ext cx="11059811" cy="0"/>
          </a:xfrm>
          <a:prstGeom prst="straightConnector1">
            <a:avLst/>
          </a:prstGeom>
          <a:noFill/>
          <a:ln w="9525" cap="flat" cmpd="sng">
            <a:solidFill>
              <a:schemeClr val="dk1"/>
            </a:solidFill>
            <a:prstDash val="solid"/>
            <a:miter lim="800000"/>
            <a:headEnd type="none" w="sm" len="sm"/>
            <a:tailEnd type="none" w="sm" len="sm"/>
          </a:ln>
        </p:spPr>
      </p:cxnSp>
      <p:cxnSp>
        <p:nvCxnSpPr>
          <p:cNvPr id="27" name="Google Shape;27;p4"/>
          <p:cNvCxnSpPr/>
          <p:nvPr/>
        </p:nvCxnSpPr>
        <p:spPr>
          <a:xfrm rot="10800000">
            <a:off x="577485" y="1883336"/>
            <a:ext cx="11059811" cy="0"/>
          </a:xfrm>
          <a:prstGeom prst="straightConnector1">
            <a:avLst/>
          </a:prstGeom>
          <a:noFill/>
          <a:ln w="9525" cap="flat" cmpd="sng">
            <a:solidFill>
              <a:schemeClr val="dk1"/>
            </a:solidFill>
            <a:prstDash val="solid"/>
            <a:miter lim="800000"/>
            <a:headEnd type="none" w="sm" len="sm"/>
            <a:tailEnd type="none" w="sm" len="sm"/>
          </a:ln>
        </p:spPr>
      </p:cxnSp>
      <p:cxnSp>
        <p:nvCxnSpPr>
          <p:cNvPr id="28" name="Google Shape;28;p4"/>
          <p:cNvCxnSpPr/>
          <p:nvPr/>
        </p:nvCxnSpPr>
        <p:spPr>
          <a:xfrm rot="10800000">
            <a:off x="577485" y="571500"/>
            <a:ext cx="11059811" cy="0"/>
          </a:xfrm>
          <a:prstGeom prst="straightConnector1">
            <a:avLst/>
          </a:prstGeom>
          <a:noFill/>
          <a:ln w="9525"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fda.gov/patients/learn-about-fda-patient-engagement/patients-ask-fd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congress.gov/legislative-pro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88000"/>
          </a:blip>
          <a:stretch>
            <a:fillRect/>
          </a:stretch>
        </a:blipFill>
        <a:effectLst/>
      </p:bgPr>
    </p:bg>
    <p:spTree>
      <p:nvGrpSpPr>
        <p:cNvPr id="1" name="Shape 124"/>
        <p:cNvGrpSpPr/>
        <p:nvPr/>
      </p:nvGrpSpPr>
      <p:grpSpPr>
        <a:xfrm>
          <a:off x="0" y="0"/>
          <a:ext cx="0" cy="0"/>
          <a:chOff x="0" y="0"/>
          <a:chExt cx="0" cy="0"/>
        </a:xfrm>
      </p:grpSpPr>
      <p:pic>
        <p:nvPicPr>
          <p:cNvPr id="125" name="Google Shape;125;p3"/>
          <p:cNvPicPr preferRelativeResize="0"/>
          <p:nvPr/>
        </p:nvPicPr>
        <p:blipFill rotWithShape="1">
          <a:blip r:embed="rId4">
            <a:alphaModFix/>
          </a:blip>
          <a:srcRect/>
          <a:stretch/>
        </p:blipFill>
        <p:spPr>
          <a:xfrm>
            <a:off x="0" y="845820"/>
            <a:ext cx="12192000" cy="5154930"/>
          </a:xfrm>
          <a:prstGeom prst="rect">
            <a:avLst/>
          </a:prstGeom>
          <a:blipFill rotWithShape="1">
            <a:blip r:embed="rId5">
              <a:alphaModFix amt="18000"/>
            </a:blip>
            <a:tile tx="0" ty="0" sx="100000" sy="100000" flip="none" algn="tl"/>
          </a:blipFill>
          <a:ln>
            <a:noFill/>
          </a:ln>
        </p:spPr>
      </p:pic>
      <p:sp>
        <p:nvSpPr>
          <p:cNvPr id="126" name="Google Shape;126;p3"/>
          <p:cNvSpPr txBox="1">
            <a:spLocks noGrp="1"/>
          </p:cNvSpPr>
          <p:nvPr>
            <p:ph type="subTitle" idx="1"/>
          </p:nvPr>
        </p:nvSpPr>
        <p:spPr>
          <a:xfrm>
            <a:off x="1828800" y="397764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sz="2500" b="1" i="1" u="none" strike="noStrike" cap="none">
                <a:solidFill>
                  <a:schemeClr val="dk1"/>
                </a:solidFill>
                <a:latin typeface="Avenir"/>
                <a:ea typeface="Avenir"/>
                <a:cs typeface="Avenir"/>
                <a:sym typeface="Avenir"/>
              </a:rPr>
              <a:t>“America’s Got Regulatory Science Talent” Competition</a:t>
            </a:r>
            <a:endParaRPr sz="2500" b="1">
              <a:latin typeface="Avenir"/>
              <a:ea typeface="Avenir"/>
              <a:cs typeface="Avenir"/>
              <a:sym typeface="Avenir"/>
            </a:endParaRPr>
          </a:p>
          <a:p>
            <a:pPr marL="0" lvl="0" indent="0" algn="ctr" rtl="0">
              <a:spcBef>
                <a:spcPts val="640"/>
              </a:spcBef>
              <a:spcAft>
                <a:spcPts val="0"/>
              </a:spcAft>
              <a:buClr>
                <a:srgbClr val="888888"/>
              </a:buClr>
              <a:buSzPts val="3200"/>
              <a:buNone/>
            </a:pPr>
            <a:endParaRPr i="1">
              <a:solidFill>
                <a:schemeClr val="dk1"/>
              </a:solidFill>
              <a:latin typeface="Avenir"/>
              <a:ea typeface="Avenir"/>
              <a:cs typeface="Avenir"/>
              <a:sym typeface="Avenir"/>
            </a:endParaRPr>
          </a:p>
          <a:p>
            <a:pPr marL="0" lvl="0" indent="0" algn="ctr" rtl="0">
              <a:spcBef>
                <a:spcPts val="640"/>
              </a:spcBef>
              <a:spcAft>
                <a:spcPts val="0"/>
              </a:spcAft>
              <a:buClr>
                <a:srgbClr val="888888"/>
              </a:buClr>
              <a:buSzPts val="3200"/>
              <a:buNone/>
            </a:pPr>
            <a:r>
              <a:rPr lang="en-US" sz="2200" b="1">
                <a:solidFill>
                  <a:schemeClr val="dk1"/>
                </a:solidFill>
                <a:latin typeface="Avenir"/>
                <a:ea typeface="Avenir"/>
                <a:cs typeface="Avenir"/>
                <a:sym typeface="Avenir"/>
              </a:rPr>
              <a:t>Team Clinical Lab Scientists</a:t>
            </a:r>
            <a:endParaRPr sz="2200">
              <a:latin typeface="Avenir"/>
              <a:ea typeface="Avenir"/>
              <a:cs typeface="Avenir"/>
              <a:sym typeface="Avenir"/>
            </a:endParaRPr>
          </a:p>
        </p:txBody>
      </p:sp>
      <p:sp>
        <p:nvSpPr>
          <p:cNvPr id="127" name="Google Shape;127;p3"/>
          <p:cNvSpPr txBox="1"/>
          <p:nvPr/>
        </p:nvSpPr>
        <p:spPr>
          <a:xfrm>
            <a:off x="1828800" y="1497330"/>
            <a:ext cx="85344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000000"/>
                </a:solidFill>
                <a:latin typeface="Times New Roman"/>
                <a:ea typeface="Times New Roman"/>
                <a:cs typeface="Times New Roman"/>
                <a:sym typeface="Times New Roman"/>
              </a:rPr>
              <a:t>Laboratory Developed Tests Regulations, Lessons from Theranos, Inc.</a:t>
            </a:r>
            <a:endParaRPr sz="4000" b="1" i="0" u="none" strike="noStrike" cap="none">
              <a:solidFill>
                <a:srgbClr val="000000"/>
              </a:solidFill>
              <a:latin typeface="Times New Roman"/>
              <a:ea typeface="Times New Roman"/>
              <a:cs typeface="Times New Roman"/>
              <a:sym typeface="Times New Roman"/>
            </a:endParaRPr>
          </a:p>
        </p:txBody>
      </p:sp>
      <p:sp>
        <p:nvSpPr>
          <p:cNvPr id="128" name="Google Shape;128;p3"/>
          <p:cNvSpPr txBox="1"/>
          <p:nvPr/>
        </p:nvSpPr>
        <p:spPr>
          <a:xfrm>
            <a:off x="1944800" y="6112250"/>
            <a:ext cx="8685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solidFill>
                  <a:schemeClr val="lt1"/>
                </a:solidFill>
                <a:latin typeface="Avenir"/>
                <a:ea typeface="Avenir"/>
                <a:cs typeface="Avenir"/>
                <a:sym typeface="Avenir"/>
              </a:rPr>
              <a:t>Department of Medical and Research Technology</a:t>
            </a:r>
            <a:endParaRPr sz="1800">
              <a:solidFill>
                <a:schemeClr val="lt1"/>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21000"/>
          </a:blip>
          <a:stretch>
            <a:fillRect/>
          </a:stretch>
        </a:blipFill>
        <a:effectLst/>
      </p:bgPr>
    </p:bg>
    <p:spTree>
      <p:nvGrpSpPr>
        <p:cNvPr id="1" name="Shape 132"/>
        <p:cNvGrpSpPr/>
        <p:nvPr/>
      </p:nvGrpSpPr>
      <p:grpSpPr>
        <a:xfrm>
          <a:off x="0" y="0"/>
          <a:ext cx="0" cy="0"/>
          <a:chOff x="0" y="0"/>
          <a:chExt cx="0" cy="0"/>
        </a:xfrm>
      </p:grpSpPr>
      <p:sp>
        <p:nvSpPr>
          <p:cNvPr id="133" name="Google Shape;133;p2"/>
          <p:cNvSpPr txBox="1">
            <a:spLocks noGrp="1"/>
          </p:cNvSpPr>
          <p:nvPr>
            <p:ph type="title"/>
          </p:nvPr>
        </p:nvSpPr>
        <p:spPr>
          <a:xfrm>
            <a:off x="576900" y="755702"/>
            <a:ext cx="11049000" cy="132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Batang"/>
              <a:buNone/>
            </a:pPr>
            <a:r>
              <a:rPr lang="en-US" sz="3600" b="1">
                <a:latin typeface="Times New Roman"/>
                <a:ea typeface="Times New Roman"/>
                <a:cs typeface="Times New Roman"/>
                <a:sym typeface="Times New Roman"/>
              </a:rPr>
              <a:t>Team Clinical Lab Scientists</a:t>
            </a:r>
            <a:endParaRPr sz="3600" b="1">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3600"/>
              <a:buFont typeface="Batang"/>
              <a:buNone/>
            </a:pPr>
            <a:r>
              <a:rPr lang="en-US" sz="1800">
                <a:latin typeface="Times New Roman"/>
                <a:ea typeface="Times New Roman"/>
                <a:cs typeface="Times New Roman"/>
                <a:sym typeface="Times New Roman"/>
              </a:rPr>
              <a:t>Department of Medical &amp; Research Technology </a:t>
            </a:r>
            <a:endParaRPr sz="180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3600"/>
              <a:buFont typeface="Batang"/>
              <a:buNone/>
            </a:pPr>
            <a:r>
              <a:rPr lang="en-US" sz="1800">
                <a:latin typeface="Times New Roman"/>
                <a:ea typeface="Times New Roman"/>
                <a:cs typeface="Times New Roman"/>
                <a:sym typeface="Times New Roman"/>
              </a:rPr>
              <a:t>University of Maryland, Baltimore</a:t>
            </a:r>
            <a:br>
              <a:rPr lang="en-US" sz="3300">
                <a:latin typeface="Avenir"/>
                <a:ea typeface="Avenir"/>
                <a:cs typeface="Avenir"/>
                <a:sym typeface="Avenir"/>
              </a:rPr>
            </a:br>
            <a:endParaRPr sz="3300">
              <a:latin typeface="Avenir"/>
              <a:ea typeface="Avenir"/>
              <a:cs typeface="Avenir"/>
              <a:sym typeface="Avenir"/>
            </a:endParaRPr>
          </a:p>
        </p:txBody>
      </p:sp>
      <p:sp>
        <p:nvSpPr>
          <p:cNvPr id="134" name="Google Shape;134;p2"/>
          <p:cNvSpPr txBox="1">
            <a:spLocks noGrp="1"/>
          </p:cNvSpPr>
          <p:nvPr>
            <p:ph type="body" idx="1"/>
          </p:nvPr>
        </p:nvSpPr>
        <p:spPr>
          <a:xfrm>
            <a:off x="571499" y="2087118"/>
            <a:ext cx="11059811" cy="3910987"/>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1440"/>
              <a:buNone/>
            </a:pPr>
            <a:r>
              <a:rPr lang="en-US" sz="1800" b="1" i="0">
                <a:solidFill>
                  <a:srgbClr val="000000"/>
                </a:solidFill>
                <a:latin typeface="Arial"/>
                <a:ea typeface="Arial"/>
                <a:cs typeface="Arial"/>
                <a:sym typeface="Arial"/>
              </a:rPr>
              <a:t>Team Captain</a:t>
            </a:r>
            <a:r>
              <a:rPr lang="en-US" sz="1800" b="0" i="0">
                <a:solidFill>
                  <a:srgbClr val="000000"/>
                </a:solidFill>
                <a:latin typeface="Arial"/>
                <a:ea typeface="Arial"/>
                <a:cs typeface="Arial"/>
                <a:sym typeface="Arial"/>
              </a:rPr>
              <a:t>:  Diran Dasi </a:t>
            </a:r>
            <a:endParaRPr/>
          </a:p>
          <a:p>
            <a:pPr marL="228600" lvl="0" indent="-137160" algn="l" rtl="0">
              <a:lnSpc>
                <a:spcPct val="120000"/>
              </a:lnSpc>
              <a:spcBef>
                <a:spcPts val="1000"/>
              </a:spcBef>
              <a:spcAft>
                <a:spcPts val="0"/>
              </a:spcAft>
              <a:buClr>
                <a:schemeClr val="dk1"/>
              </a:buClr>
              <a:buSzPts val="1440"/>
              <a:buNone/>
            </a:pPr>
            <a:endParaRPr sz="1800" b="0" i="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40"/>
              <a:buNone/>
            </a:pPr>
            <a:r>
              <a:rPr lang="en-US" sz="1800" b="1">
                <a:solidFill>
                  <a:srgbClr val="000000"/>
                </a:solidFill>
                <a:latin typeface="Arial"/>
                <a:ea typeface="Arial"/>
                <a:cs typeface="Arial"/>
                <a:sym typeface="Arial"/>
              </a:rPr>
              <a:t>Team Members</a:t>
            </a:r>
            <a:r>
              <a:rPr lang="en-US" sz="1800">
                <a:solidFill>
                  <a:srgbClr val="000000"/>
                </a:solidFill>
                <a:latin typeface="Arial"/>
                <a:ea typeface="Arial"/>
                <a:cs typeface="Arial"/>
                <a:sym typeface="Arial"/>
              </a:rPr>
              <a:t>: </a:t>
            </a:r>
            <a:r>
              <a:rPr lang="en-US" sz="1800" b="0" i="0">
                <a:solidFill>
                  <a:srgbClr val="000000"/>
                </a:solidFill>
                <a:latin typeface="Arial"/>
                <a:ea typeface="Arial"/>
                <a:cs typeface="Arial"/>
                <a:sym typeface="Arial"/>
              </a:rPr>
              <a:t>Peyton Liebhardt</a:t>
            </a:r>
            <a:endParaRPr sz="1800" b="0" i="0">
              <a:solidFill>
                <a:srgbClr val="242424"/>
              </a:solidFill>
              <a:latin typeface="Calibri"/>
              <a:ea typeface="Calibri"/>
              <a:cs typeface="Calibri"/>
              <a:sym typeface="Calibri"/>
            </a:endParaRPr>
          </a:p>
          <a:p>
            <a:pPr marL="0" marR="0" lvl="0" indent="0" algn="l" rtl="0">
              <a:lnSpc>
                <a:spcPct val="120000"/>
              </a:lnSpc>
              <a:spcBef>
                <a:spcPts val="800"/>
              </a:spcBef>
              <a:spcAft>
                <a:spcPts val="0"/>
              </a:spcAft>
              <a:buClr>
                <a:srgbClr val="000000"/>
              </a:buClr>
              <a:buSzPts val="1440"/>
              <a:buNone/>
            </a:pPr>
            <a:r>
              <a:rPr lang="en-US" sz="1800" b="0" i="0">
                <a:solidFill>
                  <a:srgbClr val="000000"/>
                </a:solidFill>
                <a:latin typeface="Arial"/>
                <a:ea typeface="Arial"/>
                <a:cs typeface="Arial"/>
                <a:sym typeface="Arial"/>
              </a:rPr>
              <a:t>                            Rebecca Collins</a:t>
            </a:r>
            <a:endParaRPr sz="1800" b="0" i="0">
              <a:solidFill>
                <a:srgbClr val="242424"/>
              </a:solidFill>
              <a:latin typeface="Calibri"/>
              <a:ea typeface="Calibri"/>
              <a:cs typeface="Calibri"/>
              <a:sym typeface="Calibri"/>
            </a:endParaRPr>
          </a:p>
          <a:p>
            <a:pPr marL="0" marR="0" lvl="0" indent="0" algn="l" rtl="0">
              <a:lnSpc>
                <a:spcPct val="120000"/>
              </a:lnSpc>
              <a:spcBef>
                <a:spcPts val="800"/>
              </a:spcBef>
              <a:spcAft>
                <a:spcPts val="0"/>
              </a:spcAft>
              <a:buClr>
                <a:srgbClr val="000000"/>
              </a:buClr>
              <a:buSzPts val="1440"/>
              <a:buNone/>
            </a:pPr>
            <a:r>
              <a:rPr lang="en-US" sz="1800" b="0" i="0">
                <a:solidFill>
                  <a:srgbClr val="000000"/>
                </a:solidFill>
                <a:latin typeface="Arial"/>
                <a:ea typeface="Arial"/>
                <a:cs typeface="Arial"/>
                <a:sym typeface="Arial"/>
              </a:rPr>
              <a:t>                            Marilyn Bekima</a:t>
            </a:r>
            <a:endParaRPr sz="1800" b="0" i="0">
              <a:solidFill>
                <a:srgbClr val="000000"/>
              </a:solidFill>
              <a:latin typeface="Arial"/>
              <a:ea typeface="Arial"/>
              <a:cs typeface="Arial"/>
              <a:sym typeface="Arial"/>
            </a:endParaRPr>
          </a:p>
          <a:p>
            <a:pPr marL="0" marR="0" lvl="0" indent="0" algn="l" rtl="0">
              <a:lnSpc>
                <a:spcPct val="120000"/>
              </a:lnSpc>
              <a:spcBef>
                <a:spcPts val="800"/>
              </a:spcBef>
              <a:spcAft>
                <a:spcPts val="0"/>
              </a:spcAft>
              <a:buClr>
                <a:srgbClr val="000000"/>
              </a:buClr>
              <a:buSzPts val="1440"/>
              <a:buNone/>
            </a:pPr>
            <a:endParaRPr sz="180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40"/>
              <a:buNone/>
            </a:pPr>
            <a:r>
              <a:rPr lang="en-US" sz="1800" b="1" i="0">
                <a:solidFill>
                  <a:srgbClr val="000000"/>
                </a:solidFill>
                <a:latin typeface="Arial"/>
                <a:ea typeface="Arial"/>
                <a:cs typeface="Arial"/>
                <a:sym typeface="Arial"/>
              </a:rPr>
              <a:t>FDA Advisor</a:t>
            </a:r>
            <a:r>
              <a:rPr lang="en-US" sz="1800" b="0" i="0">
                <a:solidFill>
                  <a:srgbClr val="000000"/>
                </a:solidFill>
                <a:latin typeface="Arial"/>
                <a:ea typeface="Arial"/>
                <a:cs typeface="Arial"/>
                <a:sym typeface="Arial"/>
              </a:rPr>
              <a:t> :  Juliane Carvalho, MS, RAC-Drugs </a:t>
            </a:r>
            <a:endParaRPr/>
          </a:p>
          <a:p>
            <a:pPr marL="0" marR="0" lvl="0" indent="0" algn="l" rtl="0">
              <a:lnSpc>
                <a:spcPct val="120000"/>
              </a:lnSpc>
              <a:spcBef>
                <a:spcPts val="0"/>
              </a:spcBef>
              <a:spcAft>
                <a:spcPts val="0"/>
              </a:spcAft>
              <a:buClr>
                <a:schemeClr val="dk1"/>
              </a:buClr>
              <a:buSzPts val="1440"/>
              <a:buNone/>
            </a:pPr>
            <a:endParaRPr sz="180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40"/>
              <a:buNone/>
            </a:pPr>
            <a:r>
              <a:rPr lang="en-US" sz="1800" b="1" i="0">
                <a:solidFill>
                  <a:srgbClr val="000000"/>
                </a:solidFill>
                <a:latin typeface="Arial"/>
                <a:ea typeface="Arial"/>
                <a:cs typeface="Arial"/>
                <a:sym typeface="Arial"/>
              </a:rPr>
              <a:t>Faculty </a:t>
            </a:r>
            <a:r>
              <a:rPr lang="en-US" sz="1800" b="1">
                <a:solidFill>
                  <a:srgbClr val="000000"/>
                </a:solidFill>
                <a:latin typeface="Arial"/>
                <a:ea typeface="Arial"/>
                <a:cs typeface="Arial"/>
                <a:sym typeface="Arial"/>
              </a:rPr>
              <a:t>A</a:t>
            </a:r>
            <a:r>
              <a:rPr lang="en-US" sz="1800" b="1" i="0">
                <a:solidFill>
                  <a:srgbClr val="000000"/>
                </a:solidFill>
                <a:latin typeface="Arial"/>
                <a:ea typeface="Arial"/>
                <a:cs typeface="Arial"/>
                <a:sym typeface="Arial"/>
              </a:rPr>
              <a:t>dvisor</a:t>
            </a:r>
            <a:r>
              <a:rPr lang="en-US" sz="1800" b="0" i="0">
                <a:solidFill>
                  <a:srgbClr val="000000"/>
                </a:solidFill>
                <a:latin typeface="Arial"/>
                <a:ea typeface="Arial"/>
                <a:cs typeface="Arial"/>
                <a:sym typeface="Arial"/>
              </a:rPr>
              <a:t>  Ivana Vucenik, PhD </a:t>
            </a:r>
            <a:endParaRPr sz="1800" b="0" i="0">
              <a:solidFill>
                <a:srgbClr val="242424"/>
              </a:solidFill>
              <a:latin typeface="Calibri"/>
              <a:ea typeface="Calibri"/>
              <a:cs typeface="Calibri"/>
              <a:sym typeface="Calibri"/>
            </a:endParaRPr>
          </a:p>
          <a:p>
            <a:pPr marL="0" marR="0" lvl="0" indent="0" algn="l" rtl="0">
              <a:lnSpc>
                <a:spcPct val="120000"/>
              </a:lnSpc>
              <a:spcBef>
                <a:spcPts val="0"/>
              </a:spcBef>
              <a:spcAft>
                <a:spcPts val="0"/>
              </a:spcAft>
              <a:buClr>
                <a:srgbClr val="242424"/>
              </a:buClr>
              <a:buSzPts val="1440"/>
              <a:buNone/>
            </a:pPr>
            <a:r>
              <a:rPr lang="en-US" sz="1800" b="0" i="0">
                <a:solidFill>
                  <a:srgbClr val="242424"/>
                </a:solidFill>
                <a:latin typeface="Arial"/>
                <a:ea typeface="Arial"/>
                <a:cs typeface="Arial"/>
                <a:sym typeface="Arial"/>
              </a:rPr>
              <a:t> </a:t>
            </a:r>
            <a:endParaRPr sz="1800" b="0" i="0">
              <a:solidFill>
                <a:srgbClr val="242424"/>
              </a:solidFill>
              <a:latin typeface="Calibri"/>
              <a:ea typeface="Calibri"/>
              <a:cs typeface="Calibri"/>
              <a:sym typeface="Calibri"/>
            </a:endParaRPr>
          </a:p>
          <a:p>
            <a:pPr marL="228600" lvl="0" indent="-127000" algn="l" rtl="0">
              <a:lnSpc>
                <a:spcPct val="120000"/>
              </a:lnSpc>
              <a:spcBef>
                <a:spcPts val="1000"/>
              </a:spcBef>
              <a:spcAft>
                <a:spcPts val="0"/>
              </a:spcAft>
              <a:buClr>
                <a:schemeClr val="dk1"/>
              </a:buClr>
              <a:buSzPts val="16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8000"/>
          </a:blip>
          <a:stretch>
            <a:fillRect/>
          </a:stretch>
        </a:blipFill>
        <a:effectLst/>
      </p:bgPr>
    </p:bg>
    <p:spTree>
      <p:nvGrpSpPr>
        <p:cNvPr id="1" name="Shape 138"/>
        <p:cNvGrpSpPr/>
        <p:nvPr/>
      </p:nvGrpSpPr>
      <p:grpSpPr>
        <a:xfrm>
          <a:off x="0" y="0"/>
          <a:ext cx="0" cy="0"/>
          <a:chOff x="0" y="0"/>
          <a:chExt cx="0" cy="0"/>
        </a:xfrm>
      </p:grpSpPr>
      <p:sp>
        <p:nvSpPr>
          <p:cNvPr id="139" name="Google Shape;139;g1ff0a8c6cbc_0_0"/>
          <p:cNvSpPr txBox="1">
            <a:spLocks noGrp="1"/>
          </p:cNvSpPr>
          <p:nvPr>
            <p:ph type="title"/>
          </p:nvPr>
        </p:nvSpPr>
        <p:spPr>
          <a:xfrm>
            <a:off x="502919" y="666429"/>
            <a:ext cx="11310257" cy="108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400" b="1"/>
              <a:t>Background - Theranos</a:t>
            </a:r>
            <a:endParaRPr sz="4400" b="1"/>
          </a:p>
        </p:txBody>
      </p:sp>
      <p:sp>
        <p:nvSpPr>
          <p:cNvPr id="140" name="Google Shape;140;g1ff0a8c6cbc_0_0"/>
          <p:cNvSpPr txBox="1">
            <a:spLocks noGrp="1"/>
          </p:cNvSpPr>
          <p:nvPr>
            <p:ph type="body" idx="1"/>
          </p:nvPr>
        </p:nvSpPr>
        <p:spPr>
          <a:xfrm>
            <a:off x="121376" y="1876370"/>
            <a:ext cx="6405154" cy="2130050"/>
          </a:xfrm>
          <a:prstGeom prst="rect">
            <a:avLst/>
          </a:prstGeom>
          <a:noFill/>
          <a:ln>
            <a:noFill/>
          </a:ln>
        </p:spPr>
        <p:txBody>
          <a:bodyPr spcFirstLastPara="1" wrap="square" lIns="91425" tIns="45700" rIns="91425" bIns="45700" anchor="t" anchorCtr="0">
            <a:noAutofit/>
          </a:bodyPr>
          <a:lstStyle/>
          <a:p>
            <a:pPr marL="457200" lvl="0" indent="-346075" algn="l" rtl="0">
              <a:lnSpc>
                <a:spcPct val="150000"/>
              </a:lnSpc>
              <a:spcBef>
                <a:spcPts val="0"/>
              </a:spcBef>
              <a:spcAft>
                <a:spcPts val="0"/>
              </a:spcAft>
              <a:buSzPts val="1850"/>
              <a:buFont typeface="Avenir"/>
              <a:buChar char="●"/>
            </a:pPr>
            <a:r>
              <a:rPr lang="en-US" sz="1850"/>
              <a:t>Claims of “revolutionizing” medicine by performing a series of chemical test on essentially a drop of blood</a:t>
            </a:r>
            <a:endParaRPr sz="1850"/>
          </a:p>
          <a:p>
            <a:pPr marL="457200" lvl="0" indent="-346075" algn="l" rtl="0">
              <a:lnSpc>
                <a:spcPct val="150000"/>
              </a:lnSpc>
              <a:spcBef>
                <a:spcPts val="0"/>
              </a:spcBef>
              <a:spcAft>
                <a:spcPts val="0"/>
              </a:spcAft>
              <a:buSzPts val="1850"/>
              <a:buFont typeface="Avenir"/>
              <a:buChar char="●"/>
            </a:pPr>
            <a:r>
              <a:rPr lang="en-US" sz="1850"/>
              <a:t>Operated for 15 years before shut down by regulators</a:t>
            </a:r>
            <a:endParaRPr sz="1850"/>
          </a:p>
          <a:p>
            <a:pPr marL="457200" lvl="0" indent="-346075" algn="l" rtl="0">
              <a:lnSpc>
                <a:spcPct val="150000"/>
              </a:lnSpc>
              <a:spcBef>
                <a:spcPts val="0"/>
              </a:spcBef>
              <a:spcAft>
                <a:spcPts val="0"/>
              </a:spcAft>
              <a:buSzPts val="1850"/>
              <a:buFont typeface="Avenir"/>
              <a:buChar char="●"/>
            </a:pPr>
            <a:r>
              <a:rPr lang="en-US" sz="1850"/>
              <a:t>CEO Elizabeth Holmes indicted</a:t>
            </a:r>
            <a:endParaRPr sz="1850"/>
          </a:p>
          <a:p>
            <a:pPr marL="0" lvl="0" indent="0" algn="l" rtl="0">
              <a:lnSpc>
                <a:spcPct val="150000"/>
              </a:lnSpc>
              <a:spcBef>
                <a:spcPts val="0"/>
              </a:spcBef>
              <a:spcAft>
                <a:spcPts val="0"/>
              </a:spcAft>
              <a:buSzPts val="1440"/>
              <a:buNone/>
            </a:pPr>
            <a:endParaRPr sz="1850"/>
          </a:p>
          <a:p>
            <a:pPr marL="0" lvl="0" indent="0" algn="l" rtl="0">
              <a:lnSpc>
                <a:spcPct val="150000"/>
              </a:lnSpc>
              <a:spcBef>
                <a:spcPts val="1000"/>
              </a:spcBef>
              <a:spcAft>
                <a:spcPts val="0"/>
              </a:spcAft>
              <a:buSzPts val="1440"/>
              <a:buNone/>
            </a:pPr>
            <a:endParaRPr sz="1850">
              <a:solidFill>
                <a:srgbClr val="000000"/>
              </a:solidFill>
            </a:endParaRPr>
          </a:p>
        </p:txBody>
      </p:sp>
      <p:pic>
        <p:nvPicPr>
          <p:cNvPr id="141" name="Google Shape;141;g1ff0a8c6cbc_0_0"/>
          <p:cNvPicPr preferRelativeResize="0"/>
          <p:nvPr/>
        </p:nvPicPr>
        <p:blipFill rotWithShape="1">
          <a:blip r:embed="rId4">
            <a:alphaModFix/>
          </a:blip>
          <a:srcRect/>
          <a:stretch/>
        </p:blipFill>
        <p:spPr>
          <a:xfrm>
            <a:off x="7110137" y="572631"/>
            <a:ext cx="4703040" cy="2998339"/>
          </a:xfrm>
          <a:prstGeom prst="rect">
            <a:avLst/>
          </a:prstGeom>
          <a:noFill/>
          <a:ln>
            <a:noFill/>
          </a:ln>
        </p:spPr>
      </p:pic>
      <p:sp>
        <p:nvSpPr>
          <p:cNvPr id="142" name="Google Shape;142;g1ff0a8c6cbc_0_0"/>
          <p:cNvSpPr txBox="1"/>
          <p:nvPr/>
        </p:nvSpPr>
        <p:spPr>
          <a:xfrm>
            <a:off x="6818400" y="3582400"/>
            <a:ext cx="5286514"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900" b="0" i="0" u="none" strike="noStrike" cap="none">
                <a:solidFill>
                  <a:srgbClr val="000000"/>
                </a:solidFill>
                <a:latin typeface="Arial"/>
                <a:ea typeface="Arial"/>
                <a:cs typeface="Arial"/>
                <a:sym typeface="Arial"/>
              </a:rPr>
              <a:t>Cover of Forbes 400 Sept 2015 issue: "The Freshman: Elizabeth Holmes leads the class of 2014"</a:t>
            </a:r>
            <a:endParaRPr sz="900" b="0" i="0" u="none" strike="noStrike" cap="none">
              <a:solidFill>
                <a:srgbClr val="000000"/>
              </a:solidFill>
              <a:latin typeface="Arial"/>
              <a:ea typeface="Arial"/>
              <a:cs typeface="Arial"/>
              <a:sym typeface="Arial"/>
            </a:endParaRPr>
          </a:p>
        </p:txBody>
      </p:sp>
      <p:sp>
        <p:nvSpPr>
          <p:cNvPr id="143" name="Google Shape;143;g1ff0a8c6cbc_0_0"/>
          <p:cNvSpPr txBox="1">
            <a:spLocks noGrp="1"/>
          </p:cNvSpPr>
          <p:nvPr>
            <p:ph type="body" idx="4294967295"/>
          </p:nvPr>
        </p:nvSpPr>
        <p:spPr>
          <a:xfrm>
            <a:off x="174005" y="3707719"/>
            <a:ext cx="11844000" cy="299820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SzPts val="1600"/>
              <a:buNone/>
            </a:pPr>
            <a:r>
              <a:rPr lang="en-US" sz="1900" b="1" u="sng"/>
              <a:t>Laboratory Developed Tests (LDTs)</a:t>
            </a:r>
            <a:endParaRPr sz="1900" b="1" u="sng"/>
          </a:p>
          <a:p>
            <a:pPr marL="457200" lvl="0" indent="-349250" algn="l" rtl="0">
              <a:lnSpc>
                <a:spcPct val="150000"/>
              </a:lnSpc>
              <a:spcBef>
                <a:spcPts val="0"/>
              </a:spcBef>
              <a:spcAft>
                <a:spcPts val="0"/>
              </a:spcAft>
              <a:buSzPts val="1900"/>
              <a:buFont typeface="Avenir"/>
              <a:buChar char="●"/>
            </a:pPr>
            <a:r>
              <a:rPr lang="en-US" sz="1900"/>
              <a:t>Also called home brew or in-house tests</a:t>
            </a:r>
            <a:endParaRPr sz="1900"/>
          </a:p>
          <a:p>
            <a:pPr marL="457200" lvl="0" indent="-349250" algn="l" rtl="0">
              <a:lnSpc>
                <a:spcPct val="150000"/>
              </a:lnSpc>
              <a:spcBef>
                <a:spcPts val="0"/>
              </a:spcBef>
              <a:spcAft>
                <a:spcPts val="0"/>
              </a:spcAft>
              <a:buSzPts val="1900"/>
              <a:buFont typeface="Avenir"/>
              <a:buChar char="●"/>
            </a:pPr>
            <a:r>
              <a:rPr lang="en-US" sz="1900"/>
              <a:t>LDTs are developed and implemented to meet unmet analytical and/or clinical care needs</a:t>
            </a:r>
            <a:endParaRPr sz="1900"/>
          </a:p>
          <a:p>
            <a:pPr marL="457200" lvl="0" indent="-349250" algn="l" rtl="0">
              <a:lnSpc>
                <a:spcPct val="150000"/>
              </a:lnSpc>
              <a:spcBef>
                <a:spcPts val="0"/>
              </a:spcBef>
              <a:spcAft>
                <a:spcPts val="0"/>
              </a:spcAft>
              <a:buSzPts val="1900"/>
              <a:buFont typeface="Avenir"/>
              <a:buChar char="●"/>
            </a:pPr>
            <a:r>
              <a:rPr lang="en-US" sz="1900"/>
              <a:t>Most commonly, LDTs are developed when an FDA cleared or approved assay is not commercially available, is not compatible with instrumentation owned by the laboratory, or does not meet the performance goals desired for clinical care in a particular setting</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68000"/>
          </a:blip>
          <a:stretch>
            <a:fillRect/>
          </a:stretch>
        </a:blipFill>
        <a:effectLst/>
      </p:bgPr>
    </p:bg>
    <p:spTree>
      <p:nvGrpSpPr>
        <p:cNvPr id="1" name="Shape 147"/>
        <p:cNvGrpSpPr/>
        <p:nvPr/>
      </p:nvGrpSpPr>
      <p:grpSpPr>
        <a:xfrm>
          <a:off x="0" y="0"/>
          <a:ext cx="0" cy="0"/>
          <a:chOff x="0" y="0"/>
          <a:chExt cx="0" cy="0"/>
        </a:xfrm>
      </p:grpSpPr>
      <p:sp>
        <p:nvSpPr>
          <p:cNvPr id="148" name="Google Shape;148;g2042774c27f_0_0"/>
          <p:cNvSpPr txBox="1"/>
          <p:nvPr/>
        </p:nvSpPr>
        <p:spPr>
          <a:xfrm>
            <a:off x="336900" y="157850"/>
            <a:ext cx="115467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a:solidFill>
                  <a:schemeClr val="lt1"/>
                </a:solidFill>
                <a:latin typeface="Times New Roman"/>
                <a:ea typeface="Times New Roman"/>
                <a:cs typeface="Times New Roman"/>
                <a:sym typeface="Times New Roman"/>
              </a:rPr>
              <a:t>Some </a:t>
            </a:r>
            <a:r>
              <a:rPr lang="en-US" sz="3200" b="1" i="0" u="none" strike="noStrike" cap="none">
                <a:solidFill>
                  <a:schemeClr val="lt1"/>
                </a:solidFill>
                <a:latin typeface="Times New Roman"/>
                <a:ea typeface="Times New Roman"/>
                <a:cs typeface="Times New Roman"/>
                <a:sym typeface="Times New Roman"/>
              </a:rPr>
              <a:t>Key Events in the Development of </a:t>
            </a:r>
            <a:r>
              <a:rPr lang="en-US" sz="3200" b="1">
                <a:solidFill>
                  <a:schemeClr val="lt1"/>
                </a:solidFill>
                <a:latin typeface="Times New Roman"/>
                <a:ea typeface="Times New Roman"/>
                <a:cs typeface="Times New Roman"/>
                <a:sym typeface="Times New Roman"/>
              </a:rPr>
              <a:t>Laboratory  Developed Tests (LDT) R</a:t>
            </a:r>
            <a:r>
              <a:rPr lang="en-US" sz="3200" b="1" i="0" u="none" strike="noStrike" cap="none">
                <a:solidFill>
                  <a:schemeClr val="lt1"/>
                </a:solidFill>
                <a:latin typeface="Times New Roman"/>
                <a:ea typeface="Times New Roman"/>
                <a:cs typeface="Times New Roman"/>
                <a:sym typeface="Times New Roman"/>
              </a:rPr>
              <a:t>egulations</a:t>
            </a:r>
            <a:endParaRPr sz="1000">
              <a:latin typeface="Times New Roman"/>
              <a:ea typeface="Times New Roman"/>
              <a:cs typeface="Times New Roman"/>
              <a:sym typeface="Times New Roman"/>
            </a:endParaRPr>
          </a:p>
        </p:txBody>
      </p:sp>
      <p:graphicFrame>
        <p:nvGraphicFramePr>
          <p:cNvPr id="149" name="Google Shape;149;g2042774c27f_0_0"/>
          <p:cNvGraphicFramePr/>
          <p:nvPr/>
        </p:nvGraphicFramePr>
        <p:xfrm>
          <a:off x="336900" y="1358475"/>
          <a:ext cx="3000000" cy="3000000"/>
        </p:xfrm>
        <a:graphic>
          <a:graphicData uri="http://schemas.openxmlformats.org/drawingml/2006/table">
            <a:tbl>
              <a:tblPr>
                <a:noFill/>
                <a:tableStyleId>{20DE437F-E186-46E5-8BEC-87E062A06176}</a:tableStyleId>
              </a:tblPr>
              <a:tblGrid>
                <a:gridCol w="1014525">
                  <a:extLst>
                    <a:ext uri="{9D8B030D-6E8A-4147-A177-3AD203B41FA5}">
                      <a16:colId xmlns:a16="http://schemas.microsoft.com/office/drawing/2014/main" val="20000"/>
                    </a:ext>
                  </a:extLst>
                </a:gridCol>
                <a:gridCol w="10373750">
                  <a:extLst>
                    <a:ext uri="{9D8B030D-6E8A-4147-A177-3AD203B41FA5}">
                      <a16:colId xmlns:a16="http://schemas.microsoft.com/office/drawing/2014/main" val="20001"/>
                    </a:ext>
                  </a:extLst>
                </a:gridCol>
              </a:tblGrid>
              <a:tr h="592250">
                <a:tc>
                  <a:txBody>
                    <a:bodyPr/>
                    <a:lstStyle/>
                    <a:p>
                      <a:pPr marL="0" lvl="0" indent="0" algn="ctr" rtl="0">
                        <a:spcBef>
                          <a:spcPts val="0"/>
                        </a:spcBef>
                        <a:spcAft>
                          <a:spcPts val="0"/>
                        </a:spcAft>
                        <a:buNone/>
                      </a:pPr>
                      <a:r>
                        <a:rPr lang="en-US" sz="2100" b="1">
                          <a:solidFill>
                            <a:schemeClr val="lt1"/>
                          </a:solidFill>
                          <a:latin typeface="Avenir"/>
                          <a:ea typeface="Avenir"/>
                          <a:cs typeface="Avenir"/>
                          <a:sym typeface="Avenir"/>
                        </a:rPr>
                        <a:t>Year</a:t>
                      </a:r>
                      <a:endParaRPr sz="2100" b="1">
                        <a:solidFill>
                          <a:schemeClr val="lt1"/>
                        </a:solidFill>
                        <a:latin typeface="Avenir"/>
                        <a:ea typeface="Avenir"/>
                        <a:cs typeface="Avenir"/>
                        <a:sym typeface="Aveni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F7F7F"/>
                    </a:solidFill>
                  </a:tcPr>
                </a:tc>
                <a:tc>
                  <a:txBody>
                    <a:bodyPr/>
                    <a:lstStyle/>
                    <a:p>
                      <a:pPr marL="0" lvl="0" indent="0" algn="l" rtl="0">
                        <a:spcBef>
                          <a:spcPts val="0"/>
                        </a:spcBef>
                        <a:spcAft>
                          <a:spcPts val="0"/>
                        </a:spcAft>
                        <a:buNone/>
                      </a:pPr>
                      <a:r>
                        <a:rPr lang="en-US" sz="2100" b="1">
                          <a:solidFill>
                            <a:schemeClr val="lt1"/>
                          </a:solidFill>
                          <a:latin typeface="Avenir"/>
                          <a:ea typeface="Avenir"/>
                          <a:cs typeface="Avenir"/>
                          <a:sym typeface="Avenir"/>
                        </a:rPr>
                        <a:t>Event</a:t>
                      </a:r>
                      <a:endParaRPr sz="2100" b="1">
                        <a:solidFill>
                          <a:schemeClr val="lt1"/>
                        </a:solidFill>
                        <a:latin typeface="Avenir"/>
                        <a:ea typeface="Avenir"/>
                        <a:cs typeface="Avenir"/>
                        <a:sym typeface="Aveni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611825">
                <a:tc>
                  <a:txBody>
                    <a:bodyPr/>
                    <a:lstStyle/>
                    <a:p>
                      <a:pPr marL="0" lvl="0" indent="0" algn="ctr" rtl="0">
                        <a:spcBef>
                          <a:spcPts val="0"/>
                        </a:spcBef>
                        <a:spcAft>
                          <a:spcPts val="0"/>
                        </a:spcAft>
                        <a:buClr>
                          <a:schemeClr val="dk1"/>
                        </a:buClr>
                        <a:buFont typeface="Arial"/>
                        <a:buNone/>
                      </a:pPr>
                      <a:r>
                        <a:rPr lang="en-US" sz="1800" b="1">
                          <a:solidFill>
                            <a:schemeClr val="lt1"/>
                          </a:solidFill>
                          <a:latin typeface="Avenir"/>
                          <a:ea typeface="Avenir"/>
                          <a:cs typeface="Avenir"/>
                          <a:sym typeface="Avenir"/>
                        </a:rPr>
                        <a:t>1976</a:t>
                      </a:r>
                      <a:endParaRPr sz="1800" b="1">
                        <a:solidFill>
                          <a:schemeClr val="lt1"/>
                        </a:solidFill>
                        <a:latin typeface="Avenir"/>
                        <a:ea typeface="Avenir"/>
                        <a:cs typeface="Avenir"/>
                        <a:sym typeface="Aveni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1800" b="1">
                          <a:solidFill>
                            <a:schemeClr val="lt1"/>
                          </a:solidFill>
                          <a:latin typeface="Avenir"/>
                          <a:ea typeface="Avenir"/>
                          <a:cs typeface="Avenir"/>
                          <a:sym typeface="Avenir"/>
                        </a:rPr>
                        <a:t>Medical Device Amendments enacted from the FD&amp;C Act</a:t>
                      </a:r>
                      <a:endParaRPr sz="1800" b="1">
                        <a:solidFill>
                          <a:schemeClr val="lt1"/>
                        </a:solidFill>
                        <a:latin typeface="Avenir"/>
                        <a:ea typeface="Avenir"/>
                        <a:cs typeface="Avenir"/>
                        <a:sym typeface="Aveni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631425">
                <a:tc>
                  <a:txBody>
                    <a:bodyPr/>
                    <a:lstStyle/>
                    <a:p>
                      <a:pPr marL="0" lvl="0" indent="0" algn="ctr" rtl="0">
                        <a:spcBef>
                          <a:spcPts val="0"/>
                        </a:spcBef>
                        <a:spcAft>
                          <a:spcPts val="0"/>
                        </a:spcAft>
                        <a:buClr>
                          <a:schemeClr val="dk1"/>
                        </a:buClr>
                        <a:buFont typeface="Arial"/>
                        <a:buNone/>
                      </a:pPr>
                      <a:r>
                        <a:rPr lang="en-US" sz="1800" b="1">
                          <a:solidFill>
                            <a:schemeClr val="lt1"/>
                          </a:solidFill>
                          <a:latin typeface="Avenir"/>
                          <a:ea typeface="Avenir"/>
                          <a:cs typeface="Avenir"/>
                          <a:sym typeface="Avenir"/>
                        </a:rPr>
                        <a:t>1988</a:t>
                      </a:r>
                      <a:endParaRPr sz="1800" b="1">
                        <a:solidFill>
                          <a:schemeClr val="lt1"/>
                        </a:solidFill>
                        <a:latin typeface="Avenir"/>
                        <a:ea typeface="Avenir"/>
                        <a:cs typeface="Avenir"/>
                        <a:sym typeface="Aveni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1800" b="1">
                          <a:solidFill>
                            <a:schemeClr val="lt1"/>
                          </a:solidFill>
                          <a:latin typeface="Avenir"/>
                          <a:ea typeface="Avenir"/>
                          <a:cs typeface="Avenir"/>
                          <a:sym typeface="Avenir"/>
                        </a:rPr>
                        <a:t>Clinical Laboratory Improvement Amendments of 1988 (CLIA '88)</a:t>
                      </a:r>
                      <a:endParaRPr sz="1800" b="1">
                        <a:solidFill>
                          <a:schemeClr val="lt1"/>
                        </a:solidFill>
                        <a:latin typeface="Avenir"/>
                        <a:ea typeface="Avenir"/>
                        <a:cs typeface="Avenir"/>
                        <a:sym typeface="Aveni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2348475">
                <a:tc>
                  <a:txBody>
                    <a:bodyPr/>
                    <a:lstStyle/>
                    <a:p>
                      <a:pPr marL="0" lvl="0" indent="0" algn="ctr" rtl="0">
                        <a:spcBef>
                          <a:spcPts val="0"/>
                        </a:spcBef>
                        <a:spcAft>
                          <a:spcPts val="0"/>
                        </a:spcAft>
                        <a:buNone/>
                      </a:pPr>
                      <a:endParaRPr sz="1800" b="1">
                        <a:solidFill>
                          <a:schemeClr val="lt1"/>
                        </a:solidFill>
                        <a:latin typeface="Avenir"/>
                        <a:ea typeface="Avenir"/>
                        <a:cs typeface="Avenir"/>
                        <a:sym typeface="Avenir"/>
                      </a:endParaRPr>
                    </a:p>
                    <a:p>
                      <a:pPr marL="0" lvl="0" indent="0" algn="ctr" rtl="0">
                        <a:spcBef>
                          <a:spcPts val="0"/>
                        </a:spcBef>
                        <a:spcAft>
                          <a:spcPts val="0"/>
                        </a:spcAft>
                        <a:buNone/>
                      </a:pPr>
                      <a:endParaRPr sz="1800" b="1">
                        <a:solidFill>
                          <a:schemeClr val="lt1"/>
                        </a:solidFill>
                        <a:latin typeface="Avenir"/>
                        <a:ea typeface="Avenir"/>
                        <a:cs typeface="Avenir"/>
                        <a:sym typeface="Avenir"/>
                      </a:endParaRPr>
                    </a:p>
                    <a:p>
                      <a:pPr marL="0" lvl="0" indent="0" algn="ctr" rtl="0">
                        <a:spcBef>
                          <a:spcPts val="0"/>
                        </a:spcBef>
                        <a:spcAft>
                          <a:spcPts val="0"/>
                        </a:spcAft>
                        <a:buNone/>
                      </a:pPr>
                      <a:endParaRPr sz="1800" b="1">
                        <a:solidFill>
                          <a:schemeClr val="lt1"/>
                        </a:solidFill>
                        <a:latin typeface="Avenir"/>
                        <a:ea typeface="Avenir"/>
                        <a:cs typeface="Avenir"/>
                        <a:sym typeface="Avenir"/>
                      </a:endParaRPr>
                    </a:p>
                    <a:p>
                      <a:pPr marL="0" lvl="0" indent="0" algn="ctr" rtl="0">
                        <a:spcBef>
                          <a:spcPts val="0"/>
                        </a:spcBef>
                        <a:spcAft>
                          <a:spcPts val="0"/>
                        </a:spcAft>
                        <a:buClr>
                          <a:schemeClr val="dk1"/>
                        </a:buClr>
                        <a:buFont typeface="Arial"/>
                        <a:buNone/>
                      </a:pPr>
                      <a:r>
                        <a:rPr lang="en-US" sz="1800" b="1">
                          <a:solidFill>
                            <a:schemeClr val="lt1"/>
                          </a:solidFill>
                          <a:latin typeface="Avenir"/>
                          <a:ea typeface="Avenir"/>
                          <a:cs typeface="Avenir"/>
                          <a:sym typeface="Avenir"/>
                        </a:rPr>
                        <a:t>2014</a:t>
                      </a:r>
                      <a:endParaRPr sz="1800" b="1">
                        <a:solidFill>
                          <a:schemeClr val="lt1"/>
                        </a:solidFill>
                        <a:latin typeface="Avenir"/>
                        <a:ea typeface="Avenir"/>
                        <a:cs typeface="Avenir"/>
                        <a:sym typeface="Aveni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1800" b="1">
                          <a:solidFill>
                            <a:schemeClr val="lt1"/>
                          </a:solidFill>
                          <a:latin typeface="Avenir"/>
                          <a:ea typeface="Avenir"/>
                          <a:cs typeface="Avenir"/>
                          <a:sym typeface="Avenir"/>
                        </a:rPr>
                        <a:t>Publication of two FDA Guidance documents: Draft Guidance for Industry, Food and Drug Administration Staff, and Clinical Laboratories. Framework for Regulatory Oversight of Laboratory Developed Test (LDTs)</a:t>
                      </a:r>
                      <a:endParaRPr sz="1800" b="1">
                        <a:solidFill>
                          <a:schemeClr val="lt1"/>
                        </a:solidFill>
                        <a:latin typeface="Avenir"/>
                        <a:ea typeface="Avenir"/>
                        <a:cs typeface="Avenir"/>
                        <a:sym typeface="Avenir"/>
                      </a:endParaRPr>
                    </a:p>
                    <a:p>
                      <a:pPr marL="0" lvl="0" indent="0" algn="l" rtl="0">
                        <a:spcBef>
                          <a:spcPts val="0"/>
                        </a:spcBef>
                        <a:spcAft>
                          <a:spcPts val="0"/>
                        </a:spcAft>
                        <a:buClr>
                          <a:schemeClr val="dk1"/>
                        </a:buClr>
                        <a:buFont typeface="Arial"/>
                        <a:buNone/>
                      </a:pPr>
                      <a:endParaRPr sz="1800" b="1">
                        <a:solidFill>
                          <a:schemeClr val="lt1"/>
                        </a:solidFill>
                        <a:latin typeface="Avenir"/>
                        <a:ea typeface="Avenir"/>
                        <a:cs typeface="Avenir"/>
                        <a:sym typeface="Avenir"/>
                      </a:endParaRPr>
                    </a:p>
                    <a:p>
                      <a:pPr marL="0" lvl="0" indent="0" algn="l" rtl="0">
                        <a:spcBef>
                          <a:spcPts val="0"/>
                        </a:spcBef>
                        <a:spcAft>
                          <a:spcPts val="0"/>
                        </a:spcAft>
                        <a:buClr>
                          <a:schemeClr val="dk1"/>
                        </a:buClr>
                        <a:buFont typeface="Arial"/>
                        <a:buNone/>
                      </a:pPr>
                      <a:r>
                        <a:rPr lang="en-US" sz="1800" b="1">
                          <a:solidFill>
                            <a:schemeClr val="lt1"/>
                          </a:solidFill>
                          <a:latin typeface="Avenir"/>
                          <a:ea typeface="Avenir"/>
                          <a:cs typeface="Avenir"/>
                          <a:sym typeface="Avenir"/>
                        </a:rPr>
                        <a:t>Draft Guidance for Industry, Food and Drug Administration Staff, and Clinical Laboratories. FDA Notification and Medical Device Reporting for Laboratory Developed Tests (LDTs)</a:t>
                      </a:r>
                      <a:endParaRPr sz="1800" b="1">
                        <a:solidFill>
                          <a:schemeClr val="lt1"/>
                        </a:solidFill>
                        <a:latin typeface="Avenir"/>
                        <a:ea typeface="Avenir"/>
                        <a:cs typeface="Avenir"/>
                        <a:sym typeface="Aveni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1160300">
                <a:tc>
                  <a:txBody>
                    <a:bodyPr/>
                    <a:lstStyle/>
                    <a:p>
                      <a:pPr marL="0" lvl="0" indent="0" algn="ctr" rtl="0">
                        <a:spcBef>
                          <a:spcPts val="0"/>
                        </a:spcBef>
                        <a:spcAft>
                          <a:spcPts val="0"/>
                        </a:spcAft>
                        <a:buNone/>
                      </a:pPr>
                      <a:endParaRPr sz="1800" b="1">
                        <a:solidFill>
                          <a:schemeClr val="lt1"/>
                        </a:solidFill>
                        <a:latin typeface="Avenir"/>
                        <a:ea typeface="Avenir"/>
                        <a:cs typeface="Avenir"/>
                        <a:sym typeface="Avenir"/>
                      </a:endParaRPr>
                    </a:p>
                    <a:p>
                      <a:pPr marL="0" lvl="0" indent="0" algn="ctr" rtl="0">
                        <a:spcBef>
                          <a:spcPts val="0"/>
                        </a:spcBef>
                        <a:spcAft>
                          <a:spcPts val="0"/>
                        </a:spcAft>
                        <a:buClr>
                          <a:schemeClr val="dk1"/>
                        </a:buClr>
                        <a:buFont typeface="Arial"/>
                        <a:buNone/>
                      </a:pPr>
                      <a:r>
                        <a:rPr lang="en-US" sz="1800" b="1">
                          <a:solidFill>
                            <a:schemeClr val="lt1"/>
                          </a:solidFill>
                          <a:latin typeface="Avenir"/>
                          <a:ea typeface="Avenir"/>
                          <a:cs typeface="Avenir"/>
                          <a:sym typeface="Avenir"/>
                        </a:rPr>
                        <a:t>2020</a:t>
                      </a:r>
                      <a:endParaRPr sz="1800" b="1">
                        <a:solidFill>
                          <a:schemeClr val="lt1"/>
                        </a:solidFill>
                        <a:latin typeface="Avenir"/>
                        <a:ea typeface="Avenir"/>
                        <a:cs typeface="Avenir"/>
                        <a:sym typeface="Aveni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sz="1800" b="1">
                        <a:solidFill>
                          <a:schemeClr val="lt1"/>
                        </a:solidFill>
                        <a:latin typeface="Avenir"/>
                        <a:ea typeface="Avenir"/>
                        <a:cs typeface="Avenir"/>
                        <a:sym typeface="Avenir"/>
                      </a:endParaRPr>
                    </a:p>
                    <a:p>
                      <a:pPr marL="0" lvl="0" indent="0" algn="l" rtl="0">
                        <a:spcBef>
                          <a:spcPts val="0"/>
                        </a:spcBef>
                        <a:spcAft>
                          <a:spcPts val="0"/>
                        </a:spcAft>
                        <a:buClr>
                          <a:schemeClr val="dk1"/>
                        </a:buClr>
                        <a:buFont typeface="Arial"/>
                        <a:buNone/>
                      </a:pPr>
                      <a:r>
                        <a:rPr lang="en-US" sz="1800" b="1">
                          <a:solidFill>
                            <a:schemeClr val="lt1"/>
                          </a:solidFill>
                          <a:latin typeface="Avenir"/>
                          <a:ea typeface="Avenir"/>
                          <a:cs typeface="Avenir"/>
                          <a:sym typeface="Avenir"/>
                        </a:rPr>
                        <a:t>Introduction of the Verifying Accurate Leading-edge IVCT Development (VALID) Act into Congress</a:t>
                      </a:r>
                      <a:endParaRPr sz="1800" b="1">
                        <a:solidFill>
                          <a:schemeClr val="lt1"/>
                        </a:solidFill>
                        <a:latin typeface="Avenir"/>
                        <a:ea typeface="Avenir"/>
                        <a:cs typeface="Avenir"/>
                        <a:sym typeface="Aveni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04a3bf28b8_1_20"/>
          <p:cNvSpPr txBox="1">
            <a:spLocks noGrp="1"/>
          </p:cNvSpPr>
          <p:nvPr>
            <p:ph type="title"/>
          </p:nvPr>
        </p:nvSpPr>
        <p:spPr>
          <a:xfrm>
            <a:off x="571500" y="689289"/>
            <a:ext cx="11049000" cy="108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55" name="Google Shape;155;g204a3bf28b8_1_20"/>
          <p:cNvSpPr txBox="1">
            <a:spLocks noGrp="1"/>
          </p:cNvSpPr>
          <p:nvPr>
            <p:ph type="body" idx="1"/>
          </p:nvPr>
        </p:nvSpPr>
        <p:spPr>
          <a:xfrm>
            <a:off x="571499" y="2075688"/>
            <a:ext cx="11059800" cy="3911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56" name="Google Shape;156;g204a3bf28b8_1_20"/>
          <p:cNvPicPr preferRelativeResize="0"/>
          <p:nvPr/>
        </p:nvPicPr>
        <p:blipFill>
          <a:blip r:embed="rId3">
            <a:alphaModFix/>
          </a:blip>
          <a:stretch>
            <a:fillRect/>
          </a:stretch>
        </p:blipFill>
        <p:spPr>
          <a:xfrm>
            <a:off x="0" y="0"/>
            <a:ext cx="12192001" cy="7100651"/>
          </a:xfrm>
          <a:prstGeom prst="rect">
            <a:avLst/>
          </a:prstGeom>
          <a:noFill/>
          <a:ln>
            <a:noFill/>
          </a:ln>
        </p:spPr>
      </p:pic>
      <p:pic>
        <p:nvPicPr>
          <p:cNvPr id="157" name="Google Shape;157;g204a3bf28b8_1_20"/>
          <p:cNvPicPr preferRelativeResize="0"/>
          <p:nvPr/>
        </p:nvPicPr>
        <p:blipFill rotWithShape="1">
          <a:blip r:embed="rId4">
            <a:alphaModFix/>
          </a:blip>
          <a:srcRect r="23153" b="4616"/>
          <a:stretch/>
        </p:blipFill>
        <p:spPr>
          <a:xfrm>
            <a:off x="3736725" y="365038"/>
            <a:ext cx="7537575" cy="6127924"/>
          </a:xfrm>
          <a:prstGeom prst="rect">
            <a:avLst/>
          </a:prstGeom>
          <a:noFill/>
          <a:ln w="19050" cap="sq" cmpd="sng">
            <a:solidFill>
              <a:srgbClr val="595959"/>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58" name="Google Shape;158;g204a3bf28b8_1_20"/>
          <p:cNvSpPr txBox="1"/>
          <p:nvPr/>
        </p:nvSpPr>
        <p:spPr>
          <a:xfrm>
            <a:off x="571500" y="2696075"/>
            <a:ext cx="2600700" cy="22164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300" b="1">
                <a:solidFill>
                  <a:schemeClr val="dk1"/>
                </a:solidFill>
                <a:latin typeface="Times New Roman"/>
                <a:ea typeface="Times New Roman"/>
                <a:cs typeface="Times New Roman"/>
                <a:sym typeface="Times New Roman"/>
              </a:rPr>
              <a:t>VALID Act</a:t>
            </a:r>
            <a:r>
              <a:rPr lang="en-US" sz="3300">
                <a:solidFill>
                  <a:schemeClr val="dk1"/>
                </a:solidFill>
                <a:latin typeface="Times New Roman"/>
                <a:ea typeface="Times New Roman"/>
                <a:cs typeface="Times New Roman"/>
                <a:sym typeface="Times New Roman"/>
              </a:rPr>
              <a:t> </a:t>
            </a:r>
            <a:endParaRPr sz="33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33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en-US" sz="3300">
                <a:solidFill>
                  <a:schemeClr val="dk1"/>
                </a:solidFill>
                <a:latin typeface="Times New Roman"/>
                <a:ea typeface="Times New Roman"/>
                <a:cs typeface="Times New Roman"/>
                <a:sym typeface="Times New Roman"/>
              </a:rPr>
              <a:t>Long-Term Solution</a:t>
            </a:r>
            <a:endParaRPr sz="3300">
              <a:solidFill>
                <a:schemeClr val="dk1"/>
              </a:solidFill>
              <a:latin typeface="Times New Roman"/>
              <a:ea typeface="Times New Roman"/>
              <a:cs typeface="Times New Roman"/>
              <a:sym typeface="Times New Roman"/>
            </a:endParaRPr>
          </a:p>
        </p:txBody>
      </p:sp>
      <p:sp>
        <p:nvSpPr>
          <p:cNvPr id="159" name="Google Shape;159;g204a3bf28b8_1_20"/>
          <p:cNvSpPr/>
          <p:nvPr/>
        </p:nvSpPr>
        <p:spPr>
          <a:xfrm>
            <a:off x="1684350" y="3395000"/>
            <a:ext cx="375000" cy="4392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path path="circle">
            <a:fillToRect l="50000" t="50000" r="50000" b="50000"/>
          </a:path>
          <a:tileRect/>
        </a:gradFill>
        <a:effectLst/>
      </p:bgPr>
    </p:bg>
    <p:spTree>
      <p:nvGrpSpPr>
        <p:cNvPr id="1" name="Shape 163"/>
        <p:cNvGrpSpPr/>
        <p:nvPr/>
      </p:nvGrpSpPr>
      <p:grpSpPr>
        <a:xfrm>
          <a:off x="0" y="0"/>
          <a:ext cx="0" cy="0"/>
          <a:chOff x="0" y="0"/>
          <a:chExt cx="0" cy="0"/>
        </a:xfrm>
      </p:grpSpPr>
      <p:sp>
        <p:nvSpPr>
          <p:cNvPr id="164" name="Google Shape;164;g204a3bf28b8_1_0"/>
          <p:cNvSpPr txBox="1">
            <a:spLocks noGrp="1"/>
          </p:cNvSpPr>
          <p:nvPr>
            <p:ph type="title" idx="4294967295"/>
          </p:nvPr>
        </p:nvSpPr>
        <p:spPr>
          <a:xfrm>
            <a:off x="571500" y="689289"/>
            <a:ext cx="11049000" cy="108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 </a:t>
            </a:r>
            <a:endParaRPr/>
          </a:p>
        </p:txBody>
      </p:sp>
      <p:pic>
        <p:nvPicPr>
          <p:cNvPr id="165" name="Google Shape;165;g204a3bf28b8_1_0"/>
          <p:cNvPicPr preferRelativeResize="0"/>
          <p:nvPr/>
        </p:nvPicPr>
        <p:blipFill rotWithShape="1">
          <a:blip r:embed="rId3">
            <a:alphaModFix/>
          </a:blip>
          <a:srcRect l="2125" t="4046" r="2116" b="3155"/>
          <a:stretch/>
        </p:blipFill>
        <p:spPr>
          <a:xfrm>
            <a:off x="0" y="0"/>
            <a:ext cx="12192000" cy="6858000"/>
          </a:xfrm>
          <a:prstGeom prst="rect">
            <a:avLst/>
          </a:prstGeom>
          <a:noFill/>
          <a:ln>
            <a:noFill/>
          </a:ln>
        </p:spPr>
      </p:pic>
      <p:sp>
        <p:nvSpPr>
          <p:cNvPr id="166" name="Google Shape;166;g204a3bf28b8_1_0"/>
          <p:cNvSpPr txBox="1"/>
          <p:nvPr/>
        </p:nvSpPr>
        <p:spPr>
          <a:xfrm>
            <a:off x="9417200" y="6488700"/>
            <a:ext cx="268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latin typeface="Avenir"/>
                <a:ea typeface="Avenir"/>
                <a:cs typeface="Avenir"/>
                <a:sym typeface="Avenir"/>
              </a:rPr>
              <a:t>Note:</a:t>
            </a:r>
            <a:r>
              <a:rPr lang="en-US" sz="1200">
                <a:latin typeface="Avenir"/>
                <a:ea typeface="Avenir"/>
                <a:cs typeface="Avenir"/>
                <a:sym typeface="Avenir"/>
              </a:rPr>
              <a:t> Sourced from Congress.gov </a:t>
            </a:r>
            <a:endParaRPr sz="1200">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30000"/>
          </a:blip>
          <a:stretch>
            <a:fillRect/>
          </a:stretch>
        </a:blipFill>
        <a:effectLst/>
      </p:bgPr>
    </p:bg>
    <p:spTree>
      <p:nvGrpSpPr>
        <p:cNvPr id="1" name="Shape 170"/>
        <p:cNvGrpSpPr/>
        <p:nvPr/>
      </p:nvGrpSpPr>
      <p:grpSpPr>
        <a:xfrm>
          <a:off x="0" y="0"/>
          <a:ext cx="0" cy="0"/>
          <a:chOff x="0" y="0"/>
          <a:chExt cx="0" cy="0"/>
        </a:xfrm>
      </p:grpSpPr>
      <p:sp>
        <p:nvSpPr>
          <p:cNvPr id="171" name="Google Shape;171;g1fdb354f383_0_3"/>
          <p:cNvSpPr txBox="1">
            <a:spLocks noGrp="1"/>
          </p:cNvSpPr>
          <p:nvPr>
            <p:ph type="title"/>
          </p:nvPr>
        </p:nvSpPr>
        <p:spPr>
          <a:xfrm>
            <a:off x="485695" y="660449"/>
            <a:ext cx="11220600" cy="108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400">
                <a:latin typeface="Arial"/>
                <a:ea typeface="Arial"/>
                <a:cs typeface="Arial"/>
                <a:sym typeface="Arial"/>
              </a:rPr>
              <a:t>Proposed Short Term Solutions</a:t>
            </a:r>
            <a:endParaRPr sz="3200" b="1">
              <a:latin typeface="Batang"/>
              <a:ea typeface="Batang"/>
              <a:cs typeface="Batang"/>
              <a:sym typeface="Batang"/>
            </a:endParaRPr>
          </a:p>
        </p:txBody>
      </p:sp>
      <p:sp>
        <p:nvSpPr>
          <p:cNvPr id="172" name="Google Shape;172;g1fdb354f383_0_3"/>
          <p:cNvSpPr txBox="1"/>
          <p:nvPr/>
        </p:nvSpPr>
        <p:spPr>
          <a:xfrm>
            <a:off x="563749" y="6334925"/>
            <a:ext cx="97929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venir"/>
                <a:ea typeface="Avenir"/>
                <a:cs typeface="Avenir"/>
                <a:sym typeface="Avenir"/>
              </a:rPr>
              <a:t>Source: Discussion Paper on Laboratory Developed Tests (LDTs) January 13, 2017 https://www.fda.gov/media/102367/download</a:t>
            </a:r>
            <a:endParaRPr sz="1100" b="0" i="0" u="none" strike="noStrike" cap="none">
              <a:solidFill>
                <a:srgbClr val="000000"/>
              </a:solidFill>
              <a:latin typeface="Avenir"/>
              <a:ea typeface="Avenir"/>
              <a:cs typeface="Avenir"/>
              <a:sym typeface="Avenir"/>
            </a:endParaRPr>
          </a:p>
        </p:txBody>
      </p:sp>
      <p:sp>
        <p:nvSpPr>
          <p:cNvPr id="173" name="Google Shape;173;g1fdb354f383_0_3"/>
          <p:cNvSpPr txBox="1">
            <a:spLocks noGrp="1"/>
          </p:cNvSpPr>
          <p:nvPr>
            <p:ph type="body" idx="1"/>
          </p:nvPr>
        </p:nvSpPr>
        <p:spPr>
          <a:xfrm>
            <a:off x="224175" y="1893700"/>
            <a:ext cx="11660700" cy="4161300"/>
          </a:xfrm>
          <a:prstGeom prst="rect">
            <a:avLst/>
          </a:prstGeom>
          <a:noFill/>
          <a:ln>
            <a:noFill/>
          </a:ln>
        </p:spPr>
        <p:txBody>
          <a:bodyPr spcFirstLastPara="1" wrap="square" lIns="91425" tIns="45700" rIns="91425" bIns="45700" anchor="t" anchorCtr="0">
            <a:noAutofit/>
          </a:bodyPr>
          <a:lstStyle/>
          <a:p>
            <a:pPr marL="457200" lvl="0" indent="-361950" algn="just" rtl="0">
              <a:lnSpc>
                <a:spcPct val="100000"/>
              </a:lnSpc>
              <a:spcBef>
                <a:spcPts val="1000"/>
              </a:spcBef>
              <a:spcAft>
                <a:spcPts val="0"/>
              </a:spcAft>
              <a:buSzPts val="2100"/>
              <a:buChar char="●"/>
            </a:pPr>
            <a:r>
              <a:rPr lang="en-US" sz="2610">
                <a:latin typeface="Calibri"/>
                <a:ea typeface="Calibri"/>
                <a:cs typeface="Calibri"/>
                <a:sym typeface="Calibri"/>
              </a:rPr>
              <a:t>Leverage current CMS/CLIA  and other accrediting agencies quality systems requirements  to address LDT development activities</a:t>
            </a:r>
            <a:endParaRPr sz="2610">
              <a:latin typeface="Calibri"/>
              <a:ea typeface="Calibri"/>
              <a:cs typeface="Calibri"/>
              <a:sym typeface="Calibri"/>
            </a:endParaRPr>
          </a:p>
          <a:p>
            <a:pPr marL="457200" lvl="0" indent="-361950" algn="just" rtl="0">
              <a:lnSpc>
                <a:spcPct val="100000"/>
              </a:lnSpc>
              <a:spcBef>
                <a:spcPts val="0"/>
              </a:spcBef>
              <a:spcAft>
                <a:spcPts val="0"/>
              </a:spcAft>
              <a:buSzPts val="2100"/>
              <a:buChar char="●"/>
            </a:pPr>
            <a:r>
              <a:rPr lang="en-US" sz="2610">
                <a:latin typeface="Calibri"/>
                <a:ea typeface="Calibri"/>
                <a:cs typeface="Calibri"/>
                <a:sym typeface="Calibri"/>
              </a:rPr>
              <a:t>Encourage manufacturers to seek FDA feedback or submit prospective LDTs data for review and advice early in the development process</a:t>
            </a:r>
            <a:endParaRPr sz="2610">
              <a:latin typeface="Calibri"/>
              <a:ea typeface="Calibri"/>
              <a:cs typeface="Calibri"/>
              <a:sym typeface="Calibri"/>
            </a:endParaRPr>
          </a:p>
          <a:p>
            <a:pPr marL="457200" lvl="0" indent="-361950" algn="just" rtl="0">
              <a:lnSpc>
                <a:spcPct val="100000"/>
              </a:lnSpc>
              <a:spcBef>
                <a:spcPts val="0"/>
              </a:spcBef>
              <a:spcAft>
                <a:spcPts val="0"/>
              </a:spcAft>
              <a:buSzPts val="2100"/>
              <a:buChar char="●"/>
            </a:pPr>
            <a:r>
              <a:rPr lang="en-US" sz="2610">
                <a:latin typeface="Calibri"/>
                <a:ea typeface="Calibri"/>
                <a:cs typeface="Calibri"/>
                <a:sym typeface="Calibri"/>
              </a:rPr>
              <a:t>Expand third party premarket review program to include certain LDTs</a:t>
            </a:r>
            <a:endParaRPr sz="2610">
              <a:latin typeface="Calibri"/>
              <a:ea typeface="Calibri"/>
              <a:cs typeface="Calibri"/>
              <a:sym typeface="Calibri"/>
            </a:endParaRPr>
          </a:p>
          <a:p>
            <a:pPr marL="457200" lvl="0" indent="-361950" algn="just" rtl="0">
              <a:lnSpc>
                <a:spcPct val="100000"/>
              </a:lnSpc>
              <a:spcBef>
                <a:spcPts val="0"/>
              </a:spcBef>
              <a:spcAft>
                <a:spcPts val="0"/>
              </a:spcAft>
              <a:buSzPts val="2100"/>
              <a:buChar char="●"/>
            </a:pPr>
            <a:r>
              <a:rPr lang="en-US" sz="2610">
                <a:latin typeface="Calibri"/>
                <a:ea typeface="Calibri"/>
                <a:cs typeface="Calibri"/>
                <a:sym typeface="Calibri"/>
              </a:rPr>
              <a:t>Publish review memorandum for LDTs reviewed by FDA</a:t>
            </a:r>
            <a:endParaRPr sz="2610">
              <a:latin typeface="Calibri"/>
              <a:ea typeface="Calibri"/>
              <a:cs typeface="Calibri"/>
              <a:sym typeface="Calibri"/>
            </a:endParaRPr>
          </a:p>
          <a:p>
            <a:pPr marL="457200" lvl="0" indent="-361950" algn="just" rtl="0">
              <a:lnSpc>
                <a:spcPct val="100000"/>
              </a:lnSpc>
              <a:spcBef>
                <a:spcPts val="0"/>
              </a:spcBef>
              <a:spcAft>
                <a:spcPts val="0"/>
              </a:spcAft>
              <a:buSzPts val="2100"/>
              <a:buChar char="●"/>
            </a:pPr>
            <a:r>
              <a:rPr lang="en-US" sz="2610">
                <a:latin typeface="Calibri"/>
                <a:ea typeface="Calibri"/>
                <a:cs typeface="Calibri"/>
                <a:sym typeface="Calibri"/>
              </a:rPr>
              <a:t>Flexible policy to certain class I devices that enables manufacturers of LDTs to make appropriate adjustments without undue regulatory burden</a:t>
            </a:r>
            <a:endParaRPr sz="2610">
              <a:latin typeface="Calibri"/>
              <a:ea typeface="Calibri"/>
              <a:cs typeface="Calibri"/>
              <a:sym typeface="Calibri"/>
            </a:endParaRPr>
          </a:p>
          <a:p>
            <a:pPr marL="457200" lvl="0" indent="-361950" algn="just" rtl="0">
              <a:lnSpc>
                <a:spcPct val="100000"/>
              </a:lnSpc>
              <a:spcBef>
                <a:spcPts val="0"/>
              </a:spcBef>
              <a:spcAft>
                <a:spcPts val="0"/>
              </a:spcAft>
              <a:buSzPts val="2100"/>
              <a:buChar char="●"/>
            </a:pPr>
            <a:r>
              <a:rPr lang="en-US" sz="2610">
                <a:latin typeface="Calibri"/>
                <a:ea typeface="Calibri"/>
                <a:cs typeface="Calibri"/>
                <a:sym typeface="Calibri"/>
              </a:rPr>
              <a:t>Encourage general public engagement in the regulatory decision-making process</a:t>
            </a:r>
            <a:endParaRPr sz="2610">
              <a:latin typeface="Calibri"/>
              <a:ea typeface="Calibri"/>
              <a:cs typeface="Calibri"/>
              <a:sym typeface="Calibri"/>
            </a:endParaRPr>
          </a:p>
          <a:p>
            <a:pPr marL="457200" lvl="0" indent="0" algn="just" rtl="0">
              <a:lnSpc>
                <a:spcPct val="100000"/>
              </a:lnSpc>
              <a:spcBef>
                <a:spcPts val="0"/>
              </a:spcBef>
              <a:spcAft>
                <a:spcPts val="0"/>
              </a:spcAft>
              <a:buSzPts val="935"/>
              <a:buNone/>
            </a:pPr>
            <a:r>
              <a:rPr lang="en-US" sz="2610">
                <a:uFill>
                  <a:noFill/>
                </a:uFill>
                <a:latin typeface="Calibri"/>
                <a:ea typeface="Calibri"/>
                <a:cs typeface="Calibri"/>
                <a:sym typeface="Calibri"/>
                <a:hlinkClick r:id="rId4"/>
              </a:rPr>
              <a:t> </a:t>
            </a:r>
            <a:r>
              <a:rPr lang="en-US" sz="2610" u="sng">
                <a:solidFill>
                  <a:schemeClr val="hlink"/>
                </a:solidFill>
                <a:latin typeface="Calibri"/>
                <a:ea typeface="Calibri"/>
                <a:cs typeface="Calibri"/>
                <a:sym typeface="Calibri"/>
                <a:hlinkClick r:id="rId4"/>
              </a:rPr>
              <a:t>–</a:t>
            </a:r>
            <a:r>
              <a:rPr lang="en-US" sz="2610">
                <a:latin typeface="Calibri"/>
                <a:ea typeface="Calibri"/>
                <a:cs typeface="Calibri"/>
                <a:sym typeface="Calibri"/>
              </a:rPr>
              <a:t> (</a:t>
            </a:r>
            <a:r>
              <a:rPr lang="en-US" sz="2610" u="sng">
                <a:solidFill>
                  <a:schemeClr val="hlink"/>
                </a:solidFill>
                <a:latin typeface="Calibri"/>
                <a:ea typeface="Calibri"/>
                <a:cs typeface="Calibri"/>
                <a:sym typeface="Calibri"/>
                <a:hlinkClick r:id="rId4"/>
              </a:rPr>
              <a:t>Patients Ask FDA</a:t>
            </a:r>
            <a:r>
              <a:rPr lang="en-US" sz="2610">
                <a:latin typeface="Calibri"/>
                <a:ea typeface="Calibri"/>
                <a:cs typeface="Calibri"/>
                <a:sym typeface="Calibri"/>
              </a:rPr>
              <a:t>)</a:t>
            </a:r>
            <a:endParaRPr sz="2610">
              <a:latin typeface="Calibri"/>
              <a:ea typeface="Calibri"/>
              <a:cs typeface="Calibri"/>
              <a:sym typeface="Calibri"/>
            </a:endParaRPr>
          </a:p>
          <a:p>
            <a:pPr marL="1371600" lvl="0" indent="0" algn="l" rtl="0">
              <a:lnSpc>
                <a:spcPct val="100000"/>
              </a:lnSpc>
              <a:spcBef>
                <a:spcPts val="1000"/>
              </a:spcBef>
              <a:spcAft>
                <a:spcPts val="0"/>
              </a:spcAft>
              <a:buSzPts val="935"/>
              <a:buNone/>
            </a:pPr>
            <a:endParaRPr sz="187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050b581606_0_21"/>
          <p:cNvSpPr txBox="1">
            <a:spLocks noGrp="1"/>
          </p:cNvSpPr>
          <p:nvPr>
            <p:ph type="title" idx="4294967295"/>
          </p:nvPr>
        </p:nvSpPr>
        <p:spPr>
          <a:xfrm>
            <a:off x="571500" y="689289"/>
            <a:ext cx="11049000" cy="108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 </a:t>
            </a:r>
            <a:endParaRPr/>
          </a:p>
        </p:txBody>
      </p:sp>
      <p:sp>
        <p:nvSpPr>
          <p:cNvPr id="179" name="Google Shape;179;g2050b581606_0_21"/>
          <p:cNvSpPr txBox="1">
            <a:spLocks noGrp="1"/>
          </p:cNvSpPr>
          <p:nvPr>
            <p:ph type="body" idx="4294967295"/>
          </p:nvPr>
        </p:nvSpPr>
        <p:spPr>
          <a:xfrm>
            <a:off x="571499" y="2075688"/>
            <a:ext cx="11059800" cy="3911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 </a:t>
            </a:r>
            <a:endParaRPr/>
          </a:p>
        </p:txBody>
      </p:sp>
      <p:pic>
        <p:nvPicPr>
          <p:cNvPr id="180" name="Google Shape;180;g2050b581606_0_21"/>
          <p:cNvPicPr preferRelativeResize="0"/>
          <p:nvPr/>
        </p:nvPicPr>
        <p:blipFill>
          <a:blip r:embed="rId3">
            <a:alphaModFix amt="83000"/>
          </a:blip>
          <a:stretch>
            <a:fillRect/>
          </a:stretch>
        </p:blipFill>
        <p:spPr>
          <a:xfrm>
            <a:off x="0" y="0"/>
            <a:ext cx="12191999" cy="6858000"/>
          </a:xfrm>
          <a:prstGeom prst="rect">
            <a:avLst/>
          </a:prstGeom>
          <a:noFill/>
          <a:ln>
            <a:noFill/>
          </a:ln>
        </p:spPr>
      </p:pic>
      <p:sp>
        <p:nvSpPr>
          <p:cNvPr id="181" name="Google Shape;181;g2050b581606_0_21"/>
          <p:cNvSpPr txBox="1"/>
          <p:nvPr/>
        </p:nvSpPr>
        <p:spPr>
          <a:xfrm>
            <a:off x="36600" y="2584200"/>
            <a:ext cx="12118800" cy="42738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1000"/>
              </a:spcBef>
              <a:spcAft>
                <a:spcPts val="0"/>
              </a:spcAft>
              <a:buNone/>
            </a:pPr>
            <a:r>
              <a:rPr lang="en-US" sz="3000">
                <a:solidFill>
                  <a:schemeClr val="dk1"/>
                </a:solidFill>
                <a:latin typeface="Avenir"/>
                <a:ea typeface="Avenir"/>
                <a:cs typeface="Avenir"/>
                <a:sym typeface="Avenir"/>
              </a:rPr>
              <a:t>Short-term regulations for LDTs should be in place to prevent the next “Theranos”</a:t>
            </a:r>
            <a:endParaRPr sz="3000">
              <a:solidFill>
                <a:schemeClr val="dk1"/>
              </a:solidFill>
              <a:latin typeface="Avenir"/>
              <a:ea typeface="Avenir"/>
              <a:cs typeface="Avenir"/>
              <a:sym typeface="Avenir"/>
            </a:endParaRPr>
          </a:p>
          <a:p>
            <a:pPr marL="0" lvl="0" indent="0" algn="ctr" rtl="0">
              <a:lnSpc>
                <a:spcPct val="120000"/>
              </a:lnSpc>
              <a:spcBef>
                <a:spcPts val="1000"/>
              </a:spcBef>
              <a:spcAft>
                <a:spcPts val="0"/>
              </a:spcAft>
              <a:buNone/>
            </a:pPr>
            <a:endParaRPr sz="3000" b="1">
              <a:solidFill>
                <a:schemeClr val="dk1"/>
              </a:solidFill>
              <a:latin typeface="Avenir"/>
              <a:ea typeface="Avenir"/>
              <a:cs typeface="Avenir"/>
              <a:sym typeface="Avenir"/>
            </a:endParaRPr>
          </a:p>
          <a:p>
            <a:pPr marL="0" lvl="0" indent="0" algn="ctr" rtl="0">
              <a:lnSpc>
                <a:spcPct val="120000"/>
              </a:lnSpc>
              <a:spcBef>
                <a:spcPts val="1000"/>
              </a:spcBef>
              <a:spcAft>
                <a:spcPts val="0"/>
              </a:spcAft>
              <a:buNone/>
            </a:pPr>
            <a:endParaRPr sz="3000" b="1">
              <a:solidFill>
                <a:schemeClr val="dk1"/>
              </a:solidFill>
              <a:latin typeface="Avenir"/>
              <a:ea typeface="Avenir"/>
              <a:cs typeface="Avenir"/>
              <a:sym typeface="Avenir"/>
            </a:endParaRPr>
          </a:p>
          <a:p>
            <a:pPr marL="0" lvl="0" indent="0" algn="ctr" rtl="0">
              <a:lnSpc>
                <a:spcPct val="120000"/>
              </a:lnSpc>
              <a:spcBef>
                <a:spcPts val="1000"/>
              </a:spcBef>
              <a:spcAft>
                <a:spcPts val="0"/>
              </a:spcAft>
              <a:buNone/>
            </a:pPr>
            <a:r>
              <a:rPr lang="en-US" sz="3000" b="1">
                <a:solidFill>
                  <a:schemeClr val="dk1"/>
                </a:solidFill>
                <a:latin typeface="Avenir"/>
                <a:ea typeface="Avenir"/>
                <a:cs typeface="Avenir"/>
                <a:sym typeface="Avenir"/>
              </a:rPr>
              <a:t>“Patient safety is everyone’s responsibility”</a:t>
            </a:r>
            <a:endParaRPr sz="3000" b="1">
              <a:solidFill>
                <a:schemeClr val="dk1"/>
              </a:solidFill>
              <a:latin typeface="Avenir"/>
              <a:ea typeface="Avenir"/>
              <a:cs typeface="Avenir"/>
              <a:sym typeface="Avenir"/>
            </a:endParaRPr>
          </a:p>
          <a:p>
            <a:pPr marL="0" lvl="0" indent="0" algn="ctr" rtl="0">
              <a:lnSpc>
                <a:spcPct val="120000"/>
              </a:lnSpc>
              <a:spcBef>
                <a:spcPts val="1000"/>
              </a:spcBef>
              <a:spcAft>
                <a:spcPts val="0"/>
              </a:spcAft>
              <a:buNone/>
            </a:pPr>
            <a:endParaRPr sz="2000" b="1">
              <a:solidFill>
                <a:schemeClr val="dk1"/>
              </a:solidFill>
              <a:latin typeface="Avenir"/>
              <a:ea typeface="Avenir"/>
              <a:cs typeface="Avenir"/>
              <a:sym typeface="Avenir"/>
            </a:endParaRPr>
          </a:p>
          <a:p>
            <a:pPr marL="0" lvl="0" indent="0" algn="ctr" rtl="0">
              <a:lnSpc>
                <a:spcPct val="120000"/>
              </a:lnSpc>
              <a:spcBef>
                <a:spcPts val="1000"/>
              </a:spcBef>
              <a:spcAft>
                <a:spcPts val="0"/>
              </a:spcAft>
              <a:buNone/>
            </a:pPr>
            <a:endParaRPr sz="2000" b="1">
              <a:solidFill>
                <a:schemeClr val="dk1"/>
              </a:solidFill>
              <a:latin typeface="Avenir"/>
              <a:ea typeface="Avenir"/>
              <a:cs typeface="Avenir"/>
              <a:sym typeface="Avenir"/>
            </a:endParaRPr>
          </a:p>
        </p:txBody>
      </p:sp>
      <p:sp>
        <p:nvSpPr>
          <p:cNvPr id="182" name="Google Shape;182;g2050b581606_0_21"/>
          <p:cNvSpPr txBox="1"/>
          <p:nvPr/>
        </p:nvSpPr>
        <p:spPr>
          <a:xfrm>
            <a:off x="517925" y="894375"/>
            <a:ext cx="3375300" cy="627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00" b="1">
                <a:solidFill>
                  <a:schemeClr val="dk1"/>
                </a:solidFill>
                <a:latin typeface="Batang"/>
                <a:ea typeface="Batang"/>
                <a:cs typeface="Batang"/>
                <a:sym typeface="Batang"/>
              </a:rPr>
              <a:t>Conclusion</a:t>
            </a:r>
            <a:endParaRPr sz="3200"/>
          </a:p>
        </p:txBody>
      </p:sp>
      <p:cxnSp>
        <p:nvCxnSpPr>
          <p:cNvPr id="183" name="Google Shape;183;g2050b581606_0_21"/>
          <p:cNvCxnSpPr/>
          <p:nvPr/>
        </p:nvCxnSpPr>
        <p:spPr>
          <a:xfrm>
            <a:off x="465575" y="646400"/>
            <a:ext cx="10692000" cy="42900"/>
          </a:xfrm>
          <a:prstGeom prst="straightConnector1">
            <a:avLst/>
          </a:prstGeom>
          <a:noFill/>
          <a:ln w="9525" cap="flat" cmpd="sng">
            <a:solidFill>
              <a:schemeClr val="dk1"/>
            </a:solidFill>
            <a:prstDash val="solid"/>
            <a:round/>
            <a:headEnd type="none" w="med" len="med"/>
            <a:tailEnd type="none" w="med" len="med"/>
          </a:ln>
        </p:spPr>
      </p:cxnSp>
      <p:cxnSp>
        <p:nvCxnSpPr>
          <p:cNvPr id="184" name="Google Shape;184;g2050b581606_0_21"/>
          <p:cNvCxnSpPr/>
          <p:nvPr/>
        </p:nvCxnSpPr>
        <p:spPr>
          <a:xfrm>
            <a:off x="465575" y="1727350"/>
            <a:ext cx="10692000" cy="429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39000"/>
          </a:blip>
          <a:stretch>
            <a:fillRect/>
          </a:stretch>
        </a:blipFill>
        <a:effectLst/>
      </p:bgPr>
    </p:bg>
    <p:spTree>
      <p:nvGrpSpPr>
        <p:cNvPr id="1" name="Shape 188"/>
        <p:cNvGrpSpPr/>
        <p:nvPr/>
      </p:nvGrpSpPr>
      <p:grpSpPr>
        <a:xfrm>
          <a:off x="0" y="0"/>
          <a:ext cx="0" cy="0"/>
          <a:chOff x="0" y="0"/>
          <a:chExt cx="0" cy="0"/>
        </a:xfrm>
      </p:grpSpPr>
      <p:sp>
        <p:nvSpPr>
          <p:cNvPr id="189" name="Google Shape;189;g1fdb354f383_0_10"/>
          <p:cNvSpPr txBox="1">
            <a:spLocks noGrp="1"/>
          </p:cNvSpPr>
          <p:nvPr>
            <p:ph type="title"/>
          </p:nvPr>
        </p:nvSpPr>
        <p:spPr>
          <a:xfrm>
            <a:off x="571500" y="689289"/>
            <a:ext cx="11049000" cy="108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200" b="1"/>
              <a:t>References</a:t>
            </a:r>
            <a:endParaRPr sz="3200" b="1"/>
          </a:p>
        </p:txBody>
      </p:sp>
      <p:sp>
        <p:nvSpPr>
          <p:cNvPr id="190" name="Google Shape;190;g1fdb354f383_0_10"/>
          <p:cNvSpPr txBox="1">
            <a:spLocks noGrp="1"/>
          </p:cNvSpPr>
          <p:nvPr>
            <p:ph type="body" idx="1"/>
          </p:nvPr>
        </p:nvSpPr>
        <p:spPr>
          <a:xfrm>
            <a:off x="457200" y="2075700"/>
            <a:ext cx="11638500" cy="416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r>
              <a:rPr lang="en-US" sz="1250">
                <a:latin typeface="Arial"/>
                <a:ea typeface="Arial"/>
                <a:cs typeface="Arial"/>
                <a:sym typeface="Arial"/>
              </a:rPr>
              <a:t>COLA, Insights into lab developed tests, November 2015. Accessible from https://www.cola.org/insights-newsletters/2015/Nov/insights.pdf (January 30, 2023)</a:t>
            </a:r>
            <a:endParaRPr sz="1250">
              <a:latin typeface="Arial"/>
              <a:ea typeface="Arial"/>
              <a:cs typeface="Arial"/>
              <a:sym typeface="Arial"/>
            </a:endParaRPr>
          </a:p>
          <a:p>
            <a:pPr marL="457200" lvl="0" indent="-457200" algn="l" rtl="0">
              <a:lnSpc>
                <a:spcPct val="100000"/>
              </a:lnSpc>
              <a:spcBef>
                <a:spcPts val="0"/>
              </a:spcBef>
              <a:spcAft>
                <a:spcPts val="0"/>
              </a:spcAft>
              <a:buSzPts val="1100"/>
              <a:buNone/>
            </a:pPr>
            <a:endParaRPr sz="1250">
              <a:latin typeface="Arial"/>
              <a:ea typeface="Arial"/>
              <a:cs typeface="Arial"/>
              <a:sym typeface="Arial"/>
            </a:endParaRPr>
          </a:p>
          <a:p>
            <a:pPr marL="457200" lvl="0" indent="-457200" algn="l" rtl="0">
              <a:lnSpc>
                <a:spcPct val="100000"/>
              </a:lnSpc>
              <a:spcBef>
                <a:spcPts val="0"/>
              </a:spcBef>
              <a:spcAft>
                <a:spcPts val="0"/>
              </a:spcAft>
              <a:buClr>
                <a:schemeClr val="dk1"/>
              </a:buClr>
              <a:buSzPts val="1100"/>
              <a:buFont typeface="Arial"/>
              <a:buNone/>
            </a:pPr>
            <a:r>
              <a:rPr lang="en-US" sz="1250">
                <a:latin typeface="Arial"/>
                <a:ea typeface="Arial"/>
                <a:cs typeface="Arial"/>
                <a:sym typeface="Arial"/>
              </a:rPr>
              <a:t>Commissioner, O. of the. (2022, November 4). Search for fda guidance documents. FDA. https://www.fda.gov/regulatory-information/search-fda-guidance-documents</a:t>
            </a:r>
            <a:endParaRPr sz="1250">
              <a:latin typeface="Arial"/>
              <a:ea typeface="Arial"/>
              <a:cs typeface="Arial"/>
              <a:sym typeface="Arial"/>
            </a:endParaRPr>
          </a:p>
          <a:p>
            <a:pPr marL="457200" lvl="0" indent="-457200" algn="l" rtl="0">
              <a:lnSpc>
                <a:spcPct val="100000"/>
              </a:lnSpc>
              <a:spcBef>
                <a:spcPts val="0"/>
              </a:spcBef>
              <a:spcAft>
                <a:spcPts val="0"/>
              </a:spcAft>
              <a:buClr>
                <a:schemeClr val="dk1"/>
              </a:buClr>
              <a:buSzPts val="1100"/>
              <a:buFont typeface="Arial"/>
              <a:buNone/>
            </a:pPr>
            <a:endParaRPr sz="1250">
              <a:latin typeface="Arial"/>
              <a:ea typeface="Arial"/>
              <a:cs typeface="Arial"/>
              <a:sym typeface="Arial"/>
            </a:endParaRPr>
          </a:p>
          <a:p>
            <a:pPr marL="457200" lvl="0" indent="-457200" algn="l" rtl="0">
              <a:lnSpc>
                <a:spcPct val="100000"/>
              </a:lnSpc>
              <a:spcBef>
                <a:spcPts val="0"/>
              </a:spcBef>
              <a:spcAft>
                <a:spcPts val="0"/>
              </a:spcAft>
              <a:buClr>
                <a:schemeClr val="dk1"/>
              </a:buClr>
              <a:buSzPts val="1100"/>
              <a:buFont typeface="Arial"/>
              <a:buNone/>
            </a:pPr>
            <a:r>
              <a:rPr lang="en-US" sz="1250">
                <a:latin typeface="Arial"/>
                <a:ea typeface="Arial"/>
                <a:cs typeface="Arial"/>
                <a:sym typeface="Arial"/>
              </a:rPr>
              <a:t>Genzen, J. R. (2019). Regulation of laboratory-developed tests. American Journal of Clinical Pathology, 152(2), 122–131. https://doi.org/10.1093/ajcp/aqz096</a:t>
            </a:r>
            <a:endParaRPr sz="1250">
              <a:latin typeface="Arial"/>
              <a:ea typeface="Arial"/>
              <a:cs typeface="Arial"/>
              <a:sym typeface="Arial"/>
            </a:endParaRPr>
          </a:p>
          <a:p>
            <a:pPr marL="457200" lvl="0" indent="-457200" algn="l" rtl="0">
              <a:lnSpc>
                <a:spcPct val="100000"/>
              </a:lnSpc>
              <a:spcBef>
                <a:spcPts val="0"/>
              </a:spcBef>
              <a:spcAft>
                <a:spcPts val="0"/>
              </a:spcAft>
              <a:buClr>
                <a:schemeClr val="dk1"/>
              </a:buClr>
              <a:buSzPts val="1100"/>
              <a:buFont typeface="Arial"/>
              <a:buNone/>
            </a:pPr>
            <a:endParaRPr sz="1250">
              <a:latin typeface="Arial"/>
              <a:ea typeface="Arial"/>
              <a:cs typeface="Arial"/>
              <a:sym typeface="Arial"/>
            </a:endParaRPr>
          </a:p>
          <a:p>
            <a:pPr marL="457200" lvl="0" indent="-457200" algn="l" rtl="0">
              <a:lnSpc>
                <a:spcPct val="100000"/>
              </a:lnSpc>
              <a:spcBef>
                <a:spcPts val="0"/>
              </a:spcBef>
              <a:spcAft>
                <a:spcPts val="0"/>
              </a:spcAft>
              <a:buClr>
                <a:schemeClr val="dk1"/>
              </a:buClr>
              <a:buSzPts val="1100"/>
              <a:buFont typeface="Arial"/>
              <a:buNone/>
            </a:pPr>
            <a:r>
              <a:rPr lang="en-US" sz="1250">
                <a:latin typeface="Arial"/>
                <a:ea typeface="Arial"/>
                <a:cs typeface="Arial"/>
                <a:sym typeface="Arial"/>
              </a:rPr>
              <a:t>Hata, J., Madej, R., &amp; Babady, N. E. (2021). What every clinical virologist should know about the valid act on behalf of the pan-american society for clinical virology clinical practice com. Journal of Clinical Virology, 141, 104875. https://doi.org/10.1016/j.jcv.2021.104875</a:t>
            </a:r>
            <a:endParaRPr sz="1250">
              <a:latin typeface="Arial"/>
              <a:ea typeface="Arial"/>
              <a:cs typeface="Arial"/>
              <a:sym typeface="Arial"/>
            </a:endParaRPr>
          </a:p>
          <a:p>
            <a:pPr marL="457200" lvl="0" indent="-457200" algn="l" rtl="0">
              <a:lnSpc>
                <a:spcPct val="100000"/>
              </a:lnSpc>
              <a:spcBef>
                <a:spcPts val="0"/>
              </a:spcBef>
              <a:spcAft>
                <a:spcPts val="0"/>
              </a:spcAft>
              <a:buClr>
                <a:schemeClr val="dk1"/>
              </a:buClr>
              <a:buSzPts val="1100"/>
              <a:buFont typeface="Arial"/>
              <a:buNone/>
            </a:pPr>
            <a:endParaRPr sz="1250">
              <a:latin typeface="Arial"/>
              <a:ea typeface="Arial"/>
              <a:cs typeface="Arial"/>
              <a:sym typeface="Arial"/>
            </a:endParaRPr>
          </a:p>
          <a:p>
            <a:pPr marL="457200" lvl="0" indent="-457200" algn="l" rtl="0">
              <a:lnSpc>
                <a:spcPct val="100000"/>
              </a:lnSpc>
              <a:spcBef>
                <a:spcPts val="0"/>
              </a:spcBef>
              <a:spcAft>
                <a:spcPts val="0"/>
              </a:spcAft>
              <a:buClr>
                <a:schemeClr val="dk1"/>
              </a:buClr>
              <a:buSzPts val="1100"/>
              <a:buFont typeface="Arial"/>
              <a:buNone/>
            </a:pPr>
            <a:r>
              <a:rPr lang="en-US" sz="1250">
                <a:latin typeface="Arial"/>
                <a:ea typeface="Arial"/>
                <a:cs typeface="Arial"/>
                <a:sym typeface="Arial"/>
              </a:rPr>
              <a:t>Health, C. for D. and R. (2019, February 9). Laboratory developed tests. FDA. https://www.fda.gov/medical-devices/in-vitro-diagnostics/laboratory-developed-tests</a:t>
            </a:r>
            <a:endParaRPr sz="1250">
              <a:latin typeface="Arial"/>
              <a:ea typeface="Arial"/>
              <a:cs typeface="Arial"/>
              <a:sym typeface="Arial"/>
            </a:endParaRPr>
          </a:p>
          <a:p>
            <a:pPr marL="0" lvl="0" indent="0" algn="l" rtl="0">
              <a:lnSpc>
                <a:spcPct val="100000"/>
              </a:lnSpc>
              <a:spcBef>
                <a:spcPts val="0"/>
              </a:spcBef>
              <a:spcAft>
                <a:spcPts val="0"/>
              </a:spcAft>
              <a:buSzPts val="1100"/>
              <a:buNone/>
            </a:pPr>
            <a:endParaRPr sz="900">
              <a:highlight>
                <a:srgbClr val="F7F7F7"/>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250">
                <a:latin typeface="Arial"/>
                <a:ea typeface="Arial"/>
                <a:cs typeface="Arial"/>
                <a:sym typeface="Arial"/>
              </a:rPr>
              <a:t>H.R.4128 - 117th Congress (2021-2022): VALID Act of 2021. (2021, June 25). https://www.congress.gov/bill/117th-congress/house-bill/4128</a:t>
            </a:r>
            <a:endParaRPr sz="1250" b="1">
              <a:latin typeface="Arial"/>
              <a:ea typeface="Arial"/>
              <a:cs typeface="Arial"/>
              <a:sym typeface="Arial"/>
            </a:endParaRPr>
          </a:p>
          <a:p>
            <a:pPr marL="457200" lvl="0" indent="-457200" algn="l" rtl="0">
              <a:lnSpc>
                <a:spcPct val="100000"/>
              </a:lnSpc>
              <a:spcBef>
                <a:spcPts val="0"/>
              </a:spcBef>
              <a:spcAft>
                <a:spcPts val="0"/>
              </a:spcAft>
              <a:buSzPts val="1100"/>
              <a:buNone/>
            </a:pPr>
            <a:endParaRPr sz="1250">
              <a:latin typeface="Arial"/>
              <a:ea typeface="Arial"/>
              <a:cs typeface="Arial"/>
              <a:sym typeface="Arial"/>
            </a:endParaRPr>
          </a:p>
          <a:p>
            <a:pPr marL="457200" lvl="0" indent="-457200" algn="l" rtl="0">
              <a:lnSpc>
                <a:spcPct val="100000"/>
              </a:lnSpc>
              <a:spcBef>
                <a:spcPts val="0"/>
              </a:spcBef>
              <a:spcAft>
                <a:spcPts val="0"/>
              </a:spcAft>
              <a:buSzPts val="1100"/>
              <a:buNone/>
            </a:pPr>
            <a:r>
              <a:rPr lang="en-US" sz="1250">
                <a:latin typeface="Arial"/>
                <a:ea typeface="Arial"/>
                <a:cs typeface="Arial"/>
                <a:sym typeface="Arial"/>
              </a:rPr>
              <a:t>The Legislative Process: Overview (Video). (2023, January 30). </a:t>
            </a:r>
            <a:r>
              <a:rPr lang="en-US" sz="1250">
                <a:uFill>
                  <a:noFill/>
                </a:uFill>
                <a:latin typeface="Arial"/>
                <a:ea typeface="Arial"/>
                <a:cs typeface="Arial"/>
                <a:sym typeface="Arial"/>
                <a:hlinkClick r:id="rId4"/>
              </a:rPr>
              <a:t>https://www.congress.gov/legislative-process</a:t>
            </a:r>
            <a:endParaRPr sz="1250">
              <a:latin typeface="Arial"/>
              <a:ea typeface="Arial"/>
              <a:cs typeface="Arial"/>
              <a:sym typeface="Arial"/>
            </a:endParaRPr>
          </a:p>
          <a:p>
            <a:pPr marL="457200" lvl="0" indent="-457200" algn="l" rtl="0">
              <a:lnSpc>
                <a:spcPct val="100000"/>
              </a:lnSpc>
              <a:spcBef>
                <a:spcPts val="0"/>
              </a:spcBef>
              <a:spcAft>
                <a:spcPts val="0"/>
              </a:spcAft>
              <a:buSzPts val="1100"/>
              <a:buNone/>
            </a:pPr>
            <a:endParaRPr sz="125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250">
                <a:latin typeface="Arial"/>
                <a:ea typeface="Arial"/>
                <a:cs typeface="Arial"/>
                <a:sym typeface="Arial"/>
              </a:rPr>
              <a:t>S.2209 - 117th Congress (2021-2022): VALID Act of 2021. (2021, June 24). https://www.congress.gov/bill/117th-congress/senate-bill/2209</a:t>
            </a:r>
            <a:endParaRPr sz="1250">
              <a:latin typeface="Arial"/>
              <a:ea typeface="Arial"/>
              <a:cs typeface="Arial"/>
              <a:sym typeface="Arial"/>
            </a:endParaRPr>
          </a:p>
          <a:p>
            <a:pPr marL="457200" lvl="0" indent="-457200" algn="l" rtl="0">
              <a:lnSpc>
                <a:spcPct val="100000"/>
              </a:lnSpc>
              <a:spcBef>
                <a:spcPts val="0"/>
              </a:spcBef>
              <a:spcAft>
                <a:spcPts val="0"/>
              </a:spcAft>
              <a:buClr>
                <a:schemeClr val="dk1"/>
              </a:buClr>
              <a:buSzPts val="1100"/>
              <a:buFont typeface="Arial"/>
              <a:buNone/>
            </a:pPr>
            <a:endParaRPr sz="1250">
              <a:latin typeface="Arial"/>
              <a:ea typeface="Arial"/>
              <a:cs typeface="Arial"/>
              <a:sym typeface="Arial"/>
            </a:endParaRPr>
          </a:p>
          <a:p>
            <a:pPr marL="457200" lvl="0" indent="-457200" algn="l" rtl="0">
              <a:lnSpc>
                <a:spcPct val="100000"/>
              </a:lnSpc>
              <a:spcBef>
                <a:spcPts val="0"/>
              </a:spcBef>
              <a:spcAft>
                <a:spcPts val="0"/>
              </a:spcAft>
              <a:buSzPts val="1100"/>
              <a:buNone/>
            </a:pPr>
            <a:r>
              <a:rPr lang="en-US" sz="1250">
                <a:latin typeface="Arial"/>
                <a:ea typeface="Arial"/>
                <a:cs typeface="Arial"/>
                <a:sym typeface="Arial"/>
              </a:rPr>
              <a:t>Yuzuki, D. (2019, February 13). Theranos, the fda, and the ldt loophole. Singlera Genomics. https://singleraoncology.com/theranos-the-fda-and-the-laboratory-developed-test-ldt-loophole/</a:t>
            </a:r>
            <a:endParaRPr sz="1250">
              <a:latin typeface="Arial"/>
              <a:ea typeface="Arial"/>
              <a:cs typeface="Arial"/>
              <a:sym typeface="Arial"/>
            </a:endParaRPr>
          </a:p>
          <a:p>
            <a:pPr marL="457200" lvl="0" indent="-457200" algn="l" rtl="0">
              <a:lnSpc>
                <a:spcPct val="200000"/>
              </a:lnSpc>
              <a:spcBef>
                <a:spcPts val="0"/>
              </a:spcBef>
              <a:spcAft>
                <a:spcPts val="0"/>
              </a:spcAft>
              <a:buSzPts val="1440"/>
              <a:buNone/>
            </a:pPr>
            <a:endParaRPr sz="125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ignmentVTI">
  <a:themeElements>
    <a:clrScheme name="AnalogousFromLightSeed_2SEEDS">
      <a:dk1>
        <a:srgbClr val="000000"/>
      </a:dk1>
      <a:lt1>
        <a:srgbClr val="FFFFFF"/>
      </a:lt1>
      <a:dk2>
        <a:srgbClr val="243941"/>
      </a:dk2>
      <a:lt2>
        <a:srgbClr val="E8E5E2"/>
      </a:lt2>
      <a:accent1>
        <a:srgbClr val="7F99BA"/>
      </a:accent1>
      <a:accent2>
        <a:srgbClr val="7EA9B0"/>
      </a:accent2>
      <a:accent3>
        <a:srgbClr val="9697C6"/>
      </a:accent3>
      <a:accent4>
        <a:srgbClr val="BA807F"/>
      </a:accent4>
      <a:accent5>
        <a:srgbClr val="BB9B82"/>
      </a:accent5>
      <a:accent6>
        <a:srgbClr val="ACA476"/>
      </a:accent6>
      <a:hlink>
        <a:srgbClr val="997E5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1513</Words>
  <Application>Microsoft Office PowerPoint</Application>
  <PresentationFormat>Widescreen</PresentationFormat>
  <Paragraphs>107</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Batang</vt:lpstr>
      <vt:lpstr>Arial</vt:lpstr>
      <vt:lpstr>Avenir</vt:lpstr>
      <vt:lpstr>Calibri</vt:lpstr>
      <vt:lpstr>Noto Sans Symbols</vt:lpstr>
      <vt:lpstr>Times New Roman</vt:lpstr>
      <vt:lpstr>Office Theme</vt:lpstr>
      <vt:lpstr>AlignmentVTI</vt:lpstr>
      <vt:lpstr>PowerPoint Presentation</vt:lpstr>
      <vt:lpstr>Team Clinical Lab Scientists Department of Medical &amp; Research Technology  University of Maryland, Baltimore </vt:lpstr>
      <vt:lpstr>Background - Theranos</vt:lpstr>
      <vt:lpstr>PowerPoint Presentation</vt:lpstr>
      <vt:lpstr>PowerPoint Presentation</vt:lpstr>
      <vt:lpstr> </vt:lpstr>
      <vt:lpstr>Proposed Short Term Solutions</vt:lpstr>
      <vt:lpstr>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Bekima</dc:creator>
  <cp:lastModifiedBy>Marilyn Bekima</cp:lastModifiedBy>
  <cp:revision>1</cp:revision>
  <dcterms:created xsi:type="dcterms:W3CDTF">2023-01-24T15:04:59Z</dcterms:created>
  <dcterms:modified xsi:type="dcterms:W3CDTF">2023-04-03T22:53:00Z</dcterms:modified>
</cp:coreProperties>
</file>