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70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GC" initials="OGC" lastIdx="13" clrIdx="0"/>
  <p:cmAuthor id="1" name="OCC" initials="OCC" lastIdx="3" clrIdx="1"/>
  <p:cmAuthor id="2" name="OGC-FDD" initials="OGC-FDD" lastIdx="6" clrIdx="2"/>
  <p:cmAuthor id="3" name="Marci Norton" initials="OGC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B29AB1-6AB4-4092-8203-706482464FC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02F9C7-9FA6-4C52-BD08-91A4F5B84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19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10/7/2016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10/7/2016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10/7/2016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10/7/2016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10/7/2016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10/7/2016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10/7/2016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10/7/2016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RegulatoryInformation/Guidances/UCM291085.pdf" TargetMode="External"/><Relationship Id="rId2" Type="http://schemas.openxmlformats.org/officeDocument/2006/relationships/hyperlink" Target="http://www.fda.gov/RegulatoryInformation/Guidances/ucm125335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o.gov/fdsys/pkg/PLAW-110publ85/pdf/PLAW-110publ85.pdf" TargetMode="External"/><Relationship Id="rId2" Type="http://schemas.openxmlformats.org/officeDocument/2006/relationships/hyperlink" Target="https://www.federalregister.gov/documents/2016/09/21/2016-22129/clinical-trials-registration-and-results-information-submiss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da.gov/downloads/RegulatoryInformation/Guidances/UCM291085.pdf" TargetMode="External"/><Relationship Id="rId5" Type="http://schemas.openxmlformats.org/officeDocument/2006/relationships/hyperlink" Target="http://www.fda.gov/RegulatoryInformation/Guidances/ucm125335.htm" TargetMode="External"/><Relationship Id="rId4" Type="http://schemas.openxmlformats.org/officeDocument/2006/relationships/hyperlink" Target="http://www.fda.gov/downloads/AboutFDA/ReportsManualsForms/Forms/UCM048364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sp.od.nih.gov/office-clinical-research-and-bioethics-policy/clinical-research-policy/clinical-trials" TargetMode="External"/><Relationship Id="rId2" Type="http://schemas.openxmlformats.org/officeDocument/2006/relationships/hyperlink" Target="https://www.nih.gov/news-events/news-releases/hhs-take-steps-provide-more-information-about-clinical-trials-publi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inicaltrials.gov/ct2/manage-recs/presen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388" y="2164977"/>
            <a:ext cx="6400800" cy="72191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ClinicalTrials.gov Requirements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333829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Patrick McNeilly, Ph.D., C.I.P.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Senior Health Policy Analyst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Office of Good Clinical Practice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November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8, 2016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7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653140"/>
            <a:ext cx="8229600" cy="655638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Updating Requirements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221163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FontTx/>
              <a:buChar char="•"/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ClinicalTrials.gov record must be updated</a:t>
            </a:r>
          </a:p>
          <a:p>
            <a:pPr marL="0" lvl="1" indent="0">
              <a:buNone/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at least every 12 months</a:t>
            </a:r>
          </a:p>
          <a:p>
            <a:pPr marL="0" lvl="1" indent="0">
              <a:buNone/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certain data elements, within 30 days</a:t>
            </a:r>
          </a:p>
          <a:p>
            <a:pPr marL="0" lvl="1" indent="0">
              <a:buNone/>
            </a:pP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Expanded Access Information</a:t>
            </a:r>
          </a:p>
          <a:p>
            <a:pPr marL="0" lvl="1" indent="0">
              <a:buNone/>
            </a:pP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Overall Recruitment Status</a:t>
            </a:r>
          </a:p>
          <a:p>
            <a:pPr marL="0" lvl="1" indent="0">
              <a:buNone/>
            </a:pP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Study Start Date</a:t>
            </a:r>
          </a:p>
          <a:p>
            <a:pPr marL="0" lvl="1" indent="0">
              <a:buNone/>
            </a:pP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Individual Site Status</a:t>
            </a:r>
          </a:p>
          <a:p>
            <a:pPr marL="0" lvl="1" indent="0">
              <a:buNone/>
            </a:pP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Human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Subjects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Protection Review Board Status</a:t>
            </a:r>
          </a:p>
          <a:p>
            <a:pPr marL="0" lvl="1" indent="0">
              <a:buNone/>
            </a:pP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Primary Completion Date</a:t>
            </a:r>
          </a:p>
          <a:p>
            <a:pPr marL="0" lvl="1" indent="0">
              <a:buNone/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certain data elements, within 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days</a:t>
            </a:r>
          </a:p>
          <a:p>
            <a:pPr marL="0" lvl="1" indent="0">
              <a:buNone/>
            </a:pP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Device Product Not Approved or Cleared by U.S. FDA</a:t>
            </a:r>
          </a:p>
          <a:p>
            <a:pPr marL="0" lvl="1" indent="0">
              <a:buNone/>
            </a:pP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lvl="1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lvl="1" indent="0"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589713"/>
            <a:ext cx="2133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7219873-72CF-4C31-BD19-8071B6EC9D50}" type="slidenum">
              <a:rPr lang="en-US" smtClean="0">
                <a:solidFill>
                  <a:srgbClr val="FFFFFF"/>
                </a:solidFill>
                <a:latin typeface="Arial" charset="0"/>
              </a:rPr>
              <a:pPr eaLnBrk="1" hangingPunct="1"/>
              <a:t>10</a:t>
            </a:fld>
            <a:endParaRPr lang="en-US" dirty="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651100"/>
            <a:ext cx="8229600" cy="655638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Related FDA Requirements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97388"/>
            <a:ext cx="8305800" cy="4877285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200" u="sng" dirty="0">
                <a:solidFill>
                  <a:srgbClr val="002060"/>
                </a:solidFill>
                <a:latin typeface="Times New Roman"/>
              </a:rPr>
              <a:t>In addition</a:t>
            </a:r>
            <a:r>
              <a:rPr lang="en-US" sz="2200" dirty="0">
                <a:solidFill>
                  <a:srgbClr val="002060"/>
                </a:solidFill>
                <a:latin typeface="Times New Roman"/>
              </a:rPr>
              <a:t> to requirements under 42 CFR Part 11:</a:t>
            </a:r>
          </a:p>
          <a:p>
            <a:pPr marL="0" indent="0">
              <a:buFont typeface="Arial" charset="0"/>
              <a:buNone/>
              <a:defRPr/>
            </a:pPr>
            <a:endParaRPr lang="en-US" sz="2200" dirty="0">
              <a:solidFill>
                <a:srgbClr val="002060"/>
              </a:solidFill>
              <a:latin typeface="Times New Roman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  <a:latin typeface="Times New Roman"/>
              </a:rPr>
              <a:t>Certification of Compliance with ClinicalTrials.gov requirements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1700" dirty="0">
                <a:solidFill>
                  <a:srgbClr val="002060"/>
                </a:solidFill>
                <a:latin typeface="Times New Roman"/>
              </a:rPr>
              <a:t>Form FDA 3674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Guidance</a:t>
            </a:r>
            <a:r>
              <a:rPr lang="en-US" sz="17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http://www.fda.gov/RegulatoryInformation/Guidances/ucm125335.htm</a:t>
            </a:r>
            <a:endParaRPr lang="en-US" sz="17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2060"/>
              </a:solidFill>
              <a:latin typeface="Times New Roman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  <a:latin typeface="Times New Roman"/>
              </a:rPr>
              <a:t>Informed Consent Documents and Processes (21 C.F.R. § 50.25(c) Mandatory Statement)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1700" dirty="0">
                <a:solidFill>
                  <a:srgbClr val="002060"/>
                </a:solidFill>
                <a:latin typeface="Times New Roman"/>
              </a:rPr>
              <a:t>‘‘A description of this clinical trial will be available on http://www.ClinicalTrials.gov as required by U.S. Law. This Web site will not include information that can identify you. At most, the Web site will include a summary of the results. You can search this Web site at any time.’’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1700" dirty="0">
                <a:solidFill>
                  <a:srgbClr val="002060"/>
                </a:solidFill>
                <a:latin typeface="Times New Roman"/>
              </a:rPr>
              <a:t>Guidance </a:t>
            </a:r>
            <a:r>
              <a:rPr lang="en-US" sz="1700" u="sng" dirty="0">
                <a:solidFill>
                  <a:srgbClr val="002060"/>
                </a:solidFill>
                <a:latin typeface="Times New Roman"/>
                <a:ea typeface="Times New Roman"/>
                <a:hlinkClick r:id="rId3"/>
              </a:rPr>
              <a:t>http://www.fda.gov/downloads/RegulatoryInformation/Guidances/UCM291085.pdf</a:t>
            </a:r>
            <a:endParaRPr lang="en-US" sz="17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2"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2060"/>
              </a:solidFill>
              <a:latin typeface="Times New Roman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  <a:latin typeface="Times New Roman"/>
              </a:rPr>
              <a:t>Periodic Reports on </a:t>
            </a:r>
            <a:r>
              <a:rPr lang="en-US" sz="2200" dirty="0" err="1">
                <a:solidFill>
                  <a:srgbClr val="002060"/>
                </a:solidFill>
                <a:latin typeface="Times New Roman"/>
              </a:rPr>
              <a:t>Postmarketing</a:t>
            </a:r>
            <a:r>
              <a:rPr lang="en-US" sz="2200" dirty="0">
                <a:solidFill>
                  <a:srgbClr val="002060"/>
                </a:solidFill>
                <a:latin typeface="Times New Roman"/>
              </a:rPr>
              <a:t> Requirements 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1700" dirty="0">
                <a:solidFill>
                  <a:srgbClr val="002060"/>
                </a:solidFill>
                <a:latin typeface="Times New Roman"/>
              </a:rPr>
              <a:t>Section 505(o)(3)(E) of the FD&amp;C Act </a:t>
            </a:r>
          </a:p>
          <a:p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589713"/>
            <a:ext cx="2133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991C6F5-BFAA-419D-8546-747BB257D90E}" type="slidenum">
              <a:rPr lang="en-US" smtClean="0">
                <a:solidFill>
                  <a:schemeClr val="bg1"/>
                </a:solidFill>
                <a:latin typeface="Arial" charset="0"/>
              </a:rPr>
              <a:pPr eaLnBrk="1" hangingPunct="1"/>
              <a:t>11</a:t>
            </a:fld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657805"/>
            <a:ext cx="8229600" cy="655638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Potential Legal Consequences of Non-compliance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731334"/>
            <a:ext cx="8229600" cy="4982975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200" dirty="0">
                <a:solidFill>
                  <a:srgbClr val="002060"/>
                </a:solidFill>
                <a:latin typeface="Times New Roman"/>
              </a:rPr>
              <a:t>Explained in 42 CFR 11.66: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2060"/>
                </a:solidFill>
                <a:latin typeface="Times New Roman"/>
              </a:rPr>
              <a:t>Civil or criminal judicial actions for prohibited acts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2060"/>
                </a:solidFill>
                <a:latin typeface="Times New Roman"/>
              </a:rPr>
              <a:t>Failure to submit </a:t>
            </a:r>
            <a:r>
              <a:rPr lang="en-US" sz="1600" dirty="0" smtClean="0">
                <a:solidFill>
                  <a:srgbClr val="002060"/>
                </a:solidFill>
                <a:latin typeface="Times New Roman"/>
              </a:rPr>
              <a:t>a certification </a:t>
            </a:r>
            <a:r>
              <a:rPr lang="en-US" sz="1600" dirty="0">
                <a:solidFill>
                  <a:srgbClr val="002060"/>
                </a:solidFill>
                <a:latin typeface="Times New Roman"/>
              </a:rPr>
              <a:t>required by 402(j)(5)(B) of the PHS </a:t>
            </a:r>
            <a:r>
              <a:rPr lang="en-US" sz="1600" dirty="0" smtClean="0">
                <a:solidFill>
                  <a:srgbClr val="002060"/>
                </a:solidFill>
                <a:latin typeface="Times New Roman"/>
              </a:rPr>
              <a:t>Act or </a:t>
            </a:r>
            <a:r>
              <a:rPr lang="en-US" sz="1600" dirty="0">
                <a:solidFill>
                  <a:srgbClr val="002060"/>
                </a:solidFill>
                <a:latin typeface="Times New Roman"/>
              </a:rPr>
              <a:t>knowingly submitting a false </a:t>
            </a:r>
            <a:r>
              <a:rPr lang="en-US" sz="1600" dirty="0" smtClean="0">
                <a:solidFill>
                  <a:srgbClr val="002060"/>
                </a:solidFill>
                <a:latin typeface="Times New Roman"/>
              </a:rPr>
              <a:t>certification</a:t>
            </a:r>
            <a:endParaRPr lang="en-US" sz="1600" strike="sngStrike" dirty="0">
              <a:solidFill>
                <a:srgbClr val="002060"/>
              </a:solidFill>
              <a:latin typeface="Times New Roman"/>
            </a:endParaRPr>
          </a:p>
          <a:p>
            <a:pPr lvl="2"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2060"/>
                </a:solidFill>
                <a:latin typeface="Times New Roman"/>
              </a:rPr>
              <a:t>Failure to submit clinical trial information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2060"/>
                </a:solidFill>
                <a:latin typeface="Times New Roman"/>
              </a:rPr>
              <a:t>Submission of clinical trial information which is false or misleading in any </a:t>
            </a:r>
            <a:r>
              <a:rPr lang="en-US" sz="1600" dirty="0" smtClean="0">
                <a:solidFill>
                  <a:srgbClr val="002060"/>
                </a:solidFill>
                <a:latin typeface="Times New Roman"/>
              </a:rPr>
              <a:t>particular</a:t>
            </a:r>
            <a:endParaRPr lang="en-US" sz="1600" dirty="0">
              <a:solidFill>
                <a:srgbClr val="002060"/>
              </a:solidFill>
              <a:latin typeface="Times New Roman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/>
              </a:rPr>
              <a:t>Civil monetary penalties (amounts adjusted going forward)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2060"/>
                </a:solidFill>
                <a:latin typeface="Times New Roman"/>
              </a:rPr>
              <a:t>Up to $10,000 </a:t>
            </a:r>
            <a:r>
              <a:rPr lang="en-US" sz="1600" dirty="0" smtClean="0">
                <a:solidFill>
                  <a:srgbClr val="002060"/>
                </a:solidFill>
                <a:latin typeface="Times New Roman"/>
              </a:rPr>
              <a:t>for all violations adjudicated in a single proceeding</a:t>
            </a:r>
            <a:endParaRPr lang="en-US" sz="1600" dirty="0">
              <a:solidFill>
                <a:srgbClr val="002060"/>
              </a:solidFill>
              <a:latin typeface="Times New Roman"/>
            </a:endParaRPr>
          </a:p>
          <a:p>
            <a:pPr lvl="2"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2060"/>
                </a:solidFill>
                <a:latin typeface="Times New Roman"/>
              </a:rPr>
              <a:t>Up to $10,000/day for each day </a:t>
            </a:r>
            <a:r>
              <a:rPr lang="en-US" sz="1600" dirty="0" smtClean="0">
                <a:solidFill>
                  <a:srgbClr val="002060"/>
                </a:solidFill>
                <a:latin typeface="Times New Roman"/>
              </a:rPr>
              <a:t>if not corrected within 30 days after notice of noncompliance</a:t>
            </a:r>
            <a:endParaRPr lang="en-US" sz="1600" dirty="0">
              <a:solidFill>
                <a:srgbClr val="002060"/>
              </a:solidFill>
              <a:latin typeface="Times New Roman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/>
              </a:rPr>
              <a:t>Grant funding actions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2060"/>
                </a:solidFill>
                <a:latin typeface="Times New Roman"/>
              </a:rPr>
              <a:t>HHS Grant progress report - Certification that all required clinical trial information has been submitted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2060"/>
                </a:solidFill>
                <a:latin typeface="Times New Roman"/>
              </a:rPr>
              <a:t>If not verified that clinical trial information has been submitted:</a:t>
            </a:r>
          </a:p>
          <a:p>
            <a:pPr lvl="3"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02060"/>
                </a:solidFill>
                <a:latin typeface="Times New Roman"/>
              </a:rPr>
              <a:t>Remaining grant funding or funding for future grant not </a:t>
            </a:r>
            <a:r>
              <a:rPr lang="en-US" sz="1200" dirty="0" smtClean="0">
                <a:solidFill>
                  <a:srgbClr val="002060"/>
                </a:solidFill>
                <a:latin typeface="Times New Roman"/>
              </a:rPr>
              <a:t>released to grantee</a:t>
            </a:r>
            <a:endParaRPr lang="en-US" sz="1200" dirty="0">
              <a:solidFill>
                <a:srgbClr val="002060"/>
              </a:solidFill>
              <a:latin typeface="Times New Roman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589713"/>
            <a:ext cx="2133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E0E6CF2-412F-482E-9398-156F5BD2B4EB}" type="slidenum">
              <a:rPr lang="en-US" smtClean="0">
                <a:solidFill>
                  <a:schemeClr val="bg1"/>
                </a:solidFill>
                <a:latin typeface="Arial" charset="0"/>
              </a:rPr>
              <a:pPr eaLnBrk="1" hangingPunct="1"/>
              <a:t>12</a:t>
            </a:fld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527285"/>
            <a:ext cx="8509103" cy="92602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Resources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640"/>
            <a:ext cx="8001000" cy="5547360"/>
          </a:xfrm>
        </p:spPr>
        <p:txBody>
          <a:bodyPr>
            <a:normAutofit lnSpcReduction="10000"/>
          </a:bodyPr>
          <a:lstStyle/>
          <a:p>
            <a:pPr marL="0" marR="0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ClinicalTrials.gov Final Rule (42 CFR part 11)</a:t>
            </a:r>
          </a:p>
          <a:p>
            <a:pPr marL="0" marR="0" indent="0">
              <a:buNone/>
            </a:pP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https://www.federalregister.gov/documents/2016/09/21/2016-22129/clinical-trials-registration-and-results-information-submission</a:t>
            </a:r>
            <a:endParaRPr lang="en-US" sz="1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2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marR="0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Statutory language of Title VIII of FDAAA</a:t>
            </a:r>
            <a:r>
              <a:rPr lang="en-US" sz="1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</a:p>
          <a:p>
            <a:pPr marL="0" marR="0" indent="0">
              <a:buNone/>
            </a:pPr>
            <a:r>
              <a:rPr lang="en-US" sz="1800" u="sng" dirty="0" smtClean="0">
                <a:solidFill>
                  <a:srgbClr val="002060"/>
                </a:solidFill>
                <a:latin typeface="Times New Roman"/>
                <a:ea typeface="Times New Roman"/>
                <a:hlinkClick r:id="rId3"/>
              </a:rPr>
              <a:t>http://www.gpo.gov/fdsys/pkg/PLAW-110publ85/pdf/PLAW-110publ85.pdf#page=82</a:t>
            </a:r>
            <a:endParaRPr lang="en-US" sz="1800" u="sng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marR="0" indent="0">
              <a:buNone/>
            </a:pPr>
            <a:endParaRPr lang="en-US" sz="2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marR="0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Form 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FDA 3674  </a:t>
            </a:r>
          </a:p>
          <a:p>
            <a:pPr marL="0" marR="0" indent="0">
              <a:buNone/>
            </a:pPr>
            <a:r>
              <a:rPr lang="en-US" sz="1800" u="sng" dirty="0">
                <a:solidFill>
                  <a:srgbClr val="002060"/>
                </a:solidFill>
                <a:latin typeface="Times New Roman"/>
                <a:ea typeface="Times New Roman"/>
                <a:hlinkClick r:id="rId4"/>
              </a:rPr>
              <a:t>http://</a:t>
            </a:r>
            <a:r>
              <a:rPr lang="en-US" sz="1800" u="sng" dirty="0" smtClean="0">
                <a:solidFill>
                  <a:srgbClr val="002060"/>
                </a:solidFill>
                <a:latin typeface="Times New Roman"/>
                <a:ea typeface="Times New Roman"/>
                <a:hlinkClick r:id="rId4"/>
              </a:rPr>
              <a:t>www.fda.gov/downloads/AboutFDA/ReportsManualsForms/Forms/UCM048364.pdf</a:t>
            </a:r>
            <a:endParaRPr lang="en-US" sz="18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marR="0" indent="0">
              <a:buNone/>
            </a:pPr>
            <a:endParaRPr lang="en-US" sz="2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marR="0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FDA 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Guidance on Form FDA 3674 </a:t>
            </a:r>
            <a:r>
              <a:rPr lang="en-US" sz="1800" u="sng" dirty="0">
                <a:solidFill>
                  <a:srgbClr val="002060"/>
                </a:solidFill>
                <a:latin typeface="Times New Roman"/>
                <a:ea typeface="Times New Roman"/>
                <a:hlinkClick r:id="rId5"/>
              </a:rPr>
              <a:t>http://</a:t>
            </a:r>
            <a:r>
              <a:rPr lang="en-US" sz="1800" u="sng" dirty="0" smtClean="0">
                <a:solidFill>
                  <a:srgbClr val="002060"/>
                </a:solidFill>
                <a:latin typeface="Times New Roman"/>
                <a:ea typeface="Times New Roman"/>
                <a:hlinkClick r:id="rId5"/>
              </a:rPr>
              <a:t>www.fda.gov/RegulatoryInformation/Guidances/ucm125335.htm</a:t>
            </a:r>
            <a:endParaRPr lang="en-US" sz="18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marR="0" indent="0">
              <a:buNone/>
            </a:pPr>
            <a:endParaRPr lang="en-US" sz="2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marR="0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FDA 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Guidance on Informed Consent Element at 21 CFR 50.25(c) </a:t>
            </a:r>
            <a:r>
              <a:rPr lang="en-US" sz="1800" u="sng" dirty="0">
                <a:solidFill>
                  <a:srgbClr val="002060"/>
                </a:solidFill>
                <a:latin typeface="Times New Roman"/>
                <a:ea typeface="Times New Roman"/>
                <a:hlinkClick r:id="rId6"/>
              </a:rPr>
              <a:t>http://www.fda.gov/downloads/RegulatoryInformation/Guidances/UCM291085.pdf</a:t>
            </a:r>
            <a:endParaRPr lang="en-US" sz="18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8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527285"/>
            <a:ext cx="8509103" cy="92602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Resources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6177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cs typeface="Aharoni" panose="02010803020104030203" pitchFamily="2" charset="-79"/>
              <a:hlinkClick r:id="rId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NIH Information on 42 CFR Part 11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://www.nih.gov/news-events/news-releases/hhs-take-steps-provide-more-information-about-clinical-trials-public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NIH Clinical Research Policy Page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://osp.od.nih.gov/office-clinical-research-and-bioethics-policy/clinical-research-policy/clinical-trials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ClincialTrials.gov Website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://clinicaltrials.gov/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NIH ClinicalTrials.gov Training Materials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://clinicaltrials.gov/ct2/manage-recs/present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47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203"/>
            <a:ext cx="8229600" cy="655638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What is ClinicalTrials.gov?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124200"/>
          </a:xfrm>
        </p:spPr>
        <p:txBody>
          <a:bodyPr>
            <a:noAutofit/>
          </a:bodyPr>
          <a:lstStyle/>
          <a:p>
            <a:pPr marL="457200" lvl="0" indent="-457200" eaLnBrk="1" hangingPunct="1">
              <a:defRPr/>
            </a:pPr>
            <a:r>
              <a:rPr lang="en-US" sz="1800" i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ClinicalTrials.gov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is a registry and results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information database 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of publicly and privately supported clinical studies of human participants conducted around the world. </a:t>
            </a:r>
          </a:p>
          <a:p>
            <a:pPr marL="457200" lvl="0" indent="-457200" eaLnBrk="1" hangingPunct="1">
              <a:defRPr/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457200" lvl="0" indent="-457200" eaLnBrk="1" hangingPunct="1">
              <a:defRPr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Established under the Food and Drug Administration Modernization Act of 1997 (FDAMA)</a:t>
            </a:r>
          </a:p>
          <a:p>
            <a:pPr marL="457200" lvl="0" indent="-457200" eaLnBrk="1" hangingPunct="1">
              <a:defRPr/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457200" lvl="0" indent="-457200" eaLnBrk="1" hangingPunct="1">
              <a:defRPr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Expanded under the Food and Drug Administration Amendments Act of 2007 (FDAAA)</a:t>
            </a:r>
          </a:p>
          <a:p>
            <a:pPr marL="457200" lvl="0" indent="-457200" eaLnBrk="1" hangingPunct="1">
              <a:defRPr/>
            </a:pPr>
            <a:endParaRPr lang="en-US" sz="1800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457200" lvl="0" indent="-457200" eaLnBrk="1" hangingPunct="1">
              <a:defRPr/>
            </a:pP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Primary responsibilities under Title VIII, FDAAA are split </a:t>
            </a:r>
          </a:p>
          <a:p>
            <a:pPr marL="400050" lvl="1" indent="0" eaLnBrk="1" hangingPunct="1">
              <a:buNone/>
              <a:defRPr/>
            </a:pP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	- NIH has implementation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responsibilities</a:t>
            </a:r>
            <a:endParaRPr lang="en-US" sz="1800" strike="sngStrike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400050" lvl="1" indent="0" eaLnBrk="1" hangingPunct="1">
              <a:buNone/>
              <a:defRPr/>
            </a:pP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	- FDA has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authority to seek administrative civil monetary penalty actions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and/or                              	  judicial civil or criminal enforcement actions (42 CFR Part 11)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950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521" y="724984"/>
            <a:ext cx="7270899" cy="54185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ClinicalTrials.gov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Final Rule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621" y="1990555"/>
            <a:ext cx="7543800" cy="2347258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Final Rule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(42 CFR Part 11) issued: September 21, 2016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457200" indent="-457200" eaLnBrk="1" hangingPunct="1">
              <a:defRPr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457200" indent="-457200" eaLnBrk="1" hangingPunct="1"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Effective Date: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January 18, 2017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457200" indent="-457200" eaLnBrk="1" hangingPunct="1">
              <a:defRPr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457200" indent="-457200" eaLnBrk="1" hangingPunct="1"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Compliance Date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: April 18, 2017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2658"/>
            <a:ext cx="8229600" cy="721202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Definitions in Final Rule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9927"/>
            <a:ext cx="8229600" cy="4701833"/>
          </a:xfrm>
        </p:spPr>
        <p:txBody>
          <a:bodyPr>
            <a:normAutofit fontScale="55000" lnSpcReduction="20000"/>
          </a:bodyPr>
          <a:lstStyle/>
          <a:p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Applicable clinical </a:t>
            </a:r>
            <a:r>
              <a:rPr lang="en-US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trial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[42 CFR 11.10]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2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Not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trials are applicable clinical trials	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2" indent="0">
              <a:buNone/>
            </a:pP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Applicable </a:t>
            </a:r>
            <a:r>
              <a:rPr lang="en-US" sz="36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drug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clinical trial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ontrolled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clinical investigation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other than a phase I 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drug subject to section 505, FD&amp;C Act or section 351, PHS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or</a:t>
            </a:r>
          </a:p>
          <a:p>
            <a:pPr marL="0" lvl="0" indent="0">
              <a:buNone/>
            </a:pP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2. Clinical trial of combination product with drug PMOA meeting all other                                                                     	    requirements in item 1. above</a:t>
            </a:r>
          </a:p>
          <a:p>
            <a:pPr marL="0" lvl="0" indent="0">
              <a:buNone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All interventional trials considered controlled for purposes of </a:t>
            </a:r>
          </a:p>
          <a:p>
            <a:pPr marL="0" lv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42 CFR Part 11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5384"/>
            <a:ext cx="8229600" cy="655638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Definitions in Final Rule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681"/>
            <a:ext cx="8305800" cy="5370512"/>
          </a:xfrm>
        </p:spPr>
        <p:txBody>
          <a:bodyPr>
            <a:normAutofit/>
          </a:bodyPr>
          <a:lstStyle/>
          <a:p>
            <a:pPr lvl="0"/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Applicable </a:t>
            </a:r>
            <a:r>
              <a:rPr lang="en-US" sz="20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device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clinical trial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rospective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clinical study of health outcomes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comparing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intervention with a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device product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 to section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	   510(k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515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520(m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FD&amp;C Act, against a control in human subjects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 a small clinical trial to determine the feasibility of a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device     	  product, or a clinical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trial to test prototype device</a:t>
            </a:r>
            <a:r>
              <a:rPr lang="en-US" sz="2000" strike="sngStrik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	  primary outcome measure relates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feasibility and not to health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 	  outcomes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>
              <a:buNone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Clinical trial of combination product with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device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PMOA meeting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	  	    other requirements in item 1. above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or 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ediatric postmarket surveillance of a device product required under 		    section 522.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527285"/>
            <a:ext cx="8509103" cy="92602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Definitions in Final Rule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3909"/>
            <a:ext cx="8077200" cy="5065713"/>
          </a:xfrm>
        </p:spPr>
        <p:txBody>
          <a:bodyPr/>
          <a:lstStyle/>
          <a:p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Responsible Party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[42 CFR 11.10]</a:t>
            </a:r>
            <a:endParaRPr lang="en-US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Sponsor of the clinical trial (as defined at 21 CFR 50.3); or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rincipal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investigator of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clinical trial; </a:t>
            </a:r>
            <a:r>
              <a:rPr lang="en-US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Designated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sponsor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grantee, contractor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or awardee, </a:t>
            </a:r>
            <a:r>
              <a:rPr lang="en-US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long as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PI 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responsible for conducting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trial,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2. Has 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access to and control over the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3. Has 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right to publish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results 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trial, and </a:t>
            </a: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4. Has 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ability to meet all of the requirements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the 		    	    			    submission of clinical 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trial information.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64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566474"/>
            <a:ext cx="8509103" cy="92602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Clinical Trial Registration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4630"/>
            <a:ext cx="8382000" cy="4525963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Clinical Trial Registration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-Required to register within 21 days of first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human subject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enrolled                             	  [42 CFR 11.24]</a:t>
            </a:r>
          </a:p>
          <a:p>
            <a:pPr marL="0" lvl="0" indent="0">
              <a:buNone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Registration data elements: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Descriptive information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Recruitment information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Location and contact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Administrative data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Subject to quality control [42 CFR 11.64(b)]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Correct or address issues within 15 days of electronic notification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589713"/>
            <a:ext cx="21336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7491"/>
            <a:ext cx="8229600" cy="655638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 Information Reporting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599"/>
            <a:ext cx="7924800" cy="4032069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Clinical Trial Results Information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Results information data elements: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Participant flow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Demographic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baseline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Outcomes and statistical analyses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Adverse event information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Protocol and statistical analysis plan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Administrative information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26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653140"/>
            <a:ext cx="8229600" cy="655638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 Information Reporting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760913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Tx/>
              <a:buChar char="•"/>
            </a:pPr>
            <a:r>
              <a:rPr lang="en-US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applicable clinical trials subject to the final rule requirements are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required to submit results information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 information 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generally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due 12 months after primary completion date of the applicable clinical trial.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Submission of results information may be delayed with certification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for a trial seeking initial approval, licensure, or clearance 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for a trial seeking approval, licensure, or clearance of a new use</a:t>
            </a:r>
            <a:endParaRPr lang="en-US" sz="2000" strike="sngStrik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 information may not be due for up to three years</a:t>
            </a:r>
          </a:p>
          <a:p>
            <a:pPr marL="342900" lvl="1" indent="-342900">
              <a:buFontTx/>
              <a:buChar char="•"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Must submit copy of protocol and statistical analysis plan</a:t>
            </a:r>
          </a:p>
          <a:p>
            <a:pPr marL="0" lvl="1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589713"/>
            <a:ext cx="2133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7219873-72CF-4C31-BD19-8071B6EC9D50}" type="slidenum">
              <a:rPr lang="en-US" smtClean="0">
                <a:solidFill>
                  <a:schemeClr val="bg1"/>
                </a:solidFill>
                <a:latin typeface="Arial" charset="0"/>
              </a:rPr>
              <a:pPr eaLnBrk="1" hangingPunct="1"/>
              <a:t>9</a:t>
            </a:fld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926FE9B143445AAF9C4B1E305B464" ma:contentTypeVersion="0" ma:contentTypeDescription="Create a new document." ma:contentTypeScope="" ma:versionID="df9845a8587d7076c3e6feff9f1e0771">
  <xsd:schema xmlns:xsd="http://www.w3.org/2001/XMLSchema" xmlns:xs="http://www.w3.org/2001/XMLSchema" xmlns:p="http://schemas.microsoft.com/office/2006/metadata/properties" xmlns:ns2="73ae4eab-3ce8-4e0f-911f-808f7c9561a1" targetNamespace="http://schemas.microsoft.com/office/2006/metadata/properties" ma:root="true" ma:fieldsID="6c6609b562b88e1946b8a9b0df37a883" ns2:_="">
    <xsd:import namespace="73ae4eab-3ce8-4e0f-911f-808f7c9561a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e4eab-3ce8-4e0f-911f-808f7c9561a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ae4eab-3ce8-4e0f-911f-808f7c9561a1">2YMY6KRX3QAX-502250518-251</_dlc_DocId>
    <_dlc_DocIdUrl xmlns="73ae4eab-3ce8-4e0f-911f-808f7c9561a1">
      <Url>http://sharepoint.fda.gov/orgs/CDER-OMP/Clinical Methodology/_layouts/DocIdRedir.aspx?ID=2YMY6KRX3QAX-502250518-251</Url>
      <Description>2YMY6KRX3QAX-502250518-251</Description>
    </_dlc_DocIdUrl>
  </documentManagement>
</p:properties>
</file>

<file path=customXml/itemProps1.xml><?xml version="1.0" encoding="utf-8"?>
<ds:datastoreItem xmlns:ds="http://schemas.openxmlformats.org/officeDocument/2006/customXml" ds:itemID="{F8436F0E-D6FE-471B-975A-4EB655DC2571}"/>
</file>

<file path=customXml/itemProps2.xml><?xml version="1.0" encoding="utf-8"?>
<ds:datastoreItem xmlns:ds="http://schemas.openxmlformats.org/officeDocument/2006/customXml" ds:itemID="{15FC8713-8FA5-4EBA-B57A-03A79F01F920}"/>
</file>

<file path=customXml/itemProps3.xml><?xml version="1.0" encoding="utf-8"?>
<ds:datastoreItem xmlns:ds="http://schemas.openxmlformats.org/officeDocument/2006/customXml" ds:itemID="{114E658E-CC95-422C-BBCB-9C5DA3CED819}"/>
</file>

<file path=customXml/itemProps4.xml><?xml version="1.0" encoding="utf-8"?>
<ds:datastoreItem xmlns:ds="http://schemas.openxmlformats.org/officeDocument/2006/customXml" ds:itemID="{6715BAEE-F6C6-4738-BE11-B19BBE1F3C0A}"/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542</Words>
  <Application>Microsoft Office PowerPoint</Application>
  <PresentationFormat>On-screen Show (4:3)</PresentationFormat>
  <Paragraphs>166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What is ClinicalTrials.gov?</vt:lpstr>
      <vt:lpstr>ClinicalTrials.gov Final Rule Timeline</vt:lpstr>
      <vt:lpstr>Definitions in Final Rule</vt:lpstr>
      <vt:lpstr>Definitions in Final Rule</vt:lpstr>
      <vt:lpstr>Definitions in Final Rule</vt:lpstr>
      <vt:lpstr>Clinical Trial Registration</vt:lpstr>
      <vt:lpstr>Results Information Reporting</vt:lpstr>
      <vt:lpstr>Results Information Reporting</vt:lpstr>
      <vt:lpstr>Updating Requirements</vt:lpstr>
      <vt:lpstr>Related FDA Requirements</vt:lpstr>
      <vt:lpstr>Potential Legal Consequences of Non-compliance</vt:lpstr>
      <vt:lpstr>Resources</vt:lpstr>
      <vt:lpstr>Resources</vt:lpstr>
      <vt:lpstr>PowerPoint Presentation</vt:lpstr>
    </vt:vector>
  </TitlesOfParts>
  <Company>Sensis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FDA</cp:lastModifiedBy>
  <cp:revision>48</cp:revision>
  <cp:lastPrinted>2016-09-29T13:55:04Z</cp:lastPrinted>
  <dcterms:created xsi:type="dcterms:W3CDTF">2015-10-02T20:33:31Z</dcterms:created>
  <dcterms:modified xsi:type="dcterms:W3CDTF">2016-10-07T21:18:44Z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0x0101002EB926FE9B143445AAF9C4B1E305B464</vt:lpwstr>
  </property>
  <property fmtid="{D5CDD505-2E9C-101B-9397-08002B2CF9AE}" pid="3" name="_dlc_DocIdItemGuid">
    <vt:lpwstr>6b9bccfe-eec0-4046-a2bf-596534b8bd32</vt:lpwstr>
  </property>
</Properties>
</file>